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 id="2147483736" r:id="rId2"/>
    <p:sldMasterId id="2147483749" r:id="rId3"/>
    <p:sldMasterId id="2147483757" r:id="rId4"/>
  </p:sldMasterIdLst>
  <p:notesMasterIdLst>
    <p:notesMasterId r:id="rId39"/>
  </p:notesMasterIdLst>
  <p:handoutMasterIdLst>
    <p:handoutMasterId r:id="rId40"/>
  </p:handoutMasterIdLst>
  <p:sldIdLst>
    <p:sldId id="256" r:id="rId5"/>
    <p:sldId id="266" r:id="rId6"/>
    <p:sldId id="267" r:id="rId7"/>
    <p:sldId id="269" r:id="rId8"/>
    <p:sldId id="270" r:id="rId9"/>
    <p:sldId id="271" r:id="rId10"/>
    <p:sldId id="273" r:id="rId11"/>
    <p:sldId id="263" r:id="rId12"/>
    <p:sldId id="274" r:id="rId13"/>
    <p:sldId id="275" r:id="rId14"/>
    <p:sldId id="276" r:id="rId15"/>
    <p:sldId id="279" r:id="rId16"/>
    <p:sldId id="277" r:id="rId17"/>
    <p:sldId id="278" r:id="rId18"/>
    <p:sldId id="262"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01" r:id="rId35"/>
    <p:sldId id="299" r:id="rId36"/>
    <p:sldId id="265" r:id="rId37"/>
    <p:sldId id="30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BA9D173-AEF1-E446-8FC0-1489CBCED4D0}">
          <p14:sldIdLst>
            <p14:sldId id="256"/>
            <p14:sldId id="266"/>
            <p14:sldId id="267"/>
            <p14:sldId id="269"/>
            <p14:sldId id="270"/>
            <p14:sldId id="271"/>
            <p14:sldId id="273"/>
            <p14:sldId id="263"/>
            <p14:sldId id="274"/>
            <p14:sldId id="275"/>
            <p14:sldId id="276"/>
            <p14:sldId id="279"/>
            <p14:sldId id="277"/>
            <p14:sldId id="278"/>
            <p14:sldId id="262"/>
            <p14:sldId id="280"/>
            <p14:sldId id="281"/>
            <p14:sldId id="282"/>
            <p14:sldId id="283"/>
            <p14:sldId id="284"/>
            <p14:sldId id="285"/>
            <p14:sldId id="286"/>
            <p14:sldId id="287"/>
            <p14:sldId id="288"/>
            <p14:sldId id="289"/>
            <p14:sldId id="290"/>
            <p14:sldId id="291"/>
            <p14:sldId id="292"/>
            <p14:sldId id="293"/>
            <p14:sldId id="294"/>
            <p14:sldId id="301"/>
            <p14:sldId id="299"/>
            <p14:sldId id="265"/>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456"/>
    <a:srgbClr val="58B7DD"/>
    <a:srgbClr val="CCD2EB"/>
    <a:srgbClr val="FFDD7F"/>
    <a:srgbClr val="C8E9EF"/>
    <a:srgbClr val="FCAF17"/>
    <a:srgbClr val="A0672D"/>
    <a:srgbClr val="AF1F8E"/>
    <a:srgbClr val="6E6B23"/>
    <a:srgbClr val="4678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FB540-18C9-BE49-AF94-A91EEAA6CBCF}" type="datetimeFigureOut">
              <a:rPr lang="en-US" smtClean="0"/>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12BD28-52D0-1B45-8F99-7BA95B7CA9BB}" type="slidenum">
              <a:rPr lang="en-US" smtClean="0"/>
              <a:t>‹#›</a:t>
            </a:fld>
            <a:endParaRPr lang="en-US"/>
          </a:p>
        </p:txBody>
      </p:sp>
    </p:spTree>
    <p:extLst>
      <p:ext uri="{BB962C8B-B14F-4D97-AF65-F5344CB8AC3E}">
        <p14:creationId xmlns:p14="http://schemas.microsoft.com/office/powerpoint/2010/main" val="55718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0257B-2685-7C42-A23A-3F65294356E5}" type="datetimeFigureOut">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CAED8-A2D7-9844-A9E8-1212CBD8FD72}" type="slidenum">
              <a:rPr lang="en-US" smtClean="0"/>
              <a:t>‹#›</a:t>
            </a:fld>
            <a:endParaRPr lang="en-US"/>
          </a:p>
        </p:txBody>
      </p:sp>
    </p:spTree>
    <p:extLst>
      <p:ext uri="{BB962C8B-B14F-4D97-AF65-F5344CB8AC3E}">
        <p14:creationId xmlns:p14="http://schemas.microsoft.com/office/powerpoint/2010/main" val="1078305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81A88AD-2795-4885-AFEC-B1DE198CBB79}" type="slidenum">
              <a:rPr lang="en-US" altLang="en-US" smtClean="0">
                <a:latin typeface="Times New Roman" pitchFamily="18" charset="0"/>
              </a:rPr>
              <a:pPr eaLnBrk="1" hangingPunct="1">
                <a:spcBef>
                  <a:spcPct val="0"/>
                </a:spcBef>
              </a:pPr>
              <a:t>4</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xfrm>
            <a:off x="652463" y="461963"/>
            <a:ext cx="5554662" cy="4167187"/>
          </a:xfrm>
          <a:ln/>
        </p:spPr>
      </p:sp>
      <p:sp>
        <p:nvSpPr>
          <p:cNvPr id="51204" name="Rectangle 3"/>
          <p:cNvSpPr>
            <a:spLocks noGrp="1" noChangeArrowheads="1"/>
          </p:cNvSpPr>
          <p:nvPr>
            <p:ph type="body" idx="1"/>
          </p:nvPr>
        </p:nvSpPr>
        <p:spPr>
          <a:xfrm>
            <a:off x="597902" y="4923333"/>
            <a:ext cx="5517770" cy="3535180"/>
          </a:xfrm>
          <a:noFill/>
        </p:spPr>
        <p:txBody>
          <a:bodyPr/>
          <a:lstStyle/>
          <a:p>
            <a:pPr eaLnBrk="1" hangingPunct="1"/>
            <a:r>
              <a:rPr lang="en-US" altLang="en-US" smtClean="0">
                <a:latin typeface="Arial" pitchFamily="34" charset="0"/>
              </a:rPr>
              <a:t>Breast cancer is the most common malignancy in women and the second leading cause of cancer death (exceeded by lung cancer) </a:t>
            </a:r>
          </a:p>
          <a:p>
            <a:pPr eaLnBrk="1" hangingPunct="1"/>
            <a:r>
              <a:rPr lang="en-US" altLang="en-US" smtClean="0">
                <a:latin typeface="Arial" pitchFamily="34" charset="0"/>
              </a:rPr>
              <a:t>The incidence of breast cancer has been increasing steadily from an incidence of 1:20 in 1960 to 1:7 women today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C5473CB-9D7F-47A0-9F02-B957637CFADB}" type="slidenum">
              <a:rPr lang="en-US" altLang="en-US" smtClean="0">
                <a:latin typeface="Times New Roman" pitchFamily="18" charset="0"/>
              </a:rPr>
              <a:pPr eaLnBrk="1" hangingPunct="1">
                <a:spcBef>
                  <a:spcPct val="0"/>
                </a:spcBef>
              </a:pPr>
              <a:t>13</a:t>
            </a:fld>
            <a:endParaRPr lang="en-US" altLang="en-US" smtClean="0">
              <a:latin typeface="Times New Roman" pitchFamily="18" charset="0"/>
            </a:endParaRPr>
          </a:p>
        </p:txBody>
      </p:sp>
      <p:sp>
        <p:nvSpPr>
          <p:cNvPr id="62467" name="Rectangle 2"/>
          <p:cNvSpPr>
            <a:spLocks noGrp="1" noRot="1" noChangeAspect="1" noChangeArrowheads="1" noTextEdit="1"/>
          </p:cNvSpPr>
          <p:nvPr>
            <p:ph type="sldImg"/>
          </p:nvPr>
        </p:nvSpPr>
        <p:spPr>
          <a:xfrm>
            <a:off x="635000" y="296863"/>
            <a:ext cx="5626100" cy="4221162"/>
          </a:xfrm>
          <a:ln/>
        </p:spPr>
      </p:sp>
      <p:sp>
        <p:nvSpPr>
          <p:cNvPr id="62468" name="Rectangle 3"/>
          <p:cNvSpPr>
            <a:spLocks noGrp="1" noChangeArrowheads="1"/>
          </p:cNvSpPr>
          <p:nvPr>
            <p:ph type="body" idx="1"/>
          </p:nvPr>
        </p:nvSpPr>
        <p:spPr>
          <a:xfrm>
            <a:off x="917817" y="4689111"/>
            <a:ext cx="4999072" cy="1105525"/>
          </a:xfrm>
          <a:noFill/>
        </p:spPr>
        <p:txBody>
          <a:bodyPr/>
          <a:lstStyle/>
          <a:p>
            <a:pPr eaLnBrk="1" hangingPunct="1"/>
            <a:r>
              <a:rPr lang="en-US" altLang="en-US" smtClean="0">
                <a:latin typeface="Arial" pitchFamily="34" charset="0"/>
              </a:rPr>
              <a:t>Note: Excludes basal and squamous skin cancers and carcinomas in situ.  This exclusion applies to all analyses. </a:t>
            </a:r>
          </a:p>
          <a:p>
            <a:pPr eaLnBrk="1" hangingPunct="1"/>
            <a:endParaRPr lang="en-US" altLang="en-US" smtClean="0">
              <a:latin typeface="Arial" pitchFamily="34" charset="0"/>
            </a:endParaRPr>
          </a:p>
          <a:p>
            <a:pPr eaLnBrk="1" hangingPunct="1"/>
            <a:r>
              <a:rPr lang="en-US" altLang="en-US" smtClean="0">
                <a:latin typeface="Arial" pitchFamily="34" charset="0"/>
              </a:rPr>
              <a:t>Note: Direct spending is a function of per person spending associated with the specific cancer and the number of persons seeking treatment for that cancer.  Spending for other non-epithelial cancers of the skin and for primary and secondary malignant neoplasms with unspecified sites is excluded from this section.</a:t>
            </a:r>
          </a:p>
          <a:p>
            <a:pPr eaLnBrk="1" hangingPunct="1"/>
            <a:r>
              <a:rPr lang="en-US" altLang="en-US" smtClean="0">
                <a:latin typeface="Arial" pitchFamily="34" charset="0"/>
              </a:rPr>
              <a:t>An estimated 527,000 black adults 40 years of age and older and an estimated 7.46 million white adults aged 40 and older are treated annually for cancer.</a:t>
            </a:r>
          </a:p>
          <a:p>
            <a:pPr eaLnBrk="1" hangingPunct="1"/>
            <a:endParaRPr lang="en-US" altLang="en-US" smtClean="0">
              <a:latin typeface="Arial" pitchFamily="34" charset="0"/>
            </a:endParaRPr>
          </a:p>
          <a:p>
            <a:pPr eaLnBrk="1" hangingPunct="1"/>
            <a:r>
              <a:rPr lang="en-US" altLang="en-US" smtClean="0">
                <a:latin typeface="Arial" pitchFamily="34" charset="0"/>
              </a:rPr>
              <a:t>$3.26 billion (B) is spent annually on cancer treatment for black adults aged 40 to 64.</a:t>
            </a:r>
          </a:p>
          <a:p>
            <a:pPr eaLnBrk="1" hangingPunct="1"/>
            <a:endParaRPr lang="en-US" altLang="en-US" smtClean="0">
              <a:latin typeface="Arial" pitchFamily="34" charset="0"/>
            </a:endParaRPr>
          </a:p>
          <a:p>
            <a:pPr eaLnBrk="1" hangingPunct="1"/>
            <a:r>
              <a:rPr lang="en-US" altLang="en-US" smtClean="0">
                <a:latin typeface="Arial" pitchFamily="34" charset="0"/>
              </a:rPr>
              <a:t>$11.50B is spent annually on cancer treatment for white adults aged 40 to 64.</a:t>
            </a:r>
          </a:p>
          <a:p>
            <a:pPr eaLnBrk="1" hangingPunct="1"/>
            <a:endParaRPr lang="en-US" altLang="en-US" smtClean="0">
              <a:latin typeface="Arial" pitchFamily="34" charset="0"/>
            </a:endParaRPr>
          </a:p>
          <a:p>
            <a:pPr eaLnBrk="1" hangingPunct="1"/>
            <a:r>
              <a:rPr lang="en-US" altLang="en-US" smtClean="0">
                <a:latin typeface="Arial" pitchFamily="34" charset="0"/>
              </a:rPr>
              <a:t>Among middle-aged blacks and whites, private insurers pay for 62% and 72% of annual cancer-related healthcare expenses, respectively.</a:t>
            </a:r>
          </a:p>
          <a:p>
            <a:pPr lvl="1" eaLnBrk="1" hangingPunct="1"/>
            <a:r>
              <a:rPr lang="en-US" altLang="en-US" smtClean="0">
                <a:latin typeface="Arial" pitchFamily="34" charset="0"/>
              </a:rPr>
              <a:t>In this same age group, Medicaid incurs 21% of total expenses associated with cancer among blacks, and 4% of cancer expenses among whites.</a:t>
            </a:r>
          </a:p>
          <a:p>
            <a:pPr lvl="1" eaLnBrk="1" hangingPunct="1"/>
            <a:endParaRPr lang="en-US" altLang="en-US" smtClean="0">
              <a:latin typeface="Arial" pitchFamily="34" charset="0"/>
            </a:endParaRPr>
          </a:p>
          <a:p>
            <a:pPr eaLnBrk="1" hangingPunct="1"/>
            <a:endParaRPr lang="en-US" altLang="en-US" sz="1400">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D08DA90-DD4E-4537-8FB2-104775D1888D}" type="slidenum">
              <a:rPr lang="en-US" altLang="en-US" smtClean="0">
                <a:latin typeface="Times New Roman" pitchFamily="18" charset="0"/>
              </a:rPr>
              <a:pPr eaLnBrk="1" hangingPunct="1">
                <a:spcBef>
                  <a:spcPct val="0"/>
                </a:spcBef>
              </a:pPr>
              <a:t>14</a:t>
            </a:fld>
            <a:endParaRPr lang="en-US" altLang="en-US" smtClean="0">
              <a:latin typeface="Times New Roman" pitchFamily="18" charset="0"/>
            </a:endParaRPr>
          </a:p>
        </p:txBody>
      </p:sp>
      <p:sp>
        <p:nvSpPr>
          <p:cNvPr id="63491" name="Rectangle 2"/>
          <p:cNvSpPr>
            <a:spLocks noGrp="1" noRot="1" noChangeAspect="1" noChangeArrowheads="1" noTextEdit="1"/>
          </p:cNvSpPr>
          <p:nvPr>
            <p:ph type="sldImg"/>
          </p:nvPr>
        </p:nvSpPr>
        <p:spPr>
          <a:xfrm>
            <a:off x="635000" y="296863"/>
            <a:ext cx="5626100" cy="4221162"/>
          </a:xfrm>
          <a:ln/>
        </p:spPr>
      </p:sp>
      <p:sp>
        <p:nvSpPr>
          <p:cNvPr id="63492" name="Rectangle 3"/>
          <p:cNvSpPr>
            <a:spLocks noGrp="1" noChangeArrowheads="1"/>
          </p:cNvSpPr>
          <p:nvPr>
            <p:ph type="body" idx="1"/>
          </p:nvPr>
        </p:nvSpPr>
        <p:spPr>
          <a:xfrm>
            <a:off x="917817" y="4901472"/>
            <a:ext cx="5048767" cy="1105525"/>
          </a:xfrm>
          <a:noFill/>
        </p:spPr>
        <p:txBody>
          <a:bodyPr/>
          <a:lstStyle/>
          <a:p>
            <a:pPr eaLnBrk="1" hangingPunct="1"/>
            <a:r>
              <a:rPr lang="en-US" altLang="en-US" smtClean="0">
                <a:latin typeface="Arial" pitchFamily="34" charset="0"/>
              </a:rPr>
              <a:t>Note: Excludes basal and squamous skin cancers and carcinomas in situ.  This exclusion applies to all analyses. </a:t>
            </a:r>
          </a:p>
          <a:p>
            <a:pPr eaLnBrk="1" hangingPunct="1"/>
            <a:endParaRPr lang="en-US" altLang="en-US" smtClean="0">
              <a:latin typeface="Arial" pitchFamily="34" charset="0"/>
            </a:endParaRPr>
          </a:p>
          <a:p>
            <a:pPr eaLnBrk="1" hangingPunct="1"/>
            <a:r>
              <a:rPr lang="en-US" altLang="en-US" smtClean="0">
                <a:latin typeface="Arial" pitchFamily="34" charset="0"/>
              </a:rPr>
              <a:t>Note: Direct spending is a function of per person spending associated with the specific cancer and the number of persons seeking treatment for that cancer.  Spending for other non-epithelial cancers of the skin and for primary and secondary malignant neoplasms with unspecified sites is excluded from this section.</a:t>
            </a:r>
          </a:p>
          <a:p>
            <a:pPr eaLnBrk="1" hangingPunct="1"/>
            <a:r>
              <a:rPr lang="en-US" altLang="en-US" smtClean="0">
                <a:latin typeface="Arial" pitchFamily="34" charset="0"/>
              </a:rPr>
              <a:t>An estimated 527,000 black adults 40 years of age and older and an estimated 7.46 million white adults aged 40 and older are treated annually for cancer.</a:t>
            </a:r>
          </a:p>
          <a:p>
            <a:pPr eaLnBrk="1" hangingPunct="1"/>
            <a:endParaRPr lang="en-US" altLang="en-US" smtClean="0">
              <a:latin typeface="Arial" pitchFamily="34" charset="0"/>
            </a:endParaRPr>
          </a:p>
          <a:p>
            <a:pPr eaLnBrk="1" hangingPunct="1"/>
            <a:r>
              <a:rPr lang="en-US" altLang="en-US" smtClean="0">
                <a:latin typeface="Arial" pitchFamily="34" charset="0"/>
              </a:rPr>
              <a:t>Medicare is the largest payer of cancer-related expenses for older blacks and whites, incurring 52% and 68% of total expenditures, respectively.</a:t>
            </a:r>
          </a:p>
          <a:p>
            <a:pPr eaLnBrk="1" hangingPunct="1"/>
            <a:endParaRPr lang="en-US" altLang="en-US" smtClean="0">
              <a:latin typeface="Arial" pitchFamily="34" charset="0"/>
            </a:endParaRPr>
          </a:p>
          <a:p>
            <a:pPr eaLnBrk="1" hangingPunct="1"/>
            <a:r>
              <a:rPr lang="en-US" altLang="en-US" smtClean="0">
                <a:latin typeface="Arial" pitchFamily="34" charset="0"/>
              </a:rPr>
              <a:t>Among older blacks, Medicaid and other public payers incur 15% and 11% of total cancer expenses, compared with 1% and 6% among older white adults.</a:t>
            </a:r>
          </a:p>
          <a:p>
            <a:pPr eaLnBrk="1" hangingPunct="1"/>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11E9D7-FA3C-476C-B0A9-1828E007FD2F}" type="slidenum">
              <a:rPr lang="en-US" altLang="en-US" smtClean="0">
                <a:solidFill>
                  <a:srgbClr val="000000"/>
                </a:solidFill>
              </a:rPr>
              <a:pPr/>
              <a:t>15</a:t>
            </a:fld>
            <a:endParaRPr lang="en-US" altLang="en-US" smtClean="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lIns="91425" tIns="45714" rIns="91425" bIns="45714"/>
          <a:lstStyle/>
          <a:p>
            <a:pPr eaLnBrk="1" hangingPunct="1"/>
            <a:endParaRPr lang="en-US"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ヒラギノ角ゴ Pro W3" charset="-128"/>
              </a:defRPr>
            </a:lvl1pPr>
            <a:lvl2pPr marL="734480" indent="-282492" eaLnBrk="0" hangingPunct="0">
              <a:defRPr sz="2400" b="1">
                <a:solidFill>
                  <a:schemeClr val="tx1"/>
                </a:solidFill>
                <a:latin typeface="Arial" pitchFamily="34" charset="0"/>
                <a:ea typeface="ヒラギノ角ゴ Pro W3" charset="-128"/>
              </a:defRPr>
            </a:lvl2pPr>
            <a:lvl3pPr marL="1129970" indent="-225994" eaLnBrk="0" hangingPunct="0">
              <a:defRPr sz="2400" b="1">
                <a:solidFill>
                  <a:schemeClr val="tx1"/>
                </a:solidFill>
                <a:latin typeface="Arial" pitchFamily="34" charset="0"/>
                <a:ea typeface="ヒラギノ角ゴ Pro W3" charset="-128"/>
              </a:defRPr>
            </a:lvl3pPr>
            <a:lvl4pPr marL="1581958" indent="-225994" eaLnBrk="0" hangingPunct="0">
              <a:defRPr sz="2400" b="1">
                <a:solidFill>
                  <a:schemeClr val="tx1"/>
                </a:solidFill>
                <a:latin typeface="Arial" pitchFamily="34" charset="0"/>
                <a:ea typeface="ヒラギノ角ゴ Pro W3" charset="-128"/>
              </a:defRPr>
            </a:lvl4pPr>
            <a:lvl5pPr marL="2033946" indent="-225994" eaLnBrk="0" hangingPunct="0">
              <a:defRPr sz="2400" b="1">
                <a:solidFill>
                  <a:schemeClr val="tx1"/>
                </a:solidFill>
                <a:latin typeface="Arial" pitchFamily="34" charset="0"/>
                <a:ea typeface="ヒラギノ角ゴ Pro W3" charset="-128"/>
              </a:defRPr>
            </a:lvl5pPr>
            <a:lvl6pPr marL="2485934" indent="-225994" eaLnBrk="0" fontAlgn="base" hangingPunct="0">
              <a:spcBef>
                <a:spcPct val="0"/>
              </a:spcBef>
              <a:spcAft>
                <a:spcPct val="0"/>
              </a:spcAft>
              <a:defRPr sz="2400" b="1">
                <a:solidFill>
                  <a:schemeClr val="tx1"/>
                </a:solidFill>
                <a:latin typeface="Arial" pitchFamily="34" charset="0"/>
                <a:ea typeface="ヒラギノ角ゴ Pro W3" charset="-128"/>
              </a:defRPr>
            </a:lvl6pPr>
            <a:lvl7pPr marL="2937921" indent="-225994" eaLnBrk="0" fontAlgn="base" hangingPunct="0">
              <a:spcBef>
                <a:spcPct val="0"/>
              </a:spcBef>
              <a:spcAft>
                <a:spcPct val="0"/>
              </a:spcAft>
              <a:defRPr sz="2400" b="1">
                <a:solidFill>
                  <a:schemeClr val="tx1"/>
                </a:solidFill>
                <a:latin typeface="Arial" pitchFamily="34" charset="0"/>
                <a:ea typeface="ヒラギノ角ゴ Pro W3" charset="-128"/>
              </a:defRPr>
            </a:lvl7pPr>
            <a:lvl8pPr marL="3389909" indent="-225994" eaLnBrk="0" fontAlgn="base" hangingPunct="0">
              <a:spcBef>
                <a:spcPct val="0"/>
              </a:spcBef>
              <a:spcAft>
                <a:spcPct val="0"/>
              </a:spcAft>
              <a:defRPr sz="2400" b="1">
                <a:solidFill>
                  <a:schemeClr val="tx1"/>
                </a:solidFill>
                <a:latin typeface="Arial" pitchFamily="34" charset="0"/>
                <a:ea typeface="ヒラギノ角ゴ Pro W3" charset="-128"/>
              </a:defRPr>
            </a:lvl8pPr>
            <a:lvl9pPr marL="3841897" indent="-225994"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CDB61CC9-61D6-47AF-A959-D7E0251BDEA9}" type="slidenum">
              <a:rPr lang="en-US" altLang="en-US" sz="1200" b="0">
                <a:solidFill>
                  <a:srgbClr val="000000"/>
                </a:solidFill>
              </a:rPr>
              <a:pPr/>
              <a:t>28</a:t>
            </a:fld>
            <a:endParaRPr lang="en-US" altLang="en-US" sz="1200" b="0">
              <a:solidFill>
                <a:srgbClr val="000000"/>
              </a:solidFill>
            </a:endParaRPr>
          </a:p>
        </p:txBody>
      </p:sp>
      <p:sp>
        <p:nvSpPr>
          <p:cNvPr id="384003" name="Rectangle 2"/>
          <p:cNvSpPr>
            <a:spLocks noGrp="1" noRot="1" noChangeAspect="1" noChangeArrowheads="1" noTextEdit="1"/>
          </p:cNvSpPr>
          <p:nvPr>
            <p:ph type="sldImg"/>
          </p:nvPr>
        </p:nvSpPr>
        <p:spPr>
          <a:xfrm>
            <a:off x="1143000" y="685800"/>
            <a:ext cx="4572000" cy="3429000"/>
          </a:xfrm>
          <a:ln/>
        </p:spPr>
      </p:sp>
      <p:sp>
        <p:nvSpPr>
          <p:cNvPr id="384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143000" y="685800"/>
            <a:ext cx="4572000" cy="342900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34"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916FE2-387C-4D6C-BE7F-E2620E328FDE}" type="slidenum">
              <a:rPr lang="en-US" altLang="en-US" smtClean="0">
                <a:solidFill>
                  <a:srgbClr val="000000"/>
                </a:solidFill>
                <a:latin typeface="Times New Roman" pitchFamily="18" charset="0"/>
                <a:ea typeface="ＭＳ Ｐゴシック" pitchFamily="34" charset="-128"/>
              </a:rPr>
              <a:pPr/>
              <a:t>29</a:t>
            </a:fld>
            <a:endParaRPr lang="en-US" altLang="en-US"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143000" y="685800"/>
            <a:ext cx="4572000" cy="3429000"/>
          </a:xfrm>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8D504E-58B7-484C-B5F9-8CDBCB2C817D}" type="slidenum">
              <a:rPr lang="en-US" altLang="en-US" smtClean="0">
                <a:solidFill>
                  <a:srgbClr val="000000"/>
                </a:solidFill>
                <a:latin typeface="Times New Roman" pitchFamily="18" charset="0"/>
                <a:ea typeface="ＭＳ Ｐゴシック" pitchFamily="34" charset="-128"/>
              </a:rPr>
              <a:pPr/>
              <a:t>30</a:t>
            </a:fld>
            <a:endParaRPr lang="en-US" altLang="en-US"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685800"/>
            <a:ext cx="64262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E012A3-CAD5-4333-B037-AE68FFC9A6E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39AC5CB-C168-4F89-A4C6-325A501E19D0}" type="slidenum">
              <a:rPr lang="en-US" altLang="en-US" smtClean="0">
                <a:latin typeface="Times New Roman" pitchFamily="18" charset="0"/>
              </a:rPr>
              <a:pPr eaLnBrk="1" hangingPunct="1">
                <a:spcBef>
                  <a:spcPct val="0"/>
                </a:spcBef>
              </a:pPr>
              <a:t>5</a:t>
            </a:fld>
            <a:endParaRPr lang="en-US" altLang="en-US" smtClean="0">
              <a:latin typeface="Times New Roman" pitchFamily="18" charset="0"/>
            </a:endParaRPr>
          </a:p>
        </p:txBody>
      </p:sp>
      <p:sp>
        <p:nvSpPr>
          <p:cNvPr id="54275" name="Rectangle 2"/>
          <p:cNvSpPr>
            <a:spLocks noGrp="1" noRot="1" noChangeAspect="1" noChangeArrowheads="1" noTextEdit="1"/>
          </p:cNvSpPr>
          <p:nvPr>
            <p:ph type="sldImg"/>
          </p:nvPr>
        </p:nvSpPr>
        <p:spPr>
          <a:xfrm>
            <a:off x="652463" y="461963"/>
            <a:ext cx="5554662" cy="4167187"/>
          </a:xfrm>
          <a:ln/>
        </p:spPr>
      </p:sp>
      <p:sp>
        <p:nvSpPr>
          <p:cNvPr id="54276" name="Rectangle 3"/>
          <p:cNvSpPr>
            <a:spLocks noGrp="1" noChangeArrowheads="1"/>
          </p:cNvSpPr>
          <p:nvPr>
            <p:ph type="body" idx="1"/>
          </p:nvPr>
        </p:nvSpPr>
        <p:spPr>
          <a:xfrm>
            <a:off x="597902" y="4923333"/>
            <a:ext cx="5517770" cy="3535180"/>
          </a:xfrm>
          <a:noFill/>
        </p:spPr>
        <p:txBody>
          <a:bodyPr/>
          <a:lstStyle/>
          <a:p>
            <a:pPr eaLnBrk="1" hangingPunct="1"/>
            <a:r>
              <a:rPr lang="en-US" altLang="en-US" smtClean="0">
                <a:latin typeface="Arial" pitchFamily="34" charset="0"/>
              </a:rPr>
              <a:t>There is a direct correlation between number of involved nodes and survival</a:t>
            </a:r>
          </a:p>
          <a:p>
            <a:pPr eaLnBrk="1" hangingPunct="1"/>
            <a:r>
              <a:rPr lang="en-US" altLang="en-US" smtClean="0">
                <a:latin typeface="Arial" pitchFamily="34" charset="0"/>
              </a:rPr>
              <a:t>ER status is predictive for disease-free and overall survival</a:t>
            </a:r>
          </a:p>
          <a:p>
            <a:pPr eaLnBrk="1" hangingPunct="1"/>
            <a:r>
              <a:rPr lang="en-US" altLang="en-US" smtClean="0">
                <a:latin typeface="Arial" pitchFamily="34" charset="0"/>
              </a:rPr>
              <a:t>Irrespective of stage, ER positivity predicts for longer disease-free and overall survival. Higher recurrence and lower survival rates are found in ER-negative patients. About 60% of ER-positive patients will respond to hormonal manipulation.</a:t>
            </a:r>
          </a:p>
          <a:p>
            <a:pPr eaLnBrk="1" hangingPunct="1"/>
            <a:r>
              <a:rPr lang="en-US" altLang="en-US" smtClean="0">
                <a:latin typeface="Arial" pitchFamily="34" charset="0"/>
              </a:rPr>
              <a:t>Patients over-expressing HER-2/</a:t>
            </a:r>
            <a:r>
              <a:rPr lang="en-US" altLang="en-US" i="1" smtClean="0">
                <a:latin typeface="Arial" pitchFamily="34" charset="0"/>
              </a:rPr>
              <a:t>neu</a:t>
            </a:r>
            <a:r>
              <a:rPr lang="en-US" altLang="en-US" smtClean="0">
                <a:latin typeface="Arial" pitchFamily="34" charset="0"/>
              </a:rPr>
              <a:t> have a higher risk of recurrence and shorter survival</a:t>
            </a:r>
          </a:p>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92B38FA-A2B9-4C1D-A750-D5C68E93FA8E}" type="slidenum">
              <a:rPr lang="en-US" altLang="en-US" smtClean="0">
                <a:latin typeface="Times New Roman" pitchFamily="18" charset="0"/>
              </a:rPr>
              <a:pPr eaLnBrk="1" hangingPunct="1">
                <a:spcBef>
                  <a:spcPct val="0"/>
                </a:spcBef>
              </a:pPr>
              <a:t>6</a:t>
            </a:fld>
            <a:endParaRPr lang="en-US" altLang="en-US" smtClean="0">
              <a:latin typeface="Times New Roman" pitchFamily="18" charset="0"/>
            </a:endParaRPr>
          </a:p>
        </p:txBody>
      </p:sp>
      <p:sp>
        <p:nvSpPr>
          <p:cNvPr id="55299" name="Rectangle 2"/>
          <p:cNvSpPr>
            <a:spLocks noGrp="1" noRot="1" noChangeAspect="1" noChangeArrowheads="1" noTextEdit="1"/>
          </p:cNvSpPr>
          <p:nvPr>
            <p:ph type="sldImg"/>
          </p:nvPr>
        </p:nvSpPr>
        <p:spPr>
          <a:xfrm>
            <a:off x="652463" y="461963"/>
            <a:ext cx="5554662" cy="4167187"/>
          </a:xfrm>
          <a:ln/>
        </p:spPr>
      </p:sp>
      <p:sp>
        <p:nvSpPr>
          <p:cNvPr id="55300" name="Rectangle 3"/>
          <p:cNvSpPr>
            <a:spLocks noGrp="1" noChangeArrowheads="1"/>
          </p:cNvSpPr>
          <p:nvPr>
            <p:ph type="body" idx="1"/>
          </p:nvPr>
        </p:nvSpPr>
        <p:spPr>
          <a:xfrm>
            <a:off x="597902" y="4923333"/>
            <a:ext cx="5517770" cy="3535180"/>
          </a:xfrm>
          <a:noFill/>
        </p:spPr>
        <p:txBody>
          <a:bodyPr/>
          <a:lstStyle/>
          <a:p>
            <a:pPr eaLnBrk="1" hangingPunct="1"/>
            <a:r>
              <a:rPr lang="en-US" altLang="en-US" smtClean="0">
                <a:latin typeface="Arial" pitchFamily="34" charset="0"/>
              </a:rPr>
              <a:t>Although the incidence of breast cancer is increasing, the mortality rates from breast cancer have decreased approximately 1.9% per year since 1190 in the US</a:t>
            </a:r>
            <a:r>
              <a:rPr lang="en-US" altLang="en-US" baseline="30000" smtClean="0">
                <a:latin typeface="Arial" pitchFamily="34" charset="0"/>
              </a:rPr>
              <a:t>1</a:t>
            </a:r>
          </a:p>
          <a:p>
            <a:pPr eaLnBrk="1" hangingPunct="1"/>
            <a:r>
              <a:rPr lang="en-US" altLang="en-US" smtClean="0">
                <a:latin typeface="Arial" pitchFamily="34" charset="0"/>
              </a:rPr>
              <a:t>The nation's leading cancer organizations report that Americans’ risk of dying from cancer continues to decline and that the rate of new cancers is holding steady</a:t>
            </a:r>
            <a:r>
              <a:rPr lang="en-US" altLang="en-US" baseline="30000" smtClean="0">
                <a:latin typeface="Arial" pitchFamily="34" charset="0"/>
              </a:rPr>
              <a:t>2</a:t>
            </a:r>
          </a:p>
          <a:p>
            <a:pPr eaLnBrk="1" hangingPunct="1"/>
            <a:r>
              <a:rPr lang="en-US" altLang="en-US" smtClean="0">
                <a:latin typeface="Arial" pitchFamily="34" charset="0"/>
              </a:rPr>
              <a:t>Cancer death rates from all cancers combined dropped 1.1 percent per year from 1993 to 2002. Declines in death rates reflect progress in prevention, early detection, and treatment.</a:t>
            </a:r>
            <a:r>
              <a:rPr lang="en-US" altLang="en-US" baseline="30000" smtClean="0">
                <a:latin typeface="Arial" pitchFamily="34" charset="0"/>
              </a:rPr>
              <a:t>2</a:t>
            </a:r>
            <a:r>
              <a:rPr lang="en-US" altLang="en-US" smtClean="0">
                <a:latin typeface="Arial" pitchFamily="34" charset="0"/>
              </a:rPr>
              <a:t> </a:t>
            </a: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spcBef>
                <a:spcPct val="0"/>
              </a:spcBef>
            </a:pPr>
            <a:r>
              <a:rPr lang="en-US" altLang="en-US" sz="900">
                <a:latin typeface="Arial" pitchFamily="34" charset="0"/>
              </a:rPr>
              <a:t>Esteva FJ, et al. </a:t>
            </a:r>
            <a:r>
              <a:rPr lang="en-US" altLang="en-US" sz="900" i="1">
                <a:latin typeface="Arial" pitchFamily="34" charset="0"/>
              </a:rPr>
              <a:t>Oncologist</a:t>
            </a:r>
            <a:r>
              <a:rPr lang="en-US" altLang="en-US" sz="900">
                <a:latin typeface="Arial" pitchFamily="34" charset="0"/>
              </a:rPr>
              <a:t>. 2001;6:133-146.</a:t>
            </a:r>
          </a:p>
          <a:p>
            <a:pPr eaLnBrk="1" hangingPunct="1">
              <a:spcBef>
                <a:spcPct val="0"/>
              </a:spcBef>
            </a:pPr>
            <a:r>
              <a:rPr lang="en-US" altLang="en-US" sz="900">
                <a:latin typeface="Arial" pitchFamily="34" charset="0"/>
              </a:rPr>
              <a:t>Goodson WH, et al. </a:t>
            </a:r>
            <a:r>
              <a:rPr lang="en-US" altLang="en-US" sz="900" i="1">
                <a:latin typeface="Arial" pitchFamily="34" charset="0"/>
              </a:rPr>
              <a:t>J Natl Cancer Inst</a:t>
            </a:r>
            <a:r>
              <a:rPr lang="en-US" altLang="en-US" sz="900">
                <a:latin typeface="Arial" pitchFamily="34" charset="0"/>
              </a:rPr>
              <a:t>. Oct 5, 2005.</a:t>
            </a:r>
          </a:p>
          <a:p>
            <a:pPr eaLnBrk="1" hangingPunct="1">
              <a:spcBef>
                <a:spcPct val="0"/>
              </a:spcBef>
            </a:pPr>
            <a:endParaRPr lang="en-US" altLang="en-US" sz="900">
              <a:latin typeface="Arial" pitchFamily="34" charset="0"/>
            </a:endParaRPr>
          </a:p>
          <a:p>
            <a:pPr eaLnBrk="1" hangingPunct="1"/>
            <a:endParaRPr lang="en-US" altLang="en-US" sz="9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DBD976-F52C-44D1-9CBE-AFDC2C68DD50}" type="slidenum">
              <a:rPr lang="en-US" altLang="en-US" smtClean="0">
                <a:latin typeface="Times New Roman" pitchFamily="18" charset="0"/>
              </a:rPr>
              <a:pPr eaLnBrk="1" hangingPunct="1">
                <a:spcBef>
                  <a:spcPct val="0"/>
                </a:spcBef>
              </a:pPr>
              <a:t>7</a:t>
            </a:fld>
            <a:endParaRPr lang="en-US" altLang="en-US" smtClean="0">
              <a:latin typeface="Times New Roman" pitchFamily="18" charset="0"/>
            </a:endParaRPr>
          </a:p>
        </p:txBody>
      </p:sp>
      <p:sp>
        <p:nvSpPr>
          <p:cNvPr id="56323" name="Rectangle 2"/>
          <p:cNvSpPr>
            <a:spLocks noGrp="1" noRot="1" noChangeAspect="1" noChangeArrowheads="1" noTextEdit="1"/>
          </p:cNvSpPr>
          <p:nvPr>
            <p:ph type="sldImg"/>
          </p:nvPr>
        </p:nvSpPr>
        <p:spPr>
          <a:xfrm>
            <a:off x="652463" y="461963"/>
            <a:ext cx="5554662" cy="4167187"/>
          </a:xfrm>
          <a:ln/>
        </p:spPr>
      </p:sp>
      <p:sp>
        <p:nvSpPr>
          <p:cNvPr id="56324" name="Rectangle 3"/>
          <p:cNvSpPr>
            <a:spLocks noGrp="1" noChangeArrowheads="1"/>
          </p:cNvSpPr>
          <p:nvPr>
            <p:ph type="body" idx="1"/>
          </p:nvPr>
        </p:nvSpPr>
        <p:spPr>
          <a:xfrm>
            <a:off x="597902" y="4923333"/>
            <a:ext cx="5517770" cy="3535180"/>
          </a:xfrm>
          <a:noFill/>
        </p:spPr>
        <p:txBody>
          <a:bodyPr/>
          <a:lstStyle/>
          <a:p>
            <a:pPr eaLnBrk="1" hangingPunct="1"/>
            <a:r>
              <a:rPr lang="en-US" altLang="en-US" smtClean="0">
                <a:latin typeface="Arial" pitchFamily="34" charset="0"/>
              </a:rPr>
              <a:t>Screening can reduce the rate of death from breast cancer only when followed by treatment </a:t>
            </a:r>
          </a:p>
          <a:p>
            <a:pPr eaLnBrk="1" hangingPunct="1"/>
            <a:r>
              <a:rPr lang="en-US" altLang="en-US" smtClean="0">
                <a:latin typeface="Arial" pitchFamily="34" charset="0"/>
              </a:rPr>
              <a:t>Tumors that are detected by screening before they metastasize can be eradicated by surgery, and breast cancer detected at an early stage of metastasis can be effectively treated by chemotherapy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7E78DC-D9FE-477E-A426-8B5009777909}" type="slidenum">
              <a:rPr lang="en-US" altLang="en-US" smtClean="0"/>
              <a:pPr/>
              <a:t>8</a:t>
            </a:fld>
            <a:endParaRPr lang="en-US" altLang="en-US" smtClean="0"/>
          </a:p>
        </p:txBody>
      </p:sp>
      <p:sp>
        <p:nvSpPr>
          <p:cNvPr id="87043" name="Rectangle 2"/>
          <p:cNvSpPr>
            <a:spLocks noGrp="1" noRot="1" noChangeAspect="1" noChangeArrowheads="1" noTextEdit="1"/>
          </p:cNvSpPr>
          <p:nvPr>
            <p:ph type="sldImg"/>
          </p:nvPr>
        </p:nvSpPr>
        <p:spPr>
          <a:xfrm>
            <a:off x="635000" y="296863"/>
            <a:ext cx="5629275" cy="4221162"/>
          </a:xfrm>
          <a:ln/>
        </p:spPr>
      </p:sp>
      <p:sp>
        <p:nvSpPr>
          <p:cNvPr id="87044" name="Rectangle 3"/>
          <p:cNvSpPr>
            <a:spLocks noGrp="1" noChangeArrowheads="1"/>
          </p:cNvSpPr>
          <p:nvPr>
            <p:ph type="body" idx="1"/>
          </p:nvPr>
        </p:nvSpPr>
        <p:spPr>
          <a:xfrm>
            <a:off x="917575" y="4902200"/>
            <a:ext cx="5048250" cy="1104900"/>
          </a:xfrm>
          <a:noFill/>
        </p:spPr>
        <p:txBody>
          <a:bodyPr/>
          <a:lstStyle/>
          <a:p>
            <a:pPr marL="236538" indent="-236538" eaLnBrk="1" hangingPunct="1"/>
            <a:r>
              <a:rPr lang="en-US" altLang="en-US" smtClean="0"/>
              <a:t>This issue of Pfizer Facts presents new analyses of national databases to gain insight into the burden of cancer among black adults with comparison to the white adult population.  The report addresses cancer morbidity and mortality, coexisting conditions experienced by cancer patients and survivors, cost of care, behavioral risk factors and prevention.</a:t>
            </a:r>
          </a:p>
          <a:p>
            <a:pPr marL="236538" indent="-236538"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40868F7-3837-4B78-AF23-6E3F0EBF5B19}"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
        <p:nvSpPr>
          <p:cNvPr id="58371" name="Rectangle 2"/>
          <p:cNvSpPr>
            <a:spLocks noGrp="1" noRot="1" noChangeAspect="1" noChangeArrowheads="1" noTextEdit="1"/>
          </p:cNvSpPr>
          <p:nvPr>
            <p:ph type="sldImg"/>
          </p:nvPr>
        </p:nvSpPr>
        <p:spPr>
          <a:xfrm>
            <a:off x="635000" y="296863"/>
            <a:ext cx="5626100" cy="4221162"/>
          </a:xfrm>
          <a:ln/>
        </p:spPr>
      </p:sp>
      <p:sp>
        <p:nvSpPr>
          <p:cNvPr id="58372" name="Rectangle 3"/>
          <p:cNvSpPr>
            <a:spLocks noGrp="1" noChangeArrowheads="1"/>
          </p:cNvSpPr>
          <p:nvPr>
            <p:ph type="body" idx="1"/>
          </p:nvPr>
        </p:nvSpPr>
        <p:spPr>
          <a:xfrm>
            <a:off x="917817" y="4901472"/>
            <a:ext cx="5048767" cy="1105525"/>
          </a:xfrm>
          <a:noFill/>
        </p:spPr>
        <p:txBody>
          <a:bodyPr/>
          <a:lstStyle/>
          <a:p>
            <a:pPr eaLnBrk="1" hangingPunct="1"/>
            <a:r>
              <a:rPr lang="en-US" altLang="en-US" smtClean="0">
                <a:latin typeface="Arial" pitchFamily="34" charset="0"/>
              </a:rPr>
              <a:t>Note: Breast cancer rates represent women only.</a:t>
            </a:r>
          </a:p>
          <a:p>
            <a:pPr eaLnBrk="1" hangingPunct="1"/>
            <a:endParaRPr lang="en-US" altLang="en-US" smtClean="0">
              <a:latin typeface="Arial" pitchFamily="34" charset="0"/>
            </a:endParaRPr>
          </a:p>
          <a:p>
            <a:pPr eaLnBrk="1" hangingPunct="1"/>
            <a:r>
              <a:rPr lang="en-US" altLang="en-US" smtClean="0">
                <a:latin typeface="Arial" pitchFamily="34" charset="0"/>
              </a:rPr>
              <a:t>Breast cancer incidence varies by age and peaks between ages 75 to 79 for both blacks and whites.</a:t>
            </a:r>
          </a:p>
          <a:p>
            <a:pPr eaLnBrk="1" hangingPunct="1"/>
            <a:endParaRPr lang="en-US" altLang="en-US" smtClean="0">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FADAF2C-5227-4196-9ABE-DF3782B8BB09}" type="slidenum">
              <a:rPr lang="en-US" altLang="en-US" smtClean="0">
                <a:latin typeface="Times New Roman" pitchFamily="18" charset="0"/>
              </a:rPr>
              <a:pPr eaLnBrk="1" hangingPunct="1">
                <a:spcBef>
                  <a:spcPct val="0"/>
                </a:spcBef>
              </a:pPr>
              <a:t>10</a:t>
            </a:fld>
            <a:endParaRPr lang="en-US" altLang="en-US" smtClean="0">
              <a:latin typeface="Times New Roman" pitchFamily="18" charset="0"/>
            </a:endParaRPr>
          </a:p>
        </p:txBody>
      </p:sp>
      <p:sp>
        <p:nvSpPr>
          <p:cNvPr id="59395" name="Rectangle 2"/>
          <p:cNvSpPr>
            <a:spLocks noGrp="1" noRot="1" noChangeAspect="1" noChangeArrowheads="1" noTextEdit="1"/>
          </p:cNvSpPr>
          <p:nvPr>
            <p:ph type="sldImg"/>
          </p:nvPr>
        </p:nvSpPr>
        <p:spPr>
          <a:xfrm>
            <a:off x="635000" y="296863"/>
            <a:ext cx="5626100" cy="4221162"/>
          </a:xfrm>
          <a:ln/>
        </p:spPr>
      </p:sp>
      <p:sp>
        <p:nvSpPr>
          <p:cNvPr id="59396" name="Rectangle 3"/>
          <p:cNvSpPr>
            <a:spLocks noGrp="1" noChangeArrowheads="1"/>
          </p:cNvSpPr>
          <p:nvPr>
            <p:ph type="body" idx="1"/>
          </p:nvPr>
        </p:nvSpPr>
        <p:spPr>
          <a:xfrm>
            <a:off x="917817" y="4901472"/>
            <a:ext cx="5048767" cy="1105525"/>
          </a:xfrm>
          <a:noFill/>
        </p:spPr>
        <p:txBody>
          <a:bodyPr/>
          <a:lstStyle/>
          <a:p>
            <a:pPr eaLnBrk="1" hangingPunct="1"/>
            <a:r>
              <a:rPr lang="en-US" altLang="en-US" smtClean="0">
                <a:latin typeface="Arial" pitchFamily="34" charset="0"/>
              </a:rPr>
              <a:t>Note: Breast cancer rates represent women only.</a:t>
            </a:r>
          </a:p>
          <a:p>
            <a:pPr eaLnBrk="1" hangingPunct="1"/>
            <a:endParaRPr lang="en-US" altLang="en-US" smtClean="0">
              <a:latin typeface="Arial" pitchFamily="34" charset="0"/>
            </a:endParaRPr>
          </a:p>
          <a:p>
            <a:pPr eaLnBrk="1" hangingPunct="1"/>
            <a:r>
              <a:rPr lang="en-US" altLang="en-US" smtClean="0">
                <a:latin typeface="Arial" pitchFamily="34" charset="0"/>
              </a:rPr>
              <a:t>From 1990 to 2002, breast cancer mortality declined for both black and white females.</a:t>
            </a:r>
          </a:p>
          <a:p>
            <a:pPr lvl="1" eaLnBrk="1" hangingPunct="1"/>
            <a:endParaRPr lang="en-US" altLang="en-US" smtClean="0">
              <a:latin typeface="Arial" pitchFamily="34" charset="0"/>
            </a:endParaRPr>
          </a:p>
          <a:p>
            <a:pPr eaLnBrk="1" hangingPunct="1"/>
            <a:r>
              <a:rPr lang="en-US" altLang="en-US" smtClean="0">
                <a:latin typeface="Arial" pitchFamily="34" charset="0"/>
              </a:rPr>
              <a:t>The drop in breast cancer mortality was less for black females than white females, leading to a growing racial disparity: </a:t>
            </a:r>
          </a:p>
          <a:p>
            <a:pPr lvl="1" eaLnBrk="1" hangingPunct="1"/>
            <a:r>
              <a:rPr lang="en-US" altLang="en-US" smtClean="0">
                <a:latin typeface="Arial" pitchFamily="34" charset="0"/>
              </a:rPr>
              <a:t>34 deaths per 100,000 black females compared with 25 deaths per 100,000 white females in 2002, a rate 36% higher in 2002 compared with 14% higher in 1990.</a:t>
            </a:r>
          </a:p>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2E3BD97-632D-4DDA-A1E7-87A5A05534BE}" type="slidenum">
              <a:rPr lang="en-US" altLang="en-US" smtClean="0">
                <a:latin typeface="Times New Roman" pitchFamily="18" charset="0"/>
              </a:rPr>
              <a:pPr eaLnBrk="1" hangingPunct="1">
                <a:spcBef>
                  <a:spcPct val="0"/>
                </a:spcBef>
              </a:pPr>
              <a:t>11</a:t>
            </a:fld>
            <a:endParaRPr lang="en-US" altLang="en-US" smtClean="0">
              <a:latin typeface="Times New Roman" pitchFamily="18" charset="0"/>
            </a:endParaRPr>
          </a:p>
        </p:txBody>
      </p:sp>
      <p:sp>
        <p:nvSpPr>
          <p:cNvPr id="60419" name="Rectangle 2"/>
          <p:cNvSpPr>
            <a:spLocks noGrp="1" noRot="1" noChangeAspect="1" noChangeArrowheads="1" noTextEdit="1"/>
          </p:cNvSpPr>
          <p:nvPr>
            <p:ph type="sldImg"/>
          </p:nvPr>
        </p:nvSpPr>
        <p:spPr>
          <a:xfrm>
            <a:off x="635000" y="296863"/>
            <a:ext cx="5626100" cy="4221162"/>
          </a:xfrm>
          <a:ln/>
        </p:spPr>
      </p:sp>
      <p:sp>
        <p:nvSpPr>
          <p:cNvPr id="60420" name="Rectangle 3"/>
          <p:cNvSpPr>
            <a:spLocks noGrp="1" noChangeArrowheads="1"/>
          </p:cNvSpPr>
          <p:nvPr>
            <p:ph type="body" idx="1"/>
          </p:nvPr>
        </p:nvSpPr>
        <p:spPr>
          <a:xfrm>
            <a:off x="917817" y="4901472"/>
            <a:ext cx="5048767" cy="1105525"/>
          </a:xfrm>
          <a:noFill/>
        </p:spPr>
        <p:txBody>
          <a:bodyPr/>
          <a:lstStyle/>
          <a:p>
            <a:pPr eaLnBrk="1" hangingPunct="1"/>
            <a:r>
              <a:rPr lang="en-US" altLang="en-US" smtClean="0">
                <a:latin typeface="Arial" pitchFamily="34" charset="0"/>
              </a:rPr>
              <a:t>Note: Breast cancer rates represent women only.</a:t>
            </a:r>
          </a:p>
          <a:p>
            <a:pPr eaLnBrk="1" hangingPunct="1"/>
            <a:endParaRPr lang="en-US" altLang="en-US" smtClean="0">
              <a:latin typeface="Arial" pitchFamily="34" charset="0"/>
            </a:endParaRPr>
          </a:p>
          <a:p>
            <a:pPr eaLnBrk="1" hangingPunct="1"/>
            <a:r>
              <a:rPr lang="en-US" altLang="en-US" smtClean="0">
                <a:latin typeface="Arial" pitchFamily="34" charset="0"/>
              </a:rPr>
              <a:t>Note: Five-year relative survival is the likelihood or chance of cancer patients surviving at least five years after diagnosis, relative to the expected likelihood of cancer-free persons (matched on age, sex, race, and year of observation) surviving at least five years.</a:t>
            </a:r>
          </a:p>
          <a:p>
            <a:pPr eaLnBrk="1" hangingPunct="1"/>
            <a:endParaRPr lang="en-US" altLang="en-US" smtClean="0">
              <a:latin typeface="Arial" pitchFamily="34" charset="0"/>
            </a:endParaRPr>
          </a:p>
          <a:p>
            <a:pPr eaLnBrk="1" hangingPunct="1"/>
            <a:r>
              <a:rPr lang="en-US" altLang="en-US" smtClean="0">
                <a:latin typeface="Arial" pitchFamily="34" charset="0"/>
              </a:rPr>
              <a:t>The five-year relative survival rate for breast cancer in black women ranges from 73% to 81% for all five-year age groups between 40 and 79.</a:t>
            </a:r>
          </a:p>
          <a:p>
            <a:pPr lvl="1" eaLnBrk="1" hangingPunct="1"/>
            <a:endParaRPr lang="en-US" altLang="en-US" smtClean="0">
              <a:latin typeface="Arial" pitchFamily="34" charset="0"/>
            </a:endParaRPr>
          </a:p>
          <a:p>
            <a:pPr eaLnBrk="1" hangingPunct="1"/>
            <a:r>
              <a:rPr lang="en-US" altLang="en-US" smtClean="0">
                <a:latin typeface="Arial" pitchFamily="34" charset="0"/>
              </a:rPr>
              <a:t>Breast cancer five-year relative survival for black women is about 10 percentage points lower than the survival rates for white women in the same age groups.</a:t>
            </a:r>
          </a:p>
          <a:p>
            <a:pPr eaLnBrk="1" hangingPunct="1"/>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pitchFamily="34" charset="0"/>
              </a:defRPr>
            </a:lvl1pPr>
            <a:lvl2pPr marL="729057" indent="-280406" defTabSz="914437" eaLnBrk="0" hangingPunct="0">
              <a:spcBef>
                <a:spcPct val="30000"/>
              </a:spcBef>
              <a:defRPr sz="1200">
                <a:solidFill>
                  <a:schemeClr val="tx1"/>
                </a:solidFill>
                <a:latin typeface="Arial" pitchFamily="34" charset="0"/>
              </a:defRPr>
            </a:lvl2pPr>
            <a:lvl3pPr marL="1121626" indent="-224325" defTabSz="914437" eaLnBrk="0" hangingPunct="0">
              <a:spcBef>
                <a:spcPct val="30000"/>
              </a:spcBef>
              <a:defRPr sz="1200">
                <a:solidFill>
                  <a:schemeClr val="tx1"/>
                </a:solidFill>
                <a:latin typeface="Arial" pitchFamily="34" charset="0"/>
              </a:defRPr>
            </a:lvl3pPr>
            <a:lvl4pPr marL="1570276" indent="-224325" defTabSz="914437" eaLnBrk="0" hangingPunct="0">
              <a:spcBef>
                <a:spcPct val="30000"/>
              </a:spcBef>
              <a:defRPr sz="1200">
                <a:solidFill>
                  <a:schemeClr val="tx1"/>
                </a:solidFill>
                <a:latin typeface="Arial" pitchFamily="34" charset="0"/>
              </a:defRPr>
            </a:lvl4pPr>
            <a:lvl5pPr marL="2018927" indent="-224325" defTabSz="914437" eaLnBrk="0" hangingPunct="0">
              <a:spcBef>
                <a:spcPct val="30000"/>
              </a:spcBef>
              <a:defRPr sz="1200">
                <a:solidFill>
                  <a:schemeClr val="tx1"/>
                </a:solidFill>
                <a:latin typeface="Arial" pitchFamily="34" charset="0"/>
              </a:defRPr>
            </a:lvl5pPr>
            <a:lvl6pPr marL="2467577" indent="-224325" defTabSz="914437" eaLnBrk="0" fontAlgn="base" hangingPunct="0">
              <a:spcBef>
                <a:spcPct val="30000"/>
              </a:spcBef>
              <a:spcAft>
                <a:spcPct val="0"/>
              </a:spcAft>
              <a:defRPr sz="1200">
                <a:solidFill>
                  <a:schemeClr val="tx1"/>
                </a:solidFill>
                <a:latin typeface="Arial" pitchFamily="34" charset="0"/>
              </a:defRPr>
            </a:lvl6pPr>
            <a:lvl7pPr marL="2916227" indent="-224325" defTabSz="914437" eaLnBrk="0" fontAlgn="base" hangingPunct="0">
              <a:spcBef>
                <a:spcPct val="30000"/>
              </a:spcBef>
              <a:spcAft>
                <a:spcPct val="0"/>
              </a:spcAft>
              <a:defRPr sz="1200">
                <a:solidFill>
                  <a:schemeClr val="tx1"/>
                </a:solidFill>
                <a:latin typeface="Arial" pitchFamily="34" charset="0"/>
              </a:defRPr>
            </a:lvl7pPr>
            <a:lvl8pPr marL="3364878" indent="-224325" defTabSz="914437" eaLnBrk="0" fontAlgn="base" hangingPunct="0">
              <a:spcBef>
                <a:spcPct val="30000"/>
              </a:spcBef>
              <a:spcAft>
                <a:spcPct val="0"/>
              </a:spcAft>
              <a:defRPr sz="1200">
                <a:solidFill>
                  <a:schemeClr val="tx1"/>
                </a:solidFill>
                <a:latin typeface="Arial" pitchFamily="34" charset="0"/>
              </a:defRPr>
            </a:lvl8pPr>
            <a:lvl9pPr marL="3813528" indent="-224325" defTabSz="9144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4ADE206-1712-49A2-89D4-E4D36BED4E72}" type="slidenum">
              <a:rPr lang="en-US" altLang="en-US" smtClean="0">
                <a:latin typeface="Times New Roman" pitchFamily="18" charset="0"/>
              </a:rPr>
              <a:pPr eaLnBrk="1" hangingPunct="1">
                <a:spcBef>
                  <a:spcPct val="0"/>
                </a:spcBef>
              </a:pPr>
              <a:t>12</a:t>
            </a:fld>
            <a:endParaRPr lang="en-US" altLang="en-US" smtClean="0">
              <a:latin typeface="Times New Roman" pitchFamily="18" charset="0"/>
            </a:endParaRPr>
          </a:p>
        </p:txBody>
      </p:sp>
      <p:sp>
        <p:nvSpPr>
          <p:cNvPr id="64515" name="Rectangle 2"/>
          <p:cNvSpPr>
            <a:spLocks noGrp="1" noRot="1" noChangeAspect="1" noChangeArrowheads="1" noTextEdit="1"/>
          </p:cNvSpPr>
          <p:nvPr>
            <p:ph type="sldImg"/>
          </p:nvPr>
        </p:nvSpPr>
        <p:spPr>
          <a:xfrm>
            <a:off x="635000" y="296863"/>
            <a:ext cx="5626100" cy="4221162"/>
          </a:xfr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799"/>
            <a:ext cx="7768577" cy="2670179"/>
          </a:xfrm>
        </p:spPr>
        <p:txBody>
          <a:bodyPr anchor="b"/>
          <a:lstStyle>
            <a:lvl1pPr>
              <a:defRPr sz="4000" b="1">
                <a:ln>
                  <a:noFill/>
                </a:ln>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7768577" cy="1066800"/>
          </a:xfrm>
        </p:spPr>
        <p:txBody>
          <a:bodyPr anchor="t">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85800" y="6356303"/>
            <a:ext cx="533284" cy="365125"/>
          </a:xfrm>
        </p:spPr>
        <p:txBody>
          <a:bodyPr/>
          <a:lstStyle/>
          <a:p>
            <a:fld id="{63E0957E-9F8D-1549-95F0-880135A9C642}" type="slidenum">
              <a:rPr lang="en-US" smtClean="0"/>
              <a:pPr/>
              <a:t>‹#›</a:t>
            </a:fld>
            <a:endParaRPr lang="en-US"/>
          </a:p>
        </p:txBody>
      </p:sp>
    </p:spTree>
    <p:extLst>
      <p:ext uri="{BB962C8B-B14F-4D97-AF65-F5344CB8AC3E}">
        <p14:creationId xmlns:p14="http://schemas.microsoft.com/office/powerpoint/2010/main" val="148412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96850"/>
            <a:ext cx="8650288" cy="71755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28600" y="1295400"/>
            <a:ext cx="4210050" cy="4800600"/>
          </a:xfrm>
        </p:spPr>
        <p:txBody>
          <a:bodyPr/>
          <a:lstStyle/>
          <a:p>
            <a:pPr lvl="0"/>
            <a:endParaRPr lang="en-US" noProof="0" smtClean="0"/>
          </a:p>
        </p:txBody>
      </p:sp>
      <p:sp>
        <p:nvSpPr>
          <p:cNvPr id="4" name="Text Placeholder 3"/>
          <p:cNvSpPr>
            <a:spLocks noGrp="1"/>
          </p:cNvSpPr>
          <p:nvPr>
            <p:ph type="body" sz="half" idx="2"/>
          </p:nvPr>
        </p:nvSpPr>
        <p:spPr>
          <a:xfrm>
            <a:off x="4591050" y="1295400"/>
            <a:ext cx="4211638"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8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1344613"/>
            <a:ext cx="9144000" cy="5318125"/>
          </a:xfrm>
          <a:prstGeom prst="rect">
            <a:avLst/>
          </a:prstGeom>
          <a:solidFill>
            <a:srgbClr val="003D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baseline="-25000">
                <a:solidFill>
                  <a:schemeClr val="tx1"/>
                </a:solidFill>
                <a:latin typeface="Wingdings 2" pitchFamily="18" charset="2"/>
              </a:defRPr>
            </a:lvl1pPr>
            <a:lvl2pPr marL="742950" indent="-285750" eaLnBrk="0" hangingPunct="0">
              <a:defRPr sz="2400" b="1" baseline="-25000">
                <a:solidFill>
                  <a:schemeClr val="tx1"/>
                </a:solidFill>
                <a:latin typeface="Wingdings 2" pitchFamily="18" charset="2"/>
              </a:defRPr>
            </a:lvl2pPr>
            <a:lvl3pPr marL="1143000" indent="-228600" eaLnBrk="0" hangingPunct="0">
              <a:defRPr sz="2400" b="1" baseline="-25000">
                <a:solidFill>
                  <a:schemeClr val="tx1"/>
                </a:solidFill>
                <a:latin typeface="Wingdings 2" pitchFamily="18" charset="2"/>
              </a:defRPr>
            </a:lvl3pPr>
            <a:lvl4pPr marL="1600200" indent="-228600" eaLnBrk="0" hangingPunct="0">
              <a:defRPr sz="2400" b="1" baseline="-25000">
                <a:solidFill>
                  <a:schemeClr val="tx1"/>
                </a:solidFill>
                <a:latin typeface="Wingdings 2" pitchFamily="18" charset="2"/>
              </a:defRPr>
            </a:lvl4pPr>
            <a:lvl5pPr marL="2057400" indent="-228600" eaLnBrk="0" hangingPunct="0">
              <a:defRPr sz="2400" b="1" baseline="-25000">
                <a:solidFill>
                  <a:schemeClr val="tx1"/>
                </a:solidFill>
                <a:latin typeface="Wingdings 2" pitchFamily="18" charset="2"/>
              </a:defRPr>
            </a:lvl5pPr>
            <a:lvl6pPr marL="2514600" indent="-228600" eaLnBrk="0" fontAlgn="base" hangingPunct="0">
              <a:spcBef>
                <a:spcPct val="0"/>
              </a:spcBef>
              <a:spcAft>
                <a:spcPct val="0"/>
              </a:spcAft>
              <a:defRPr sz="2400" b="1" baseline="-25000">
                <a:solidFill>
                  <a:schemeClr val="tx1"/>
                </a:solidFill>
                <a:latin typeface="Wingdings 2" pitchFamily="18" charset="2"/>
              </a:defRPr>
            </a:lvl6pPr>
            <a:lvl7pPr marL="2971800" indent="-228600" eaLnBrk="0" fontAlgn="base" hangingPunct="0">
              <a:spcBef>
                <a:spcPct val="0"/>
              </a:spcBef>
              <a:spcAft>
                <a:spcPct val="0"/>
              </a:spcAft>
              <a:defRPr sz="2400" b="1" baseline="-25000">
                <a:solidFill>
                  <a:schemeClr val="tx1"/>
                </a:solidFill>
                <a:latin typeface="Wingdings 2" pitchFamily="18" charset="2"/>
              </a:defRPr>
            </a:lvl7pPr>
            <a:lvl8pPr marL="3429000" indent="-228600" eaLnBrk="0" fontAlgn="base" hangingPunct="0">
              <a:spcBef>
                <a:spcPct val="0"/>
              </a:spcBef>
              <a:spcAft>
                <a:spcPct val="0"/>
              </a:spcAft>
              <a:defRPr sz="2400" b="1" baseline="-25000">
                <a:solidFill>
                  <a:schemeClr val="tx1"/>
                </a:solidFill>
                <a:latin typeface="Wingdings 2" pitchFamily="18" charset="2"/>
              </a:defRPr>
            </a:lvl8pPr>
            <a:lvl9pPr marL="3886200" indent="-228600" eaLnBrk="0" fontAlgn="base" hangingPunct="0">
              <a:spcBef>
                <a:spcPct val="0"/>
              </a:spcBef>
              <a:spcAft>
                <a:spcPct val="0"/>
              </a:spcAft>
              <a:defRPr sz="2400" b="1" baseline="-25000">
                <a:solidFill>
                  <a:schemeClr val="tx1"/>
                </a:solidFill>
                <a:latin typeface="Wingdings 2" pitchFamily="18" charset="2"/>
              </a:defRPr>
            </a:lvl9pPr>
          </a:lstStyle>
          <a:p>
            <a:pPr eaLnBrk="1" hangingPunct="1">
              <a:defRPr/>
            </a:pPr>
            <a:endParaRPr lang="en-US" altLang="en-US" smtClean="0"/>
          </a:p>
        </p:txBody>
      </p:sp>
      <p:pic>
        <p:nvPicPr>
          <p:cNvPr id="4"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l="21249" t="67969" r="48906" b="13281"/>
          <a:stretch>
            <a:fillRect/>
          </a:stretch>
        </p:blipFill>
        <p:spPr bwMode="auto">
          <a:xfrm>
            <a:off x="7067550" y="5813425"/>
            <a:ext cx="207645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065213" y="1828800"/>
            <a:ext cx="7654925" cy="3119438"/>
          </a:xfrm>
        </p:spPr>
        <p:txBody>
          <a:bodyPr/>
          <a:lstStyle>
            <a:lvl1pPr>
              <a:defRPr sz="3600"/>
            </a:lvl1pPr>
          </a:lstStyle>
          <a:p>
            <a:pPr lvl="0"/>
            <a:r>
              <a:rPr lang="en-US" noProof="0" smtClean="0"/>
              <a:t>Click to edit Master title style</a:t>
            </a:r>
          </a:p>
        </p:txBody>
      </p:sp>
    </p:spTree>
    <p:extLst>
      <p:ext uri="{BB962C8B-B14F-4D97-AF65-F5344CB8AC3E}">
        <p14:creationId xmlns:p14="http://schemas.microsoft.com/office/powerpoint/2010/main" val="243631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baseline="0">
                <a:solidFill>
                  <a:srgbClr val="000000"/>
                </a:solidFill>
                <a:latin typeface="+mn-lt"/>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fontAlgn="auto">
              <a:spcBef>
                <a:spcPts val="0"/>
              </a:spcBef>
              <a:spcAft>
                <a:spcPts val="0"/>
              </a:spcAft>
              <a:defRPr baseline="-25000"/>
            </a:lvl1p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baseline="0">
                <a:solidFill>
                  <a:srgbClr val="000000"/>
                </a:solidFill>
                <a:latin typeface="+mn-lt"/>
              </a:defRPr>
            </a:lvl1pPr>
          </a:lstStyle>
          <a:p>
            <a:pPr>
              <a:defRPr/>
            </a:pPr>
            <a:fld id="{E9F41989-1CFA-426E-8ADF-0D4D4FB62C2E}" type="slidenum">
              <a:rPr lang="en-US"/>
              <a:pPr>
                <a:defRPr/>
              </a:pPr>
              <a:t>‹#›</a:t>
            </a:fld>
            <a:endParaRPr lang="en-US"/>
          </a:p>
        </p:txBody>
      </p:sp>
    </p:spTree>
    <p:extLst>
      <p:ext uri="{BB962C8B-B14F-4D97-AF65-F5344CB8AC3E}">
        <p14:creationId xmlns:p14="http://schemas.microsoft.com/office/powerpoint/2010/main" val="18054152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05003"/>
            <a:ext cx="7837151" cy="2593975"/>
          </a:xfrm>
        </p:spPr>
        <p:txBody>
          <a:bodyPr anchor="b"/>
          <a:lstStyle>
            <a:lvl1pPr>
              <a:defRPr sz="4000" b="1">
                <a:ln>
                  <a:noFill/>
                </a:ln>
                <a:solidFill>
                  <a:srgbClr val="15245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7837150" cy="1066800"/>
          </a:xfrm>
        </p:spPr>
        <p:txBody>
          <a:bodyPr anchor="t">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53B1881-906C-8E44-84D4-7C6F0A00DD0F}" type="slidenum">
              <a:rPr lang="en-US" smtClean="0"/>
              <a:t>‹#›</a:t>
            </a:fld>
            <a:endParaRPr lang="en-US"/>
          </a:p>
        </p:txBody>
      </p:sp>
    </p:spTree>
    <p:extLst>
      <p:ext uri="{BB962C8B-B14F-4D97-AF65-F5344CB8AC3E}">
        <p14:creationId xmlns:p14="http://schemas.microsoft.com/office/powerpoint/2010/main" val="422688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97338" cy="1169753"/>
          </a:xfr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37360"/>
            <a:ext cx="7997338" cy="38776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2843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2088413"/>
            <a:ext cx="9144000" cy="2438400"/>
          </a:xfrm>
          <a:solidFill>
            <a:srgbClr val="58B7DD">
              <a:alpha val="24000"/>
            </a:srgbClr>
          </a:solidFill>
          <a:ln>
            <a:noFill/>
          </a:ln>
        </p:spPr>
        <p:txBody>
          <a:bodyPr anchor="ctr" anchorCtr="0"/>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043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651"/>
            <a:ext cx="7997338" cy="1120676"/>
          </a:xfrm>
        </p:spPr>
        <p:txBody>
          <a:bodyPr/>
          <a:lstStyle>
            <a:lvl1pPr>
              <a:defRPr>
                <a:solidFill>
                  <a:srgbClr val="FCAF1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684489"/>
            <a:ext cx="3905048" cy="4012207"/>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84954" y="1684489"/>
            <a:ext cx="3969584" cy="4012207"/>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653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3849830" cy="796217"/>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468683" y="457200"/>
            <a:ext cx="3905048" cy="796216"/>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sz="half" idx="13"/>
          </p:nvPr>
        </p:nvSpPr>
        <p:spPr>
          <a:xfrm>
            <a:off x="457199" y="1371600"/>
            <a:ext cx="3849830" cy="4265788"/>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468683" y="1371600"/>
            <a:ext cx="3905048" cy="4265788"/>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8970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CAF1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507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70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7997338" cy="1234440"/>
          </a:xfrm>
        </p:spPr>
        <p:txBody>
          <a:bodyPr/>
          <a:lstStyle>
            <a:lvl1pPr>
              <a:defRPr>
                <a:solidFill>
                  <a:srgbClr val="FFDD7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CAF17"/>
              </a:buClr>
              <a:defRPr>
                <a:solidFill>
                  <a:schemeClr val="tx1"/>
                </a:solidFill>
              </a:defRPr>
            </a:lvl1pPr>
            <a:lvl2pPr>
              <a:buClr>
                <a:srgbClr val="FCAF17"/>
              </a:buClr>
              <a:defRPr>
                <a:solidFill>
                  <a:schemeClr val="tx1"/>
                </a:solidFill>
              </a:defRPr>
            </a:lvl2pPr>
            <a:lvl3pPr>
              <a:buClr>
                <a:srgbClr val="FCAF17"/>
              </a:buClr>
              <a:defRPr>
                <a:solidFill>
                  <a:schemeClr val="tx1"/>
                </a:solidFill>
              </a:defRPr>
            </a:lvl3pPr>
            <a:lvl4pPr>
              <a:buClr>
                <a:srgbClr val="FCAF17"/>
              </a:buClr>
              <a:defRPr>
                <a:solidFill>
                  <a:schemeClr val="tx1"/>
                </a:solidFill>
              </a:defRPr>
            </a:lvl4pPr>
            <a:lvl5pPr>
              <a:buClr>
                <a:srgbClr val="FCAF17"/>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99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99723"/>
            <a:ext cx="8134380" cy="594627"/>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8134380" cy="4422985"/>
          </a:xfrm>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72686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6"/>
            <a:ext cx="7543800" cy="2593975"/>
          </a:xfrm>
          <a:prstGeom prst="rect">
            <a:avLst/>
          </a:prstGeom>
        </p:spPr>
        <p:txBody>
          <a:bodyPr anchor="b"/>
          <a:lstStyle>
            <a:lvl1pPr>
              <a:defRPr sz="4000" b="1">
                <a:ln>
                  <a:noFill/>
                </a:ln>
                <a:solidFill>
                  <a:srgbClr val="15245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7543800" cy="1066800"/>
          </a:xfrm>
          <a:prstGeom prst="rect">
            <a:avLst/>
          </a:prstGeom>
        </p:spPr>
        <p:txBody>
          <a:bodyPr anchor="t">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2667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607783"/>
            <a:ext cx="8229600" cy="1235196"/>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8" name="Text Placeholder 2"/>
          <p:cNvSpPr>
            <a:spLocks noGrp="1"/>
          </p:cNvSpPr>
          <p:nvPr>
            <p:ph idx="1"/>
          </p:nvPr>
        </p:nvSpPr>
        <p:spPr>
          <a:xfrm>
            <a:off x="457200" y="1957503"/>
            <a:ext cx="8229600" cy="37820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6505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2088413"/>
            <a:ext cx="9144000" cy="2438400"/>
          </a:xfrm>
          <a:prstGeom prst="rect">
            <a:avLst/>
          </a:prstGeom>
          <a:solidFill>
            <a:srgbClr val="58B7DD">
              <a:alpha val="24000"/>
            </a:srgbClr>
          </a:solidFill>
          <a:ln>
            <a:noFill/>
          </a:ln>
        </p:spPr>
        <p:txBody>
          <a:bodyPr anchor="ctr" anchorCtr="0"/>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4614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609419"/>
            <a:ext cx="8265694" cy="1120676"/>
          </a:xfrm>
        </p:spPr>
        <p:txBody>
          <a:bodyPr/>
          <a:lstStyle>
            <a:lvl1pPr>
              <a:defRPr>
                <a:solidFill>
                  <a:srgbClr val="FCAF17"/>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457203" y="1828255"/>
            <a:ext cx="3981117" cy="3946904"/>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592058" y="1828255"/>
            <a:ext cx="4130841" cy="3946904"/>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241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p:cNvSpPr>
            <a:spLocks noGrp="1"/>
          </p:cNvSpPr>
          <p:nvPr>
            <p:ph type="body" idx="1"/>
          </p:nvPr>
        </p:nvSpPr>
        <p:spPr>
          <a:xfrm>
            <a:off x="457200" y="604094"/>
            <a:ext cx="3987800" cy="796217"/>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Text Placeholder 4"/>
          <p:cNvSpPr>
            <a:spLocks noGrp="1"/>
          </p:cNvSpPr>
          <p:nvPr>
            <p:ph type="body" sz="quarter" idx="3"/>
          </p:nvPr>
        </p:nvSpPr>
        <p:spPr>
          <a:xfrm>
            <a:off x="4605421" y="604091"/>
            <a:ext cx="4084052" cy="796216"/>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2"/>
          <p:cNvSpPr>
            <a:spLocks noGrp="1"/>
          </p:cNvSpPr>
          <p:nvPr>
            <p:ph sz="half" idx="13"/>
          </p:nvPr>
        </p:nvSpPr>
        <p:spPr>
          <a:xfrm>
            <a:off x="457201" y="1509373"/>
            <a:ext cx="3987801" cy="4203401"/>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4"/>
          </p:nvPr>
        </p:nvSpPr>
        <p:spPr>
          <a:xfrm>
            <a:off x="4605421" y="1509373"/>
            <a:ext cx="4084052" cy="4203401"/>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305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81615"/>
            <a:ext cx="8229600" cy="1235196"/>
          </a:xfrm>
          <a:prstGeom prst="rect">
            <a:avLst/>
          </a:prstGeom>
        </p:spPr>
        <p:txBody>
          <a:bodyPr/>
          <a:lstStyle>
            <a:lvl1pPr>
              <a:defRPr>
                <a:solidFill>
                  <a:srgbClr val="FCAF1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6553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301752" y="617801"/>
            <a:ext cx="8414458" cy="594627"/>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6" name="Picture Placeholder 2"/>
          <p:cNvSpPr>
            <a:spLocks noGrp="1"/>
          </p:cNvSpPr>
          <p:nvPr>
            <p:ph type="pic" idx="1"/>
          </p:nvPr>
        </p:nvSpPr>
        <p:spPr>
          <a:xfrm>
            <a:off x="301756" y="1384262"/>
            <a:ext cx="8414459" cy="4310689"/>
          </a:xfrm>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033687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799"/>
            <a:ext cx="7768577" cy="2670179"/>
          </a:xfrm>
        </p:spPr>
        <p:txBody>
          <a:bodyPr anchor="b"/>
          <a:lstStyle>
            <a:lvl1pPr>
              <a:defRPr sz="4000" b="1">
                <a:ln>
                  <a:noFill/>
                </a:ln>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7768577" cy="1066800"/>
          </a:xfrm>
        </p:spPr>
        <p:txBody>
          <a:bodyPr anchor="t">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85800" y="6356303"/>
            <a:ext cx="533284" cy="365125"/>
          </a:xfrm>
        </p:spPr>
        <p:txBody>
          <a:bodyPr/>
          <a:lstStyle/>
          <a:p>
            <a:fld id="{63E0957E-9F8D-1549-95F0-880135A9C64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7533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7997338" cy="1234440"/>
          </a:xfrm>
        </p:spPr>
        <p:txBody>
          <a:bodyPr/>
          <a:lstStyle>
            <a:lvl1pPr>
              <a:defRPr>
                <a:solidFill>
                  <a:srgbClr val="FFDD7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CAF17"/>
              </a:buClr>
              <a:defRPr>
                <a:solidFill>
                  <a:schemeClr val="tx1"/>
                </a:solidFill>
              </a:defRPr>
            </a:lvl1pPr>
            <a:lvl2pPr>
              <a:buClr>
                <a:srgbClr val="FCAF17"/>
              </a:buClr>
              <a:defRPr>
                <a:solidFill>
                  <a:schemeClr val="tx1"/>
                </a:solidFill>
              </a:defRPr>
            </a:lvl2pPr>
            <a:lvl3pPr>
              <a:buClr>
                <a:srgbClr val="FCAF17"/>
              </a:buClr>
              <a:defRPr>
                <a:solidFill>
                  <a:schemeClr val="tx1"/>
                </a:solidFill>
              </a:defRPr>
            </a:lvl3pPr>
            <a:lvl4pPr>
              <a:buClr>
                <a:srgbClr val="FCAF17"/>
              </a:buClr>
              <a:defRPr>
                <a:solidFill>
                  <a:schemeClr val="tx1"/>
                </a:solidFill>
              </a:defRPr>
            </a:lvl4pPr>
            <a:lvl5pPr>
              <a:buClr>
                <a:srgbClr val="FCAF17"/>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543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0" y="2088413"/>
            <a:ext cx="9144000" cy="2438400"/>
          </a:xfrm>
          <a:solidFill>
            <a:srgbClr val="58B7DD">
              <a:alpha val="24000"/>
            </a:srgbClr>
          </a:solidFill>
          <a:ln>
            <a:noFill/>
          </a:ln>
        </p:spPr>
        <p:txBody>
          <a:bodyPr anchor="ctr" anchorCtr="0"/>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8563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0" y="2088413"/>
            <a:ext cx="9144000" cy="2438400"/>
          </a:xfrm>
          <a:solidFill>
            <a:srgbClr val="58B7DD">
              <a:alpha val="24000"/>
            </a:srgbClr>
          </a:solidFill>
          <a:ln>
            <a:noFill/>
          </a:ln>
        </p:spPr>
        <p:txBody>
          <a:bodyPr anchor="ctr" anchorCtr="0"/>
          <a:lstStyle>
            <a:lvl1pPr marL="457200">
              <a:defRPr sz="3600">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5969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460792"/>
            <a:ext cx="8099640" cy="1234440"/>
          </a:xfrm>
        </p:spPr>
        <p:txBody>
          <a:bodyPr anchor="b" anchorCtr="0"/>
          <a:lstStyle>
            <a:lvl1pPr>
              <a:defRPr b="0" i="0">
                <a:solidFill>
                  <a:srgbClr val="FFDD7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8" y="1828800"/>
            <a:ext cx="3931920" cy="3797253"/>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4919" y="1828800"/>
            <a:ext cx="3931920" cy="379725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903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31767"/>
            <a:ext cx="3849830" cy="796217"/>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468683" y="731766"/>
            <a:ext cx="3905048" cy="796216"/>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sz="half" idx="13"/>
          </p:nvPr>
        </p:nvSpPr>
        <p:spPr>
          <a:xfrm>
            <a:off x="457199" y="1661335"/>
            <a:ext cx="3849830" cy="4047473"/>
          </a:xfrm>
        </p:spPr>
        <p:txBody>
          <a:bodyPr>
            <a:normAutofit/>
          </a:bodyPr>
          <a:lstStyle>
            <a:lvl1pPr>
              <a:buClr>
                <a:srgbClr val="58B7DD"/>
              </a:buClr>
              <a:defRPr sz="1800" baseline="0"/>
            </a:lvl1pPr>
            <a:lvl2pPr>
              <a:buClr>
                <a:srgbClr val="58B7DD"/>
              </a:buClr>
              <a:defRPr sz="1600"/>
            </a:lvl2pPr>
            <a:lvl3pPr>
              <a:buClr>
                <a:srgbClr val="58B7DD"/>
              </a:buClr>
              <a:defRPr sz="1400"/>
            </a:lvl3pPr>
            <a:lvl4pPr>
              <a:buClr>
                <a:srgbClr val="58B7DD"/>
              </a:buClr>
              <a:defRPr sz="1200"/>
            </a:lvl4pPr>
            <a:lvl5pPr>
              <a:buClr>
                <a:srgbClr val="58B7DD"/>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468683" y="1661335"/>
            <a:ext cx="3905048" cy="4047473"/>
          </a:xfrm>
        </p:spPr>
        <p:txBody>
          <a:bodyPr>
            <a:normAutofit/>
          </a:bodyPr>
          <a:lstStyle>
            <a:lvl1pPr>
              <a:buClr>
                <a:srgbClr val="58B7DD"/>
              </a:buClr>
              <a:defRPr sz="1800" baseline="0"/>
            </a:lvl1pPr>
            <a:lvl2pPr>
              <a:buClr>
                <a:srgbClr val="58B7DD"/>
              </a:buClr>
              <a:defRPr sz="1600"/>
            </a:lvl2pPr>
            <a:lvl3pPr>
              <a:buClr>
                <a:srgbClr val="58B7DD"/>
              </a:buClr>
              <a:defRPr sz="1400"/>
            </a:lvl3pPr>
            <a:lvl4pPr>
              <a:buClr>
                <a:srgbClr val="58B7DD"/>
              </a:buClr>
              <a:defRPr sz="1200"/>
            </a:lvl4pPr>
            <a:lvl5pPr>
              <a:buClr>
                <a:srgbClr val="58B7DD"/>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9285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1815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695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93627"/>
            <a:ext cx="8134380" cy="594627"/>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461766"/>
            <a:ext cx="8134380" cy="4422985"/>
          </a:xfrm>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83561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xfrm>
            <a:off x="457200" y="6245225"/>
            <a:ext cx="2133600" cy="476250"/>
          </a:xfrm>
          <a:prstGeom prst="rect">
            <a:avLst/>
          </a:prstGeom>
        </p:spPr>
        <p:txBody>
          <a:bodyPr/>
          <a:lstStyle>
            <a:lvl1pPr eaLnBrk="1" hangingPunct="1">
              <a:defRPr>
                <a:solidFill>
                  <a:srgbClr val="FFFFFF"/>
                </a:solidFill>
                <a:latin typeface="Arial" charset="0"/>
              </a:defRPr>
            </a:lvl1pPr>
          </a:lstStyle>
          <a:p>
            <a:pPr>
              <a:defRPr/>
            </a:pPr>
            <a:endParaRPr lang="en-US"/>
          </a:p>
        </p:txBody>
      </p:sp>
      <p:sp>
        <p:nvSpPr>
          <p:cNvPr id="4" name="Rectangle 70"/>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FFFFFF"/>
                </a:solidFill>
                <a:latin typeface="Arial" charset="0"/>
              </a:defRPr>
            </a:lvl1pPr>
          </a:lstStyle>
          <a:p>
            <a:pPr>
              <a:defRPr/>
            </a:pPr>
            <a:endParaRPr lang="en-US"/>
          </a:p>
        </p:txBody>
      </p:sp>
      <p:sp>
        <p:nvSpPr>
          <p:cNvPr id="5" name="Rectangle 71"/>
          <p:cNvSpPr>
            <a:spLocks noGrp="1" noChangeArrowheads="1"/>
          </p:cNvSpPr>
          <p:nvPr>
            <p:ph type="sldNum" sz="quarter" idx="12"/>
          </p:nvPr>
        </p:nvSpPr>
        <p:spPr>
          <a:xfrm>
            <a:off x="6553200" y="6245225"/>
            <a:ext cx="2133600" cy="476250"/>
          </a:xfrm>
          <a:prstGeom prst="rect">
            <a:avLst/>
          </a:prstGeom>
        </p:spPr>
        <p:txBody>
          <a:bodyPr/>
          <a:lstStyle>
            <a:lvl1pPr eaLnBrk="1" hangingPunct="1">
              <a:defRPr>
                <a:solidFill>
                  <a:srgbClr val="FFFFFF"/>
                </a:solidFill>
                <a:latin typeface="Arial" charset="0"/>
              </a:defRPr>
            </a:lvl1pPr>
          </a:lstStyle>
          <a:p>
            <a:pPr>
              <a:defRPr/>
            </a:pPr>
            <a:fld id="{AF9B63DF-CE28-4285-A44E-0CFF8EFEA52B}" type="slidenum">
              <a:rPr lang="en-US"/>
              <a:pPr>
                <a:defRPr/>
              </a:pPr>
              <a:t>‹#›</a:t>
            </a:fld>
            <a:endParaRPr lang="en-US"/>
          </a:p>
        </p:txBody>
      </p:sp>
    </p:spTree>
    <p:extLst>
      <p:ext uri="{BB962C8B-B14F-4D97-AF65-F5344CB8AC3E}">
        <p14:creationId xmlns:p14="http://schemas.microsoft.com/office/powerpoint/2010/main" val="417328603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96850"/>
            <a:ext cx="8650288" cy="71755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28600" y="1295400"/>
            <a:ext cx="4210050" cy="4800600"/>
          </a:xfrm>
        </p:spPr>
        <p:txBody>
          <a:bodyPr/>
          <a:lstStyle/>
          <a:p>
            <a:pPr lvl="0"/>
            <a:endParaRPr lang="en-US" noProof="0" smtClean="0"/>
          </a:p>
        </p:txBody>
      </p:sp>
      <p:sp>
        <p:nvSpPr>
          <p:cNvPr id="4" name="Text Placeholder 3"/>
          <p:cNvSpPr>
            <a:spLocks noGrp="1"/>
          </p:cNvSpPr>
          <p:nvPr>
            <p:ph type="body" sz="half" idx="2"/>
          </p:nvPr>
        </p:nvSpPr>
        <p:spPr>
          <a:xfrm>
            <a:off x="4591050" y="1295400"/>
            <a:ext cx="4211638"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966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1344613"/>
            <a:ext cx="9144000" cy="5318125"/>
          </a:xfrm>
          <a:prstGeom prst="rect">
            <a:avLst/>
          </a:prstGeom>
          <a:solidFill>
            <a:srgbClr val="003D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baseline="-25000">
                <a:solidFill>
                  <a:schemeClr val="tx1"/>
                </a:solidFill>
                <a:latin typeface="Wingdings 2" pitchFamily="18" charset="2"/>
              </a:defRPr>
            </a:lvl1pPr>
            <a:lvl2pPr marL="742950" indent="-285750" eaLnBrk="0" hangingPunct="0">
              <a:defRPr sz="2400" b="1" baseline="-25000">
                <a:solidFill>
                  <a:schemeClr val="tx1"/>
                </a:solidFill>
                <a:latin typeface="Wingdings 2" pitchFamily="18" charset="2"/>
              </a:defRPr>
            </a:lvl2pPr>
            <a:lvl3pPr marL="1143000" indent="-228600" eaLnBrk="0" hangingPunct="0">
              <a:defRPr sz="2400" b="1" baseline="-25000">
                <a:solidFill>
                  <a:schemeClr val="tx1"/>
                </a:solidFill>
                <a:latin typeface="Wingdings 2" pitchFamily="18" charset="2"/>
              </a:defRPr>
            </a:lvl3pPr>
            <a:lvl4pPr marL="1600200" indent="-228600" eaLnBrk="0" hangingPunct="0">
              <a:defRPr sz="2400" b="1" baseline="-25000">
                <a:solidFill>
                  <a:schemeClr val="tx1"/>
                </a:solidFill>
                <a:latin typeface="Wingdings 2" pitchFamily="18" charset="2"/>
              </a:defRPr>
            </a:lvl4pPr>
            <a:lvl5pPr marL="2057400" indent="-228600" eaLnBrk="0" hangingPunct="0">
              <a:defRPr sz="2400" b="1" baseline="-25000">
                <a:solidFill>
                  <a:schemeClr val="tx1"/>
                </a:solidFill>
                <a:latin typeface="Wingdings 2" pitchFamily="18" charset="2"/>
              </a:defRPr>
            </a:lvl5pPr>
            <a:lvl6pPr marL="2514600" indent="-228600" eaLnBrk="0" fontAlgn="base" hangingPunct="0">
              <a:spcBef>
                <a:spcPct val="0"/>
              </a:spcBef>
              <a:spcAft>
                <a:spcPct val="0"/>
              </a:spcAft>
              <a:defRPr sz="2400" b="1" baseline="-25000">
                <a:solidFill>
                  <a:schemeClr val="tx1"/>
                </a:solidFill>
                <a:latin typeface="Wingdings 2" pitchFamily="18" charset="2"/>
              </a:defRPr>
            </a:lvl6pPr>
            <a:lvl7pPr marL="2971800" indent="-228600" eaLnBrk="0" fontAlgn="base" hangingPunct="0">
              <a:spcBef>
                <a:spcPct val="0"/>
              </a:spcBef>
              <a:spcAft>
                <a:spcPct val="0"/>
              </a:spcAft>
              <a:defRPr sz="2400" b="1" baseline="-25000">
                <a:solidFill>
                  <a:schemeClr val="tx1"/>
                </a:solidFill>
                <a:latin typeface="Wingdings 2" pitchFamily="18" charset="2"/>
              </a:defRPr>
            </a:lvl7pPr>
            <a:lvl8pPr marL="3429000" indent="-228600" eaLnBrk="0" fontAlgn="base" hangingPunct="0">
              <a:spcBef>
                <a:spcPct val="0"/>
              </a:spcBef>
              <a:spcAft>
                <a:spcPct val="0"/>
              </a:spcAft>
              <a:defRPr sz="2400" b="1" baseline="-25000">
                <a:solidFill>
                  <a:schemeClr val="tx1"/>
                </a:solidFill>
                <a:latin typeface="Wingdings 2" pitchFamily="18" charset="2"/>
              </a:defRPr>
            </a:lvl8pPr>
            <a:lvl9pPr marL="3886200" indent="-228600" eaLnBrk="0" fontAlgn="base" hangingPunct="0">
              <a:spcBef>
                <a:spcPct val="0"/>
              </a:spcBef>
              <a:spcAft>
                <a:spcPct val="0"/>
              </a:spcAft>
              <a:defRPr sz="2400" b="1" baseline="-25000">
                <a:solidFill>
                  <a:schemeClr val="tx1"/>
                </a:solidFill>
                <a:latin typeface="Wingdings 2" pitchFamily="18" charset="2"/>
              </a:defRPr>
            </a:lvl9pPr>
          </a:lstStyle>
          <a:p>
            <a:pPr eaLnBrk="1" hangingPunct="1">
              <a:defRPr/>
            </a:pPr>
            <a:endParaRPr lang="en-US" altLang="en-US" smtClean="0">
              <a:solidFill>
                <a:prstClr val="white"/>
              </a:solidFill>
            </a:endParaRPr>
          </a:p>
        </p:txBody>
      </p:sp>
      <p:pic>
        <p:nvPicPr>
          <p:cNvPr id="4"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l="21249" t="67969" r="48906" b="13281"/>
          <a:stretch>
            <a:fillRect/>
          </a:stretch>
        </p:blipFill>
        <p:spPr bwMode="auto">
          <a:xfrm>
            <a:off x="7067550" y="5813425"/>
            <a:ext cx="207645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065213" y="1828800"/>
            <a:ext cx="7654925" cy="3119438"/>
          </a:xfrm>
        </p:spPr>
        <p:txBody>
          <a:bodyPr/>
          <a:lstStyle>
            <a:lvl1pPr>
              <a:defRPr sz="3600"/>
            </a:lvl1pPr>
          </a:lstStyle>
          <a:p>
            <a:pPr lvl="0"/>
            <a:r>
              <a:rPr lang="en-US" noProof="0" smtClean="0"/>
              <a:t>Click to edit Master title style</a:t>
            </a:r>
          </a:p>
        </p:txBody>
      </p:sp>
    </p:spTree>
    <p:extLst>
      <p:ext uri="{BB962C8B-B14F-4D97-AF65-F5344CB8AC3E}">
        <p14:creationId xmlns:p14="http://schemas.microsoft.com/office/powerpoint/2010/main" val="3564700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baseline="0">
                <a:solidFill>
                  <a:srgbClr val="000000"/>
                </a:solidFill>
                <a:latin typeface="+mn-lt"/>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fontAlgn="auto">
              <a:spcBef>
                <a:spcPts val="0"/>
              </a:spcBef>
              <a:spcAft>
                <a:spcPts val="0"/>
              </a:spcAft>
              <a:defRPr baseline="-25000"/>
            </a:lvl1p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baseline="0">
                <a:solidFill>
                  <a:srgbClr val="000000"/>
                </a:solidFill>
                <a:latin typeface="+mn-lt"/>
              </a:defRPr>
            </a:lvl1pPr>
          </a:lstStyle>
          <a:p>
            <a:pPr>
              <a:defRPr/>
            </a:pPr>
            <a:fld id="{E9F41989-1CFA-426E-8ADF-0D4D4FB62C2E}" type="slidenum">
              <a:rPr lang="en-US"/>
              <a:pPr>
                <a:defRPr/>
              </a:pPr>
              <a:t>‹#›</a:t>
            </a:fld>
            <a:endParaRPr lang="en-US"/>
          </a:p>
        </p:txBody>
      </p:sp>
    </p:spTree>
    <p:extLst>
      <p:ext uri="{BB962C8B-B14F-4D97-AF65-F5344CB8AC3E}">
        <p14:creationId xmlns:p14="http://schemas.microsoft.com/office/powerpoint/2010/main" val="30350172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460792"/>
            <a:ext cx="8099640" cy="1234440"/>
          </a:xfrm>
        </p:spPr>
        <p:txBody>
          <a:bodyPr anchor="b" anchorCtr="0"/>
          <a:lstStyle>
            <a:lvl1pPr>
              <a:defRPr b="0" i="0">
                <a:solidFill>
                  <a:srgbClr val="FFDD7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8" y="1828800"/>
            <a:ext cx="3931920" cy="3797253"/>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4919" y="1828800"/>
            <a:ext cx="3931920" cy="379725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483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31767"/>
            <a:ext cx="3849830" cy="796217"/>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468683" y="731766"/>
            <a:ext cx="3905048" cy="796216"/>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sz="half" idx="13"/>
          </p:nvPr>
        </p:nvSpPr>
        <p:spPr>
          <a:xfrm>
            <a:off x="457199" y="1661335"/>
            <a:ext cx="3849830" cy="4047473"/>
          </a:xfrm>
        </p:spPr>
        <p:txBody>
          <a:bodyPr>
            <a:normAutofit/>
          </a:bodyPr>
          <a:lstStyle>
            <a:lvl1pPr>
              <a:buClr>
                <a:srgbClr val="58B7DD"/>
              </a:buClr>
              <a:defRPr sz="1800" baseline="0"/>
            </a:lvl1pPr>
            <a:lvl2pPr>
              <a:buClr>
                <a:srgbClr val="58B7DD"/>
              </a:buClr>
              <a:defRPr sz="1600"/>
            </a:lvl2pPr>
            <a:lvl3pPr>
              <a:buClr>
                <a:srgbClr val="58B7DD"/>
              </a:buClr>
              <a:defRPr sz="1400"/>
            </a:lvl3pPr>
            <a:lvl4pPr>
              <a:buClr>
                <a:srgbClr val="58B7DD"/>
              </a:buClr>
              <a:defRPr sz="1200"/>
            </a:lvl4pPr>
            <a:lvl5pPr>
              <a:buClr>
                <a:srgbClr val="58B7DD"/>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4"/>
          </p:nvPr>
        </p:nvSpPr>
        <p:spPr>
          <a:xfrm>
            <a:off x="4468683" y="1661335"/>
            <a:ext cx="3905048" cy="4047473"/>
          </a:xfrm>
        </p:spPr>
        <p:txBody>
          <a:bodyPr>
            <a:normAutofit/>
          </a:bodyPr>
          <a:lstStyle>
            <a:lvl1pPr>
              <a:buClr>
                <a:srgbClr val="58B7DD"/>
              </a:buClr>
              <a:defRPr sz="1800" baseline="0"/>
            </a:lvl1pPr>
            <a:lvl2pPr>
              <a:buClr>
                <a:srgbClr val="58B7DD"/>
              </a:buClr>
              <a:defRPr sz="1600"/>
            </a:lvl2pPr>
            <a:lvl3pPr>
              <a:buClr>
                <a:srgbClr val="58B7DD"/>
              </a:buClr>
              <a:defRPr sz="1400"/>
            </a:lvl3pPr>
            <a:lvl4pPr>
              <a:buClr>
                <a:srgbClr val="58B7DD"/>
              </a:buClr>
              <a:defRPr sz="1200"/>
            </a:lvl4pPr>
            <a:lvl5pPr>
              <a:buClr>
                <a:srgbClr val="58B7DD"/>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93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rgbClr val="58B7D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171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4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93627"/>
            <a:ext cx="8134380" cy="594627"/>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461766"/>
            <a:ext cx="8134380" cy="4422985"/>
          </a:xfrm>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62524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xfrm>
            <a:off x="457200" y="6245225"/>
            <a:ext cx="2133600" cy="476250"/>
          </a:xfrm>
          <a:prstGeom prst="rect">
            <a:avLst/>
          </a:prstGeom>
        </p:spPr>
        <p:txBody>
          <a:bodyPr/>
          <a:lstStyle>
            <a:lvl1pPr eaLnBrk="1" hangingPunct="1">
              <a:defRPr>
                <a:solidFill>
                  <a:srgbClr val="FFFFFF"/>
                </a:solidFill>
                <a:latin typeface="Arial" charset="0"/>
              </a:defRPr>
            </a:lvl1pPr>
          </a:lstStyle>
          <a:p>
            <a:pPr>
              <a:defRPr/>
            </a:pPr>
            <a:endParaRPr lang="en-US"/>
          </a:p>
        </p:txBody>
      </p:sp>
      <p:sp>
        <p:nvSpPr>
          <p:cNvPr id="4" name="Rectangle 70"/>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FFFFFF"/>
                </a:solidFill>
                <a:latin typeface="Arial" charset="0"/>
              </a:defRPr>
            </a:lvl1pPr>
          </a:lstStyle>
          <a:p>
            <a:pPr>
              <a:defRPr/>
            </a:pPr>
            <a:endParaRPr lang="en-US"/>
          </a:p>
        </p:txBody>
      </p:sp>
      <p:sp>
        <p:nvSpPr>
          <p:cNvPr id="5" name="Rectangle 71"/>
          <p:cNvSpPr>
            <a:spLocks noGrp="1" noChangeArrowheads="1"/>
          </p:cNvSpPr>
          <p:nvPr>
            <p:ph type="sldNum" sz="quarter" idx="12"/>
          </p:nvPr>
        </p:nvSpPr>
        <p:spPr>
          <a:xfrm>
            <a:off x="6553200" y="6245225"/>
            <a:ext cx="2133600" cy="476250"/>
          </a:xfrm>
          <a:prstGeom prst="rect">
            <a:avLst/>
          </a:prstGeom>
        </p:spPr>
        <p:txBody>
          <a:bodyPr/>
          <a:lstStyle>
            <a:lvl1pPr eaLnBrk="1" hangingPunct="1">
              <a:defRPr>
                <a:solidFill>
                  <a:srgbClr val="FFFFFF"/>
                </a:solidFill>
                <a:latin typeface="Arial" charset="0"/>
              </a:defRPr>
            </a:lvl1pPr>
          </a:lstStyle>
          <a:p>
            <a:pPr>
              <a:defRPr/>
            </a:pPr>
            <a:fld id="{AF9B63DF-CE28-4285-A44E-0CFF8EFEA52B}" type="slidenum">
              <a:rPr lang="en-US"/>
              <a:pPr>
                <a:defRPr/>
              </a:pPr>
              <a:t>‹#›</a:t>
            </a:fld>
            <a:endParaRPr lang="en-US"/>
          </a:p>
        </p:txBody>
      </p:sp>
    </p:spTree>
    <p:extLst>
      <p:ext uri="{BB962C8B-B14F-4D97-AF65-F5344CB8AC3E}">
        <p14:creationId xmlns:p14="http://schemas.microsoft.com/office/powerpoint/2010/main" val="67461607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6.jp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8.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0036"/>
            <a:ext cx="7997338" cy="1235196"/>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7997338" cy="37972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8272996" y="5006653"/>
            <a:ext cx="873676" cy="365124"/>
          </a:xfrm>
          <a:prstGeom prst="rect">
            <a:avLst/>
          </a:prstGeom>
        </p:spPr>
        <p:txBody>
          <a:bodyPr vert="horz" lIns="91440" tIns="45720" rIns="91440" bIns="45720" rtlCol="0" anchor="ctr"/>
          <a:lstStyle>
            <a:lvl1pPr algn="l">
              <a:defRPr sz="1100">
                <a:solidFill>
                  <a:schemeClr val="tx1">
                    <a:tint val="75000"/>
                  </a:schemeClr>
                </a:solidFill>
              </a:defRPr>
            </a:lvl1pPr>
          </a:lstStyle>
          <a:p>
            <a:fld id="{9B1DEC0B-FF9D-C241-A6FD-35C6ADD86796}" type="datetimeFigureOut">
              <a:rPr lang="en-US" smtClean="0"/>
              <a:pPr/>
              <a:t>10/6/2015</a:t>
            </a:fld>
            <a:endParaRPr lang="en-US" dirty="0"/>
          </a:p>
        </p:txBody>
      </p:sp>
      <p:sp>
        <p:nvSpPr>
          <p:cNvPr id="5" name="Footer Placeholder 4"/>
          <p:cNvSpPr>
            <a:spLocks noGrp="1"/>
          </p:cNvSpPr>
          <p:nvPr>
            <p:ph type="ftr" sz="quarter" idx="3"/>
          </p:nvPr>
        </p:nvSpPr>
        <p:spPr>
          <a:xfrm rot="16200000">
            <a:off x="7243550" y="3103530"/>
            <a:ext cx="2923577" cy="37411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03"/>
            <a:ext cx="533284"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3E0957E-9F8D-1549-95F0-880135A9C642}" type="slidenum">
              <a:rPr lang="en-US" smtClean="0"/>
              <a:pPr/>
              <a:t>‹#›</a:t>
            </a:fld>
            <a:endParaRPr lang="en-US" dirty="0"/>
          </a:p>
        </p:txBody>
      </p:sp>
    </p:spTree>
    <p:extLst>
      <p:ext uri="{BB962C8B-B14F-4D97-AF65-F5344CB8AC3E}">
        <p14:creationId xmlns:p14="http://schemas.microsoft.com/office/powerpoint/2010/main" val="3924355499"/>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45" r:id="rId9"/>
    <p:sldLayoutId id="2147483746" r:id="rId10"/>
    <p:sldLayoutId id="2147483747" r:id="rId11"/>
    <p:sldLayoutId id="2147483748" r:id="rId12"/>
  </p:sldLayoutIdLst>
  <p:txStyles>
    <p:titleStyle>
      <a:lvl1pPr algn="l" defTabSz="914400" rtl="0" eaLnBrk="1" latinLnBrk="0" hangingPunct="1">
        <a:spcBef>
          <a:spcPct val="0"/>
        </a:spcBef>
        <a:buNone/>
        <a:defRPr sz="2800" kern="1200" cap="none" spc="-100" baseline="0">
          <a:ln>
            <a:noFill/>
          </a:ln>
          <a:solidFill>
            <a:srgbClr val="FFDD7F"/>
          </a:solidFill>
          <a:effectLst/>
          <a:latin typeface="+mj-lt"/>
          <a:ea typeface="+mj-ea"/>
          <a:cs typeface="+mj-cs"/>
        </a:defRPr>
      </a:lvl1pPr>
    </p:titleStyle>
    <p:bodyStyle>
      <a:lvl1pPr marL="342900" indent="-228600" algn="l" defTabSz="914400" rtl="0" eaLnBrk="1" latinLnBrk="0" hangingPunct="1">
        <a:spcBef>
          <a:spcPct val="20000"/>
        </a:spcBef>
        <a:buClr>
          <a:srgbClr val="FCAF17"/>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FCAF17"/>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FCAF17"/>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rgbClr val="FCAF17"/>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rgbClr val="FCAF17"/>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6" y="518358"/>
            <a:ext cx="7997338" cy="1235196"/>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6" y="1868075"/>
            <a:ext cx="7997338" cy="37149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250789"/>
            <a:ext cx="548640" cy="461865"/>
          </a:xfrm>
          <a:prstGeom prst="bracketPair">
            <a:avLst>
              <a:gd name="adj" fmla="val 17949"/>
            </a:avLst>
          </a:prstGeom>
          <a:ln w="19050">
            <a:solidFill>
              <a:srgbClr val="FFFFFF"/>
            </a:solidFill>
          </a:ln>
        </p:spPr>
        <p:txBody>
          <a:bodyPr vert="horz" lIns="0" tIns="0" rIns="0" bIns="0" rtlCol="0" anchor="ctr"/>
          <a:lstStyle>
            <a:lvl1pPr algn="ctr">
              <a:defRPr sz="1100">
                <a:solidFill>
                  <a:srgbClr val="CCD2EB"/>
                </a:solidFill>
              </a:defRPr>
            </a:lvl1pPr>
          </a:lstStyle>
          <a:p>
            <a:fld id="{A53B1881-906C-8E44-84D4-7C6F0A00DD0F}" type="slidenum">
              <a:rPr lang="en-US" smtClean="0"/>
              <a:pPr/>
              <a:t>‹#›</a:t>
            </a:fld>
            <a:endParaRPr lang="en-US" dirty="0"/>
          </a:p>
        </p:txBody>
      </p:sp>
      <p:sp>
        <p:nvSpPr>
          <p:cNvPr id="5" name="Footer Placeholder 4"/>
          <p:cNvSpPr>
            <a:spLocks noGrp="1"/>
          </p:cNvSpPr>
          <p:nvPr>
            <p:ph type="ftr" sz="quarter" idx="3"/>
          </p:nvPr>
        </p:nvSpPr>
        <p:spPr>
          <a:xfrm rot="16200000">
            <a:off x="7432119" y="3023626"/>
            <a:ext cx="2676864" cy="365760"/>
          </a:xfrm>
          <a:prstGeom prst="rect">
            <a:avLst/>
          </a:prstGeom>
        </p:spPr>
        <p:txBody>
          <a:bodyPr vert="horz" lIns="91440" tIns="45720" rIns="91440" bIns="45720" rtlCol="0" anchor="ctr"/>
          <a:lstStyle>
            <a:lvl1pPr algn="r">
              <a:defRPr sz="1200">
                <a:solidFill>
                  <a:srgbClr val="CCD2EB"/>
                </a:solidFill>
              </a:defRPr>
            </a:lvl1pPr>
          </a:lstStyle>
          <a:p>
            <a:endParaRPr lang="en-US" dirty="0"/>
          </a:p>
        </p:txBody>
      </p:sp>
      <p:sp>
        <p:nvSpPr>
          <p:cNvPr id="4" name="Date Placeholder 3"/>
          <p:cNvSpPr>
            <a:spLocks noGrp="1"/>
          </p:cNvSpPr>
          <p:nvPr>
            <p:ph type="dt" sz="half" idx="2"/>
          </p:nvPr>
        </p:nvSpPr>
        <p:spPr>
          <a:xfrm rot="16200000">
            <a:off x="8251498" y="4881112"/>
            <a:ext cx="1038105" cy="365760"/>
          </a:xfrm>
          <a:prstGeom prst="rect">
            <a:avLst/>
          </a:prstGeom>
        </p:spPr>
        <p:txBody>
          <a:bodyPr vert="horz" lIns="91440" tIns="45720" rIns="91440" bIns="45720" rtlCol="0" anchor="ctr"/>
          <a:lstStyle>
            <a:lvl1pPr algn="l">
              <a:defRPr sz="1100">
                <a:solidFill>
                  <a:srgbClr val="CCD2EB"/>
                </a:solidFill>
              </a:defRPr>
            </a:lvl1pPr>
          </a:lstStyle>
          <a:p>
            <a:fld id="{5B1A90BD-7C34-914B-A2DB-6EC967481047}" type="datetimeFigureOut">
              <a:rPr lang="en-US" smtClean="0"/>
              <a:pPr/>
              <a:t>10/6/2015</a:t>
            </a:fld>
            <a:endParaRPr lang="en-US" dirty="0"/>
          </a:p>
        </p:txBody>
      </p:sp>
    </p:spTree>
    <p:extLst>
      <p:ext uri="{BB962C8B-B14F-4D97-AF65-F5344CB8AC3E}">
        <p14:creationId xmlns:p14="http://schemas.microsoft.com/office/powerpoint/2010/main" val="2334926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txStyles>
    <p:titleStyle>
      <a:lvl1pPr algn="l" defTabSz="914400" rtl="0" eaLnBrk="1" latinLnBrk="0" hangingPunct="1">
        <a:spcBef>
          <a:spcPct val="0"/>
        </a:spcBef>
        <a:buNone/>
        <a:defRPr sz="2800" kern="1200" cap="none" spc="-100" baseline="0">
          <a:ln>
            <a:noFill/>
          </a:ln>
          <a:solidFill>
            <a:srgbClr val="FCAF17"/>
          </a:solidFill>
          <a:effectLst/>
          <a:latin typeface="+mj-lt"/>
          <a:ea typeface="+mj-ea"/>
          <a:cs typeface="+mj-cs"/>
        </a:defRPr>
      </a:lvl1pPr>
    </p:titleStyle>
    <p:bodyStyle>
      <a:lvl1pPr marL="342900" indent="-228600" algn="l" defTabSz="914400" rtl="0" eaLnBrk="1" latinLnBrk="0" hangingPunct="1">
        <a:spcBef>
          <a:spcPct val="20000"/>
        </a:spcBef>
        <a:buClr>
          <a:srgbClr val="58B7DD"/>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58B7DD"/>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58B7DD"/>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rgbClr val="58B7DD"/>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rgbClr val="58B7DD"/>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607783"/>
            <a:ext cx="8229600" cy="1235196"/>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457200" y="1957503"/>
            <a:ext cx="8229600" cy="37820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457200" y="5831018"/>
            <a:ext cx="752642"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5C24F2DE-4CA8-9F4F-A2B0-5CA5C3DB6945}" type="datetimeFigureOut">
              <a:rPr lang="en-US" smtClean="0">
                <a:solidFill>
                  <a:srgbClr val="152456">
                    <a:tint val="75000"/>
                  </a:srgbClr>
                </a:solidFill>
              </a:rPr>
              <a:pPr/>
              <a:t>10/6/2015</a:t>
            </a:fld>
            <a:endParaRPr lang="en-US" dirty="0">
              <a:solidFill>
                <a:srgbClr val="152456">
                  <a:tint val="75000"/>
                </a:srgbClr>
              </a:solidFill>
            </a:endParaRPr>
          </a:p>
        </p:txBody>
      </p:sp>
      <p:sp>
        <p:nvSpPr>
          <p:cNvPr id="13" name="Footer Placeholder 4"/>
          <p:cNvSpPr>
            <a:spLocks noGrp="1"/>
          </p:cNvSpPr>
          <p:nvPr>
            <p:ph type="ftr" sz="quarter" idx="3"/>
          </p:nvPr>
        </p:nvSpPr>
        <p:spPr>
          <a:xfrm>
            <a:off x="2011952" y="5831018"/>
            <a:ext cx="3890211"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152456">
                  <a:tint val="75000"/>
                </a:srgbClr>
              </a:solidFill>
            </a:endParaRPr>
          </a:p>
        </p:txBody>
      </p:sp>
      <p:sp>
        <p:nvSpPr>
          <p:cNvPr id="14" name="Slide Number Placeholder 5"/>
          <p:cNvSpPr>
            <a:spLocks noGrp="1"/>
          </p:cNvSpPr>
          <p:nvPr>
            <p:ph type="sldNum" sz="quarter" idx="4"/>
          </p:nvPr>
        </p:nvSpPr>
        <p:spPr>
          <a:xfrm>
            <a:off x="1265989" y="5831018"/>
            <a:ext cx="679116"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370303B0-A66C-9248-8175-6C512B242F0A}" type="slidenum">
              <a:rPr lang="en-US" smtClean="0">
                <a:solidFill>
                  <a:srgbClr val="152456">
                    <a:tint val="75000"/>
                  </a:srgbClr>
                </a:solidFill>
              </a:rPr>
              <a:pPr/>
              <a:t>‹#›</a:t>
            </a:fld>
            <a:endParaRPr lang="en-US">
              <a:solidFill>
                <a:srgbClr val="152456">
                  <a:tint val="75000"/>
                </a:srgbClr>
              </a:solidFill>
            </a:endParaRPr>
          </a:p>
        </p:txBody>
      </p:sp>
    </p:spTree>
    <p:extLst>
      <p:ext uri="{BB962C8B-B14F-4D97-AF65-F5344CB8AC3E}">
        <p14:creationId xmlns:p14="http://schemas.microsoft.com/office/powerpoint/2010/main" val="18083366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txStyles>
    <p:titleStyle>
      <a:lvl1pPr algn="l" defTabSz="914400" rtl="0" eaLnBrk="1" latinLnBrk="0" hangingPunct="1">
        <a:spcBef>
          <a:spcPct val="0"/>
        </a:spcBef>
        <a:buNone/>
        <a:defRPr sz="2800" kern="1200" cap="none" spc="-100" baseline="0">
          <a:ln>
            <a:noFill/>
          </a:ln>
          <a:solidFill>
            <a:srgbClr val="FCAF17"/>
          </a:solidFill>
          <a:effectLst/>
          <a:latin typeface="+mj-lt"/>
          <a:ea typeface="+mj-ea"/>
          <a:cs typeface="+mj-cs"/>
        </a:defRPr>
      </a:lvl1pPr>
    </p:titleStyle>
    <p:bodyStyle>
      <a:lvl1pPr marL="342900" indent="-228600" algn="l" defTabSz="914400" rtl="0" eaLnBrk="1" latinLnBrk="0" hangingPunct="1">
        <a:spcBef>
          <a:spcPct val="20000"/>
        </a:spcBef>
        <a:buClr>
          <a:srgbClr val="58B7DD"/>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58B7DD"/>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58B7DD"/>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rgbClr val="58B7DD"/>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rgbClr val="58B7DD"/>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0036"/>
            <a:ext cx="7997338" cy="1235196"/>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7997338" cy="37972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8272996" y="5006653"/>
            <a:ext cx="873676" cy="365124"/>
          </a:xfrm>
          <a:prstGeom prst="rect">
            <a:avLst/>
          </a:prstGeom>
        </p:spPr>
        <p:txBody>
          <a:bodyPr vert="horz" lIns="91440" tIns="45720" rIns="91440" bIns="45720" rtlCol="0" anchor="ctr"/>
          <a:lstStyle>
            <a:lvl1pPr algn="l">
              <a:defRPr sz="1100">
                <a:solidFill>
                  <a:schemeClr val="tx1">
                    <a:tint val="75000"/>
                  </a:schemeClr>
                </a:solidFill>
              </a:defRPr>
            </a:lvl1pPr>
          </a:lstStyle>
          <a:p>
            <a:fld id="{9B1DEC0B-FF9D-C241-A6FD-35C6ADD86796}" type="datetimeFigureOut">
              <a:rPr lang="en-US" smtClean="0">
                <a:solidFill>
                  <a:prstClr val="white">
                    <a:tint val="75000"/>
                  </a:prstClr>
                </a:solidFill>
              </a:rPr>
              <a:pPr/>
              <a:t>10/6/2015</a:t>
            </a:fld>
            <a:endParaRPr lang="en-US" dirty="0">
              <a:solidFill>
                <a:prstClr val="white">
                  <a:tint val="75000"/>
                </a:prstClr>
              </a:solidFill>
            </a:endParaRPr>
          </a:p>
        </p:txBody>
      </p:sp>
      <p:sp>
        <p:nvSpPr>
          <p:cNvPr id="5" name="Footer Placeholder 4"/>
          <p:cNvSpPr>
            <a:spLocks noGrp="1"/>
          </p:cNvSpPr>
          <p:nvPr>
            <p:ph type="ftr" sz="quarter" idx="3"/>
          </p:nvPr>
        </p:nvSpPr>
        <p:spPr>
          <a:xfrm rot="16200000">
            <a:off x="7243550" y="3103530"/>
            <a:ext cx="2923577" cy="37411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457200" y="6356303"/>
            <a:ext cx="533284"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3E0957E-9F8D-1549-95F0-880135A9C64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807465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914400" rtl="0" eaLnBrk="1" latinLnBrk="0" hangingPunct="1">
        <a:spcBef>
          <a:spcPct val="0"/>
        </a:spcBef>
        <a:buNone/>
        <a:defRPr sz="2800" kern="1200" cap="none" spc="-100" baseline="0">
          <a:ln>
            <a:noFill/>
          </a:ln>
          <a:solidFill>
            <a:srgbClr val="FFDD7F"/>
          </a:solidFill>
          <a:effectLst/>
          <a:latin typeface="+mj-lt"/>
          <a:ea typeface="+mj-ea"/>
          <a:cs typeface="+mj-cs"/>
        </a:defRPr>
      </a:lvl1pPr>
    </p:titleStyle>
    <p:bodyStyle>
      <a:lvl1pPr marL="342900" indent="-228600" algn="l" defTabSz="914400" rtl="0" eaLnBrk="1" latinLnBrk="0" hangingPunct="1">
        <a:spcBef>
          <a:spcPct val="20000"/>
        </a:spcBef>
        <a:buClr>
          <a:srgbClr val="FCAF17"/>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FCAF17"/>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FCAF17"/>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rgbClr val="FCAF17"/>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rgbClr val="FCAF17"/>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5589"/>
            <a:ext cx="7768577" cy="2670179"/>
          </a:xfrm>
        </p:spPr>
        <p:txBody>
          <a:bodyPr/>
          <a:lstStyle/>
          <a:p>
            <a:r>
              <a:rPr lang="en-US" dirty="0" smtClean="0"/>
              <a:t>Disparities in Breast Cancer 2015</a:t>
            </a:r>
            <a:endParaRPr lang="en-US" dirty="0"/>
          </a:p>
        </p:txBody>
      </p:sp>
      <p:sp>
        <p:nvSpPr>
          <p:cNvPr id="3" name="Subtitle 2"/>
          <p:cNvSpPr>
            <a:spLocks noGrp="1"/>
          </p:cNvSpPr>
          <p:nvPr>
            <p:ph type="subTitle" idx="1"/>
          </p:nvPr>
        </p:nvSpPr>
        <p:spPr>
          <a:xfrm>
            <a:off x="290946" y="3408218"/>
            <a:ext cx="8520546" cy="3048000"/>
          </a:xfrm>
        </p:spPr>
        <p:txBody>
          <a:bodyPr>
            <a:normAutofit/>
          </a:bodyPr>
          <a:lstStyle/>
          <a:p>
            <a:pPr algn="ctr" fontAlgn="auto">
              <a:spcBef>
                <a:spcPts val="0"/>
              </a:spcBef>
              <a:spcAft>
                <a:spcPts val="0"/>
              </a:spcAft>
              <a:defRPr/>
            </a:pPr>
            <a:r>
              <a:rPr lang="en-US" b="1" dirty="0">
                <a:solidFill>
                  <a:schemeClr val="accent4">
                    <a:lumMod val="60000"/>
                    <a:lumOff val="40000"/>
                  </a:schemeClr>
                </a:solidFill>
                <a:latin typeface="Arial" pitchFamily="34" charset="0"/>
                <a:cs typeface="Arial" pitchFamily="34" charset="0"/>
              </a:rPr>
              <a:t>Edith Peterson Mitchell, MD, FACP</a:t>
            </a:r>
            <a:endParaRPr lang="en-US" altLang="en-US" b="1" kern="0" dirty="0">
              <a:solidFill>
                <a:schemeClr val="accent4">
                  <a:lumMod val="60000"/>
                  <a:lumOff val="40000"/>
                </a:schemeClr>
              </a:solidFill>
              <a:latin typeface="Times" pitchFamily="18" charset="0"/>
              <a:ea typeface="ＭＳ Ｐゴシック" pitchFamily="34" charset="-128"/>
            </a:endParaRPr>
          </a:p>
          <a:p>
            <a:pPr algn="ctr">
              <a:buClr>
                <a:srgbClr val="002664"/>
              </a:buClr>
              <a:buSzPct val="120000"/>
              <a:defRPr/>
            </a:pPr>
            <a:r>
              <a:rPr lang="en-US" altLang="en-US" b="1" kern="0" dirty="0">
                <a:solidFill>
                  <a:schemeClr val="accent4">
                    <a:lumMod val="60000"/>
                    <a:lumOff val="40000"/>
                  </a:schemeClr>
                </a:solidFill>
                <a:latin typeface="Times" pitchFamily="18" charset="0"/>
                <a:ea typeface="ＭＳ Ｐゴシック" pitchFamily="34" charset="-128"/>
              </a:rPr>
              <a:t>Clinical Professor of Medicine and Medical Oncology</a:t>
            </a:r>
            <a:br>
              <a:rPr lang="en-US" altLang="en-US" b="1" kern="0" dirty="0">
                <a:solidFill>
                  <a:schemeClr val="accent4">
                    <a:lumMod val="60000"/>
                    <a:lumOff val="40000"/>
                  </a:schemeClr>
                </a:solidFill>
                <a:latin typeface="Times" pitchFamily="18" charset="0"/>
                <a:ea typeface="ＭＳ Ｐゴシック" pitchFamily="34" charset="-128"/>
              </a:rPr>
            </a:br>
            <a:r>
              <a:rPr lang="en-US" altLang="en-US" b="1" kern="0" dirty="0">
                <a:solidFill>
                  <a:schemeClr val="accent4">
                    <a:lumMod val="60000"/>
                    <a:lumOff val="40000"/>
                  </a:schemeClr>
                </a:solidFill>
                <a:latin typeface="Times" pitchFamily="18" charset="0"/>
                <a:ea typeface="ＭＳ Ｐゴシック" pitchFamily="34" charset="-128"/>
              </a:rPr>
              <a:t>Program Leader, Gastrointestinal Oncology</a:t>
            </a:r>
            <a:br>
              <a:rPr lang="en-US" altLang="en-US" b="1" kern="0" dirty="0">
                <a:solidFill>
                  <a:schemeClr val="accent4">
                    <a:lumMod val="60000"/>
                    <a:lumOff val="40000"/>
                  </a:schemeClr>
                </a:solidFill>
                <a:latin typeface="Times" pitchFamily="18" charset="0"/>
                <a:ea typeface="ＭＳ Ｐゴシック" pitchFamily="34" charset="-128"/>
              </a:rPr>
            </a:br>
            <a:r>
              <a:rPr lang="en-US" altLang="en-US" b="1" kern="0" dirty="0">
                <a:solidFill>
                  <a:schemeClr val="accent4">
                    <a:lumMod val="60000"/>
                    <a:lumOff val="40000"/>
                  </a:schemeClr>
                </a:solidFill>
                <a:latin typeface="Times" pitchFamily="18" charset="0"/>
                <a:ea typeface="ＭＳ Ｐゴシック" pitchFamily="34" charset="-128"/>
              </a:rPr>
              <a:t>Department of Medical Oncology</a:t>
            </a:r>
            <a:br>
              <a:rPr lang="en-US" altLang="en-US" b="1" kern="0" dirty="0">
                <a:solidFill>
                  <a:schemeClr val="accent4">
                    <a:lumMod val="60000"/>
                    <a:lumOff val="40000"/>
                  </a:schemeClr>
                </a:solidFill>
                <a:latin typeface="Times" pitchFamily="18" charset="0"/>
                <a:ea typeface="ＭＳ Ｐゴシック" pitchFamily="34" charset="-128"/>
              </a:rPr>
            </a:br>
            <a:r>
              <a:rPr lang="en-US" altLang="en-US" b="1" kern="0" dirty="0">
                <a:solidFill>
                  <a:schemeClr val="accent4">
                    <a:lumMod val="60000"/>
                    <a:lumOff val="40000"/>
                  </a:schemeClr>
                </a:solidFill>
                <a:latin typeface="Times" pitchFamily="18" charset="0"/>
                <a:ea typeface="ＭＳ Ｐゴシック" pitchFamily="34" charset="-128"/>
              </a:rPr>
              <a:t>Associate Director for Diversity Programs</a:t>
            </a:r>
            <a:br>
              <a:rPr lang="en-US" altLang="en-US" b="1" kern="0" dirty="0">
                <a:solidFill>
                  <a:schemeClr val="accent4">
                    <a:lumMod val="60000"/>
                    <a:lumOff val="40000"/>
                  </a:schemeClr>
                </a:solidFill>
                <a:latin typeface="Times" pitchFamily="18" charset="0"/>
                <a:ea typeface="ＭＳ Ｐゴシック" pitchFamily="34" charset="-128"/>
              </a:rPr>
            </a:br>
            <a:r>
              <a:rPr lang="en-US" altLang="en-US" b="1" kern="0" dirty="0">
                <a:solidFill>
                  <a:schemeClr val="accent4">
                    <a:lumMod val="60000"/>
                    <a:lumOff val="40000"/>
                  </a:schemeClr>
                </a:solidFill>
                <a:latin typeface="Times" pitchFamily="18" charset="0"/>
                <a:ea typeface="ＭＳ Ｐゴシック" pitchFamily="34" charset="-128"/>
              </a:rPr>
              <a:t>Kimmel Cancer Center at Jefferson</a:t>
            </a:r>
          </a:p>
          <a:p>
            <a:pPr algn="ctr">
              <a:buClr>
                <a:srgbClr val="002664"/>
              </a:buClr>
              <a:buSzPct val="120000"/>
              <a:defRPr/>
            </a:pPr>
            <a:r>
              <a:rPr lang="en-US" altLang="en-US" b="1" kern="0" dirty="0">
                <a:solidFill>
                  <a:schemeClr val="accent4">
                    <a:lumMod val="60000"/>
                    <a:lumOff val="40000"/>
                  </a:schemeClr>
                </a:solidFill>
                <a:latin typeface="Times" pitchFamily="18" charset="0"/>
                <a:ea typeface="ＭＳ Ｐゴシック" pitchFamily="34" charset="-128"/>
              </a:rPr>
              <a:t>Philadelphia, </a:t>
            </a:r>
            <a:r>
              <a:rPr lang="en-US" altLang="en-US" b="1" kern="0" dirty="0" smtClean="0">
                <a:solidFill>
                  <a:schemeClr val="accent4">
                    <a:lumMod val="60000"/>
                    <a:lumOff val="40000"/>
                  </a:schemeClr>
                </a:solidFill>
                <a:latin typeface="Times" pitchFamily="18" charset="0"/>
                <a:ea typeface="ＭＳ Ｐゴシック" pitchFamily="34" charset="-128"/>
              </a:rPr>
              <a:t>Pennsylvania</a:t>
            </a:r>
          </a:p>
          <a:p>
            <a:pPr algn="ctr">
              <a:buClr>
                <a:srgbClr val="002664"/>
              </a:buClr>
              <a:buSzPct val="120000"/>
              <a:defRPr/>
            </a:pPr>
            <a:r>
              <a:rPr lang="en-US" altLang="en-US" b="1" kern="0" dirty="0" smtClean="0">
                <a:solidFill>
                  <a:schemeClr val="accent4">
                    <a:lumMod val="60000"/>
                    <a:lumOff val="40000"/>
                  </a:schemeClr>
                </a:solidFill>
                <a:latin typeface="Times" pitchFamily="18" charset="0"/>
                <a:ea typeface="ＭＳ Ｐゴシック" pitchFamily="34" charset="-128"/>
              </a:rPr>
              <a:t>President, National Medical Association</a:t>
            </a:r>
            <a:endParaRPr lang="en-US" altLang="en-US" b="1" kern="0" dirty="0">
              <a:solidFill>
                <a:schemeClr val="accent4">
                  <a:lumMod val="60000"/>
                  <a:lumOff val="40000"/>
                </a:schemeClr>
              </a:solidFill>
              <a:latin typeface="Times" pitchFamily="18" charset="0"/>
              <a:ea typeface="ＭＳ Ｐゴシック" pitchFamily="34" charset="-128"/>
            </a:endParaRPr>
          </a:p>
          <a:p>
            <a:pPr algn="ctr" fontAlgn="auto">
              <a:spcBef>
                <a:spcPts val="0"/>
              </a:spcBef>
              <a:spcAft>
                <a:spcPts val="0"/>
              </a:spcAft>
              <a:defRPr/>
            </a:pPr>
            <a:endParaRPr lang="en-US" b="1" dirty="0">
              <a:solidFill>
                <a:schemeClr val="accent4">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555705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p:cNvGraphicFramePr>
          <p:nvPr/>
        </p:nvGraphicFramePr>
        <p:xfrm>
          <a:off x="720725" y="1068388"/>
          <a:ext cx="8154988" cy="5038725"/>
        </p:xfrm>
        <a:graphic>
          <a:graphicData uri="http://schemas.openxmlformats.org/presentationml/2006/ole">
            <mc:AlternateContent xmlns:mc="http://schemas.openxmlformats.org/markup-compatibility/2006">
              <mc:Choice xmlns:v="urn:schemas-microsoft-com:vml" Requires="v">
                <p:oleObj spid="_x0000_s2058" name="Chart" r:id="rId4" imgW="8153294" imgH="5038850" progId="MSGraph.Chart.8">
                  <p:embed followColorScheme="full"/>
                </p:oleObj>
              </mc:Choice>
              <mc:Fallback>
                <p:oleObj name="Chart" r:id="rId4" imgW="8153294" imgH="5038850" progId="MSGraph.Chart.8">
                  <p:embed followColorScheme="full"/>
                  <p:pic>
                    <p:nvPicPr>
                      <p:cNvPr id="0" name=""/>
                      <p:cNvPicPr>
                        <a:picLocks noChangeArrowheads="1"/>
                      </p:cNvPicPr>
                      <p:nvPr/>
                    </p:nvPicPr>
                    <p:blipFill>
                      <a:blip r:embed="rId5"/>
                      <a:srcRect/>
                      <a:stretch>
                        <a:fillRect/>
                      </a:stretch>
                    </p:blipFill>
                    <p:spPr bwMode="invGray">
                      <a:xfrm>
                        <a:off x="720725" y="1068388"/>
                        <a:ext cx="8154988"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3"/>
          <p:cNvSpPr>
            <a:spLocks noGrp="1" noChangeArrowheads="1"/>
          </p:cNvSpPr>
          <p:nvPr>
            <p:ph type="title"/>
          </p:nvPr>
        </p:nvSpPr>
        <p:spPr>
          <a:xfrm>
            <a:off x="77788" y="247650"/>
            <a:ext cx="8758237" cy="357188"/>
          </a:xfrm>
        </p:spPr>
        <p:txBody>
          <a:bodyPr/>
          <a:lstStyle/>
          <a:p>
            <a:pPr eaLnBrk="1" hangingPunct="1"/>
            <a:r>
              <a:rPr lang="en-US" altLang="en-US" sz="2800" smtClean="0"/>
              <a:t>Age-adjusted Breast Cancer Mortality Rate by Race</a:t>
            </a:r>
          </a:p>
        </p:txBody>
      </p:sp>
      <p:sp>
        <p:nvSpPr>
          <p:cNvPr id="15364" name="Rectangle 4"/>
          <p:cNvSpPr>
            <a:spLocks noChangeArrowheads="1"/>
          </p:cNvSpPr>
          <p:nvPr/>
        </p:nvSpPr>
        <p:spPr bwMode="invGray">
          <a:xfrm>
            <a:off x="7432675" y="1077913"/>
            <a:ext cx="473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400" baseline="0">
                <a:latin typeface="Arial" pitchFamily="34" charset="0"/>
              </a:rPr>
              <a:t>Black</a:t>
            </a:r>
          </a:p>
        </p:txBody>
      </p:sp>
      <p:sp>
        <p:nvSpPr>
          <p:cNvPr id="15365" name="Line 5"/>
          <p:cNvSpPr>
            <a:spLocks noChangeShapeType="1"/>
          </p:cNvSpPr>
          <p:nvPr/>
        </p:nvSpPr>
        <p:spPr bwMode="invGray">
          <a:xfrm>
            <a:off x="7024688" y="1201738"/>
            <a:ext cx="334962" cy="0"/>
          </a:xfrm>
          <a:prstGeom prst="line">
            <a:avLst/>
          </a:prstGeom>
          <a:noFill/>
          <a:ln w="28575">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Rectangle 6"/>
          <p:cNvSpPr>
            <a:spLocks noChangeArrowheads="1"/>
          </p:cNvSpPr>
          <p:nvPr/>
        </p:nvSpPr>
        <p:spPr bwMode="invGray">
          <a:xfrm>
            <a:off x="8461375" y="1077913"/>
            <a:ext cx="48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400" baseline="0">
                <a:latin typeface="Arial" pitchFamily="34" charset="0"/>
              </a:rPr>
              <a:t>White</a:t>
            </a:r>
          </a:p>
        </p:txBody>
      </p:sp>
      <p:sp>
        <p:nvSpPr>
          <p:cNvPr id="15367" name="Line 7"/>
          <p:cNvSpPr>
            <a:spLocks noChangeShapeType="1"/>
          </p:cNvSpPr>
          <p:nvPr/>
        </p:nvSpPr>
        <p:spPr bwMode="invGray">
          <a:xfrm>
            <a:off x="8045450" y="1201738"/>
            <a:ext cx="334963" cy="0"/>
          </a:xfrm>
          <a:prstGeom prst="line">
            <a:avLst/>
          </a:prstGeom>
          <a:noFill/>
          <a:ln w="28575">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Text Box 8"/>
          <p:cNvSpPr txBox="1">
            <a:spLocks noChangeArrowheads="1"/>
          </p:cNvSpPr>
          <p:nvPr/>
        </p:nvSpPr>
        <p:spPr bwMode="invGray">
          <a:xfrm rot="-5400000">
            <a:off x="-1422400" y="3319463"/>
            <a:ext cx="4073525" cy="212725"/>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solidFill>
                  <a:srgbClr val="FF00FF"/>
                </a:solidFill>
                <a:latin typeface="Arial" pitchFamily="34" charset="0"/>
              </a:rPr>
              <a:t>Age-adjusted rate per 100,000 female population</a:t>
            </a:r>
          </a:p>
        </p:txBody>
      </p:sp>
      <p:sp>
        <p:nvSpPr>
          <p:cNvPr id="15369" name="Rectangle 9"/>
          <p:cNvSpPr>
            <a:spLocks noChangeArrowheads="1"/>
          </p:cNvSpPr>
          <p:nvPr/>
        </p:nvSpPr>
        <p:spPr bwMode="invGray">
          <a:xfrm>
            <a:off x="1031875" y="6400800"/>
            <a:ext cx="59912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Bef>
                <a:spcPct val="20000"/>
              </a:spcBef>
              <a:buChar char="•"/>
              <a:tabLst>
                <a:tab pos="77788" algn="l"/>
                <a:tab pos="112713" algn="l"/>
              </a:tabLst>
              <a:defRPr sz="2100">
                <a:solidFill>
                  <a:schemeClr val="bg1"/>
                </a:solidFill>
                <a:latin typeface="Arial Unicode MS" pitchFamily="34" charset="-128"/>
              </a:defRPr>
            </a:lvl1pPr>
            <a:lvl2pPr marL="742950" indent="-285750" eaLnBrk="0" hangingPunct="0">
              <a:spcBef>
                <a:spcPct val="20000"/>
              </a:spcBef>
              <a:buChar char="–"/>
              <a:tabLst>
                <a:tab pos="77788" algn="l"/>
                <a:tab pos="112713" algn="l"/>
              </a:tabLst>
              <a:defRPr sz="2100">
                <a:solidFill>
                  <a:schemeClr val="bg1"/>
                </a:solidFill>
                <a:latin typeface="Arial Unicode MS" pitchFamily="34" charset="-128"/>
              </a:defRPr>
            </a:lvl2pPr>
            <a:lvl3pPr marL="1143000" indent="-228600" eaLnBrk="0" hangingPunct="0">
              <a:spcBef>
                <a:spcPct val="20000"/>
              </a:spcBef>
              <a:buChar char="•"/>
              <a:tabLst>
                <a:tab pos="77788" algn="l"/>
                <a:tab pos="112713" algn="l"/>
              </a:tabLst>
              <a:defRPr sz="2100">
                <a:solidFill>
                  <a:schemeClr val="bg1"/>
                </a:solidFill>
                <a:latin typeface="Arial Unicode MS" pitchFamily="34" charset="-128"/>
              </a:defRPr>
            </a:lvl3pPr>
            <a:lvl4pPr marL="1600200" indent="-228600" eaLnBrk="0" hangingPunct="0">
              <a:spcBef>
                <a:spcPct val="20000"/>
              </a:spcBef>
              <a:buChar char="–"/>
              <a:tabLst>
                <a:tab pos="77788" algn="l"/>
                <a:tab pos="112713" algn="l"/>
              </a:tabLst>
              <a:defRPr sz="2100">
                <a:solidFill>
                  <a:schemeClr val="bg1"/>
                </a:solidFill>
                <a:latin typeface="Arial Unicode MS" pitchFamily="34" charset="-128"/>
              </a:defRPr>
            </a:lvl4pPr>
            <a:lvl5pPr marL="2057400" indent="-228600" eaLnBrk="0" hangingPunct="0">
              <a:spcBef>
                <a:spcPct val="20000"/>
              </a:spcBef>
              <a:buChar char="•"/>
              <a:tabLst>
                <a:tab pos="77788" algn="l"/>
                <a:tab pos="112713" algn="l"/>
              </a:tabLst>
              <a:defRPr sz="2100">
                <a:solidFill>
                  <a:schemeClr val="bg1"/>
                </a:solidFill>
                <a:latin typeface="Arial Unicode MS" pitchFamily="34" charset="-128"/>
              </a:defRPr>
            </a:lvl5pPr>
            <a:lvl6pPr marL="25146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6pPr>
            <a:lvl7pPr marL="29718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7pPr>
            <a:lvl8pPr marL="34290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8pPr>
            <a:lvl9pPr marL="38862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9pPr>
          </a:lstStyle>
          <a:p>
            <a:pPr algn="ctr" eaLnBrk="1" hangingPunct="1">
              <a:spcBef>
                <a:spcPct val="0"/>
              </a:spcBef>
              <a:buFontTx/>
              <a:buNone/>
            </a:pPr>
            <a:r>
              <a:rPr lang="en-US" altLang="en-US" sz="1100" baseline="0">
                <a:solidFill>
                  <a:srgbClr val="FFFF00"/>
                </a:solidFill>
              </a:rPr>
              <a:t>Source: CDC 1990–2002. Age-adjusted to the 2000 US standard population</a:t>
            </a:r>
          </a:p>
        </p:txBody>
      </p:sp>
      <p:sp>
        <p:nvSpPr>
          <p:cNvPr id="15370" name="Text Box 10"/>
          <p:cNvSpPr txBox="1">
            <a:spLocks noChangeArrowheads="1"/>
          </p:cNvSpPr>
          <p:nvPr/>
        </p:nvSpPr>
        <p:spPr bwMode="invGray">
          <a:xfrm>
            <a:off x="4816475" y="5862638"/>
            <a:ext cx="385763" cy="212725"/>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latin typeface="Arial" pitchFamily="34" charset="0"/>
              </a:rPr>
              <a:t>Year</a:t>
            </a:r>
          </a:p>
        </p:txBody>
      </p:sp>
      <p:sp>
        <p:nvSpPr>
          <p:cNvPr id="15371" name="Text Box 11"/>
          <p:cNvSpPr txBox="1">
            <a:spLocks noChangeArrowheads="1"/>
          </p:cNvSpPr>
          <p:nvPr/>
        </p:nvSpPr>
        <p:spPr bwMode="auto">
          <a:xfrm>
            <a:off x="85344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800" b="0" baseline="0">
                <a:solidFill>
                  <a:schemeClr val="tx1"/>
                </a:solidFill>
                <a:latin typeface="Arial" pitchFamily="34" charset="0"/>
              </a:rPr>
              <a:t>19</a:t>
            </a:r>
          </a:p>
        </p:txBody>
      </p:sp>
    </p:spTree>
    <p:extLst>
      <p:ext uri="{BB962C8B-B14F-4D97-AF65-F5344CB8AC3E}">
        <p14:creationId xmlns:p14="http://schemas.microsoft.com/office/powerpoint/2010/main" val="31608880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p:cNvGraphicFramePr>
          <p:nvPr/>
        </p:nvGraphicFramePr>
        <p:xfrm>
          <a:off x="720725" y="1068388"/>
          <a:ext cx="8154988" cy="5038725"/>
        </p:xfrm>
        <a:graphic>
          <a:graphicData uri="http://schemas.openxmlformats.org/presentationml/2006/ole">
            <mc:AlternateContent xmlns:mc="http://schemas.openxmlformats.org/markup-compatibility/2006">
              <mc:Choice xmlns:v="urn:schemas-microsoft-com:vml" Requires="v">
                <p:oleObj spid="_x0000_s3082" name="Chart" r:id="rId4" imgW="8153294" imgH="5038850" progId="MSGraph.Chart.8">
                  <p:embed followColorScheme="full"/>
                </p:oleObj>
              </mc:Choice>
              <mc:Fallback>
                <p:oleObj name="Chart" r:id="rId4" imgW="8153294" imgH="5038850" progId="MSGraph.Chart.8">
                  <p:embed followColorScheme="full"/>
                  <p:pic>
                    <p:nvPicPr>
                      <p:cNvPr id="0" name=""/>
                      <p:cNvPicPr>
                        <a:picLocks noChangeArrowheads="1"/>
                      </p:cNvPicPr>
                      <p:nvPr/>
                    </p:nvPicPr>
                    <p:blipFill>
                      <a:blip r:embed="rId5"/>
                      <a:srcRect/>
                      <a:stretch>
                        <a:fillRect/>
                      </a:stretch>
                    </p:blipFill>
                    <p:spPr bwMode="invGray">
                      <a:xfrm>
                        <a:off x="720725" y="1068388"/>
                        <a:ext cx="8154988"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3"/>
          <p:cNvSpPr>
            <a:spLocks noGrp="1" noChangeArrowheads="1"/>
          </p:cNvSpPr>
          <p:nvPr>
            <p:ph type="title"/>
          </p:nvPr>
        </p:nvSpPr>
        <p:spPr>
          <a:xfrm>
            <a:off x="395288" y="17463"/>
            <a:ext cx="8489950" cy="1143000"/>
          </a:xfrm>
        </p:spPr>
        <p:txBody>
          <a:bodyPr/>
          <a:lstStyle/>
          <a:p>
            <a:pPr eaLnBrk="1" hangingPunct="1"/>
            <a:r>
              <a:rPr lang="en-US" altLang="en-US" sz="2300" smtClean="0"/>
              <a:t>Five-year Relative Survival in Women With Breast Cancer by Race and Age</a:t>
            </a:r>
          </a:p>
        </p:txBody>
      </p:sp>
      <p:sp>
        <p:nvSpPr>
          <p:cNvPr id="16388" name="Rectangle 4"/>
          <p:cNvSpPr>
            <a:spLocks noChangeArrowheads="1"/>
          </p:cNvSpPr>
          <p:nvPr/>
        </p:nvSpPr>
        <p:spPr bwMode="invGray">
          <a:xfrm>
            <a:off x="7432675" y="1077913"/>
            <a:ext cx="473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400" baseline="0">
                <a:latin typeface="Arial" pitchFamily="34" charset="0"/>
              </a:rPr>
              <a:t>Black</a:t>
            </a:r>
          </a:p>
        </p:txBody>
      </p:sp>
      <p:sp>
        <p:nvSpPr>
          <p:cNvPr id="16389" name="Line 5"/>
          <p:cNvSpPr>
            <a:spLocks noChangeShapeType="1"/>
          </p:cNvSpPr>
          <p:nvPr/>
        </p:nvSpPr>
        <p:spPr bwMode="invGray">
          <a:xfrm>
            <a:off x="7024688" y="1201738"/>
            <a:ext cx="334962" cy="0"/>
          </a:xfrm>
          <a:prstGeom prst="line">
            <a:avLst/>
          </a:prstGeom>
          <a:noFill/>
          <a:ln w="28575">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Rectangle 6"/>
          <p:cNvSpPr>
            <a:spLocks noChangeArrowheads="1"/>
          </p:cNvSpPr>
          <p:nvPr/>
        </p:nvSpPr>
        <p:spPr bwMode="invGray">
          <a:xfrm>
            <a:off x="8461375" y="1077913"/>
            <a:ext cx="48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400" baseline="0">
                <a:latin typeface="Arial" pitchFamily="34" charset="0"/>
              </a:rPr>
              <a:t>White</a:t>
            </a:r>
          </a:p>
        </p:txBody>
      </p:sp>
      <p:sp>
        <p:nvSpPr>
          <p:cNvPr id="16391" name="Line 7"/>
          <p:cNvSpPr>
            <a:spLocks noChangeShapeType="1"/>
          </p:cNvSpPr>
          <p:nvPr/>
        </p:nvSpPr>
        <p:spPr bwMode="invGray">
          <a:xfrm>
            <a:off x="8045450" y="1201738"/>
            <a:ext cx="334963" cy="0"/>
          </a:xfrm>
          <a:prstGeom prst="line">
            <a:avLst/>
          </a:prstGeom>
          <a:noFill/>
          <a:ln w="28575">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Rectangle 8"/>
          <p:cNvSpPr>
            <a:spLocks noChangeArrowheads="1"/>
          </p:cNvSpPr>
          <p:nvPr/>
        </p:nvSpPr>
        <p:spPr bwMode="invGray">
          <a:xfrm>
            <a:off x="1344613" y="6376988"/>
            <a:ext cx="5229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Bef>
                <a:spcPct val="20000"/>
              </a:spcBef>
              <a:buChar char="•"/>
              <a:tabLst>
                <a:tab pos="77788" algn="l"/>
                <a:tab pos="112713" algn="l"/>
              </a:tabLst>
              <a:defRPr sz="2100">
                <a:solidFill>
                  <a:schemeClr val="bg1"/>
                </a:solidFill>
                <a:latin typeface="Arial Unicode MS" pitchFamily="34" charset="-128"/>
              </a:defRPr>
            </a:lvl1pPr>
            <a:lvl2pPr marL="742950" indent="-285750" eaLnBrk="0" hangingPunct="0">
              <a:spcBef>
                <a:spcPct val="20000"/>
              </a:spcBef>
              <a:buChar char="–"/>
              <a:tabLst>
                <a:tab pos="77788" algn="l"/>
                <a:tab pos="112713" algn="l"/>
              </a:tabLst>
              <a:defRPr sz="2100">
                <a:solidFill>
                  <a:schemeClr val="bg1"/>
                </a:solidFill>
                <a:latin typeface="Arial Unicode MS" pitchFamily="34" charset="-128"/>
              </a:defRPr>
            </a:lvl2pPr>
            <a:lvl3pPr marL="1143000" indent="-228600" eaLnBrk="0" hangingPunct="0">
              <a:spcBef>
                <a:spcPct val="20000"/>
              </a:spcBef>
              <a:buChar char="•"/>
              <a:tabLst>
                <a:tab pos="77788" algn="l"/>
                <a:tab pos="112713" algn="l"/>
              </a:tabLst>
              <a:defRPr sz="2100">
                <a:solidFill>
                  <a:schemeClr val="bg1"/>
                </a:solidFill>
                <a:latin typeface="Arial Unicode MS" pitchFamily="34" charset="-128"/>
              </a:defRPr>
            </a:lvl3pPr>
            <a:lvl4pPr marL="1600200" indent="-228600" eaLnBrk="0" hangingPunct="0">
              <a:spcBef>
                <a:spcPct val="20000"/>
              </a:spcBef>
              <a:buChar char="–"/>
              <a:tabLst>
                <a:tab pos="77788" algn="l"/>
                <a:tab pos="112713" algn="l"/>
              </a:tabLst>
              <a:defRPr sz="2100">
                <a:solidFill>
                  <a:schemeClr val="bg1"/>
                </a:solidFill>
                <a:latin typeface="Arial Unicode MS" pitchFamily="34" charset="-128"/>
              </a:defRPr>
            </a:lvl4pPr>
            <a:lvl5pPr marL="2057400" indent="-228600" eaLnBrk="0" hangingPunct="0">
              <a:spcBef>
                <a:spcPct val="20000"/>
              </a:spcBef>
              <a:buChar char="•"/>
              <a:tabLst>
                <a:tab pos="77788" algn="l"/>
                <a:tab pos="112713" algn="l"/>
              </a:tabLst>
              <a:defRPr sz="2100">
                <a:solidFill>
                  <a:schemeClr val="bg1"/>
                </a:solidFill>
                <a:latin typeface="Arial Unicode MS" pitchFamily="34" charset="-128"/>
              </a:defRPr>
            </a:lvl5pPr>
            <a:lvl6pPr marL="25146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6pPr>
            <a:lvl7pPr marL="29718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7pPr>
            <a:lvl8pPr marL="34290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8pPr>
            <a:lvl9pPr marL="38862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9pPr>
          </a:lstStyle>
          <a:p>
            <a:pPr algn="ctr" eaLnBrk="1" hangingPunct="1">
              <a:spcBef>
                <a:spcPct val="0"/>
              </a:spcBef>
              <a:buFontTx/>
              <a:buNone/>
            </a:pPr>
            <a:r>
              <a:rPr lang="en-US" altLang="en-US" sz="1100" baseline="0">
                <a:solidFill>
                  <a:srgbClr val="FFFF00"/>
                </a:solidFill>
              </a:rPr>
              <a:t>Source: SEER 1992–2001</a:t>
            </a:r>
            <a:br>
              <a:rPr lang="en-US" altLang="en-US" sz="1100" baseline="0">
                <a:solidFill>
                  <a:srgbClr val="FFFF00"/>
                </a:solidFill>
              </a:rPr>
            </a:br>
            <a:r>
              <a:rPr lang="en-US" altLang="en-US" sz="1100" baseline="0">
                <a:solidFill>
                  <a:srgbClr val="FFFF00"/>
                </a:solidFill>
              </a:rPr>
              <a:t>Note: Graphs may not begin at age 20 due to sample size limitations.</a:t>
            </a:r>
          </a:p>
        </p:txBody>
      </p:sp>
      <p:sp>
        <p:nvSpPr>
          <p:cNvPr id="16393" name="Text Box 9"/>
          <p:cNvSpPr txBox="1">
            <a:spLocks noChangeArrowheads="1"/>
          </p:cNvSpPr>
          <p:nvPr/>
        </p:nvSpPr>
        <p:spPr bwMode="invGray">
          <a:xfrm>
            <a:off x="4302125" y="5907088"/>
            <a:ext cx="1416050" cy="212725"/>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latin typeface="Arial" pitchFamily="34" charset="0"/>
              </a:rPr>
              <a:t>Age at diagnosis</a:t>
            </a:r>
          </a:p>
        </p:txBody>
      </p:sp>
      <p:sp>
        <p:nvSpPr>
          <p:cNvPr id="16394" name="Text Box 10"/>
          <p:cNvSpPr txBox="1">
            <a:spLocks noChangeArrowheads="1"/>
          </p:cNvSpPr>
          <p:nvPr/>
        </p:nvSpPr>
        <p:spPr bwMode="invGray">
          <a:xfrm rot="-5400000">
            <a:off x="195263" y="3265488"/>
            <a:ext cx="650875" cy="212725"/>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latin typeface="Arial" pitchFamily="34" charset="0"/>
              </a:rPr>
              <a:t>Percent</a:t>
            </a:r>
          </a:p>
        </p:txBody>
      </p:sp>
      <p:sp>
        <p:nvSpPr>
          <p:cNvPr id="16395" name="Text Box 11"/>
          <p:cNvSpPr txBox="1">
            <a:spLocks noChangeArrowheads="1"/>
          </p:cNvSpPr>
          <p:nvPr/>
        </p:nvSpPr>
        <p:spPr bwMode="auto">
          <a:xfrm>
            <a:off x="596900" y="1038225"/>
            <a:ext cx="479425"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100</a:t>
            </a:r>
          </a:p>
        </p:txBody>
      </p:sp>
      <p:sp>
        <p:nvSpPr>
          <p:cNvPr id="16396" name="Text Box 12"/>
          <p:cNvSpPr txBox="1">
            <a:spLocks noChangeArrowheads="1"/>
          </p:cNvSpPr>
          <p:nvPr/>
        </p:nvSpPr>
        <p:spPr bwMode="auto">
          <a:xfrm>
            <a:off x="646113" y="1473200"/>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90</a:t>
            </a:r>
          </a:p>
        </p:txBody>
      </p:sp>
      <p:sp>
        <p:nvSpPr>
          <p:cNvPr id="16397" name="Text Box 13"/>
          <p:cNvSpPr txBox="1">
            <a:spLocks noChangeArrowheads="1"/>
          </p:cNvSpPr>
          <p:nvPr/>
        </p:nvSpPr>
        <p:spPr bwMode="auto">
          <a:xfrm>
            <a:off x="646113" y="4953000"/>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10</a:t>
            </a:r>
          </a:p>
        </p:txBody>
      </p:sp>
      <p:sp>
        <p:nvSpPr>
          <p:cNvPr id="16398" name="Text Box 14"/>
          <p:cNvSpPr txBox="1">
            <a:spLocks noChangeArrowheads="1"/>
          </p:cNvSpPr>
          <p:nvPr/>
        </p:nvSpPr>
        <p:spPr bwMode="auto">
          <a:xfrm>
            <a:off x="646113" y="4518025"/>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20</a:t>
            </a:r>
          </a:p>
        </p:txBody>
      </p:sp>
      <p:sp>
        <p:nvSpPr>
          <p:cNvPr id="16399" name="Text Box 15"/>
          <p:cNvSpPr txBox="1">
            <a:spLocks noChangeArrowheads="1"/>
          </p:cNvSpPr>
          <p:nvPr/>
        </p:nvSpPr>
        <p:spPr bwMode="auto">
          <a:xfrm>
            <a:off x="646113" y="4083050"/>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30</a:t>
            </a:r>
          </a:p>
        </p:txBody>
      </p:sp>
      <p:sp>
        <p:nvSpPr>
          <p:cNvPr id="16400" name="Text Box 16"/>
          <p:cNvSpPr txBox="1">
            <a:spLocks noChangeArrowheads="1"/>
          </p:cNvSpPr>
          <p:nvPr/>
        </p:nvSpPr>
        <p:spPr bwMode="auto">
          <a:xfrm>
            <a:off x="646113" y="3648075"/>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40</a:t>
            </a:r>
          </a:p>
        </p:txBody>
      </p:sp>
      <p:sp>
        <p:nvSpPr>
          <p:cNvPr id="16401" name="Text Box 17"/>
          <p:cNvSpPr txBox="1">
            <a:spLocks noChangeArrowheads="1"/>
          </p:cNvSpPr>
          <p:nvPr/>
        </p:nvSpPr>
        <p:spPr bwMode="auto">
          <a:xfrm>
            <a:off x="646113" y="3213100"/>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50</a:t>
            </a:r>
          </a:p>
        </p:txBody>
      </p:sp>
      <p:sp>
        <p:nvSpPr>
          <p:cNvPr id="16402" name="Text Box 18"/>
          <p:cNvSpPr txBox="1">
            <a:spLocks noChangeArrowheads="1"/>
          </p:cNvSpPr>
          <p:nvPr/>
        </p:nvSpPr>
        <p:spPr bwMode="auto">
          <a:xfrm>
            <a:off x="646113" y="2778125"/>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60</a:t>
            </a:r>
          </a:p>
        </p:txBody>
      </p:sp>
      <p:sp>
        <p:nvSpPr>
          <p:cNvPr id="16403" name="Text Box 19"/>
          <p:cNvSpPr txBox="1">
            <a:spLocks noChangeArrowheads="1"/>
          </p:cNvSpPr>
          <p:nvPr/>
        </p:nvSpPr>
        <p:spPr bwMode="auto">
          <a:xfrm>
            <a:off x="646113" y="2343150"/>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70</a:t>
            </a:r>
          </a:p>
        </p:txBody>
      </p:sp>
      <p:sp>
        <p:nvSpPr>
          <p:cNvPr id="16404" name="Text Box 20"/>
          <p:cNvSpPr txBox="1">
            <a:spLocks noChangeArrowheads="1"/>
          </p:cNvSpPr>
          <p:nvPr/>
        </p:nvSpPr>
        <p:spPr bwMode="auto">
          <a:xfrm>
            <a:off x="646113" y="1908175"/>
            <a:ext cx="381000"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80</a:t>
            </a:r>
          </a:p>
        </p:txBody>
      </p:sp>
      <p:sp>
        <p:nvSpPr>
          <p:cNvPr id="16405" name="Text Box 21"/>
          <p:cNvSpPr txBox="1">
            <a:spLocks noChangeArrowheads="1"/>
          </p:cNvSpPr>
          <p:nvPr/>
        </p:nvSpPr>
        <p:spPr bwMode="auto">
          <a:xfrm>
            <a:off x="744538" y="5389563"/>
            <a:ext cx="282575" cy="304800"/>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0" baseline="0">
                <a:solidFill>
                  <a:schemeClr val="tx1"/>
                </a:solidFill>
                <a:latin typeface="Arial" pitchFamily="34" charset="0"/>
              </a:rPr>
              <a:t>0</a:t>
            </a:r>
          </a:p>
        </p:txBody>
      </p:sp>
      <p:sp>
        <p:nvSpPr>
          <p:cNvPr id="16406" name="Text Box 22"/>
          <p:cNvSpPr txBox="1">
            <a:spLocks noChangeArrowheads="1"/>
          </p:cNvSpPr>
          <p:nvPr/>
        </p:nvSpPr>
        <p:spPr bwMode="auto">
          <a:xfrm>
            <a:off x="85344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800" b="0" baseline="0">
                <a:solidFill>
                  <a:schemeClr val="tx1"/>
                </a:solidFill>
                <a:latin typeface="Arial" pitchFamily="34" charset="0"/>
              </a:rPr>
              <a:t>20</a:t>
            </a:r>
          </a:p>
        </p:txBody>
      </p:sp>
    </p:spTree>
    <p:extLst>
      <p:ext uri="{BB962C8B-B14F-4D97-AF65-F5344CB8AC3E}">
        <p14:creationId xmlns:p14="http://schemas.microsoft.com/office/powerpoint/2010/main" val="25038171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08088" y="220663"/>
            <a:ext cx="6800850" cy="571500"/>
          </a:xfrm>
        </p:spPr>
        <p:txBody>
          <a:bodyPr/>
          <a:lstStyle/>
          <a:p>
            <a:pPr eaLnBrk="1" hangingPunct="1"/>
            <a:r>
              <a:rPr lang="en-US" altLang="en-US" smtClean="0"/>
              <a:t>Breast Cancer Summary</a:t>
            </a:r>
          </a:p>
        </p:txBody>
      </p:sp>
      <p:sp>
        <p:nvSpPr>
          <p:cNvPr id="20483" name="Rectangle 3"/>
          <p:cNvSpPr>
            <a:spLocks noGrp="1" noChangeArrowheads="1"/>
          </p:cNvSpPr>
          <p:nvPr>
            <p:ph type="body" idx="1"/>
          </p:nvPr>
        </p:nvSpPr>
        <p:spPr>
          <a:xfrm>
            <a:off x="306388" y="1284288"/>
            <a:ext cx="8445500" cy="2924175"/>
          </a:xfrm>
        </p:spPr>
        <p:txBody>
          <a:bodyPr/>
          <a:lstStyle/>
          <a:p>
            <a:pPr eaLnBrk="1" hangingPunct="1"/>
            <a:r>
              <a:rPr lang="en-US" altLang="en-US" smtClean="0"/>
              <a:t>Although the incidence of breast cancer is lower among black women than white women, black females have higher mortality and lower five-year relative survival</a:t>
            </a:r>
          </a:p>
          <a:p>
            <a:pPr eaLnBrk="1" hangingPunct="1"/>
            <a:r>
              <a:rPr lang="en-US" altLang="en-US" smtClean="0"/>
              <a:t>Breast cancer in black women is less likely to be diagnosed in the local stage compared with white women</a:t>
            </a:r>
          </a:p>
          <a:p>
            <a:pPr eaLnBrk="1" hangingPunct="1"/>
            <a:r>
              <a:rPr lang="en-US" altLang="en-US" smtClean="0"/>
              <a:t>Five-year relative survival rates are approximately ten percentage points lower for black women than for white women in each age group</a:t>
            </a:r>
          </a:p>
        </p:txBody>
      </p:sp>
      <p:sp>
        <p:nvSpPr>
          <p:cNvPr id="20484" name="Text Box 4"/>
          <p:cNvSpPr txBox="1">
            <a:spLocks noChangeArrowheads="1"/>
          </p:cNvSpPr>
          <p:nvPr/>
        </p:nvSpPr>
        <p:spPr bwMode="auto">
          <a:xfrm>
            <a:off x="85344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800" b="0" baseline="0">
                <a:solidFill>
                  <a:schemeClr val="tx1"/>
                </a:solidFill>
                <a:latin typeface="Arial" pitchFamily="34" charset="0"/>
              </a:rPr>
              <a:t>25</a:t>
            </a:r>
          </a:p>
        </p:txBody>
      </p:sp>
    </p:spTree>
    <p:extLst>
      <p:ext uri="{BB962C8B-B14F-4D97-AF65-F5344CB8AC3E}">
        <p14:creationId xmlns:p14="http://schemas.microsoft.com/office/powerpoint/2010/main" val="2048985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invGray">
          <a:xfrm>
            <a:off x="5468938" y="2095500"/>
            <a:ext cx="738187" cy="1936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Freeform 3"/>
          <p:cNvSpPr>
            <a:spLocks/>
          </p:cNvSpPr>
          <p:nvPr/>
        </p:nvSpPr>
        <p:spPr bwMode="invGray">
          <a:xfrm flipH="1">
            <a:off x="2463800" y="1819275"/>
            <a:ext cx="500063" cy="2698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Freeform 4"/>
          <p:cNvSpPr>
            <a:spLocks/>
          </p:cNvSpPr>
          <p:nvPr/>
        </p:nvSpPr>
        <p:spPr bwMode="invGray">
          <a:xfrm>
            <a:off x="1582738" y="1819275"/>
            <a:ext cx="738187" cy="2698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Rectangle 5"/>
          <p:cNvSpPr>
            <a:spLocks noGrp="1" noChangeArrowheads="1"/>
          </p:cNvSpPr>
          <p:nvPr>
            <p:ph type="title"/>
          </p:nvPr>
        </p:nvSpPr>
        <p:spPr>
          <a:xfrm>
            <a:off x="0" y="-7938"/>
            <a:ext cx="9144000" cy="1143001"/>
          </a:xfrm>
        </p:spPr>
        <p:txBody>
          <a:bodyPr/>
          <a:lstStyle/>
          <a:p>
            <a:pPr eaLnBrk="1" hangingPunct="1"/>
            <a:r>
              <a:rPr lang="en-US" altLang="en-US" sz="2300" smtClean="0"/>
              <a:t>Annual Direct Medical Spending for Total Cancer Treatment by Race and Payment Source, Age 40–64</a:t>
            </a:r>
          </a:p>
        </p:txBody>
      </p:sp>
      <p:graphicFrame>
        <p:nvGraphicFramePr>
          <p:cNvPr id="18438" name="Object 6"/>
          <p:cNvGraphicFramePr>
            <a:graphicFrameLocks noChangeAspect="1"/>
          </p:cNvGraphicFramePr>
          <p:nvPr/>
        </p:nvGraphicFramePr>
        <p:xfrm>
          <a:off x="765175" y="1920875"/>
          <a:ext cx="3475038" cy="3535363"/>
        </p:xfrm>
        <a:graphic>
          <a:graphicData uri="http://schemas.openxmlformats.org/presentationml/2006/ole">
            <mc:AlternateContent xmlns:mc="http://schemas.openxmlformats.org/markup-compatibility/2006">
              <mc:Choice xmlns:v="urn:schemas-microsoft-com:vml" Requires="v">
                <p:oleObj spid="_x0000_s4114" name="Chart" r:id="rId4" imgW="3171805" imgH="3238393" progId="MSGraph.Chart.8">
                  <p:embed followColorScheme="full"/>
                </p:oleObj>
              </mc:Choice>
              <mc:Fallback>
                <p:oleObj name="Chart" r:id="rId4" imgW="3171805" imgH="3238393" progId="MSGraph.Chart.8">
                  <p:embed followColorScheme="full"/>
                  <p:pic>
                    <p:nvPicPr>
                      <p:cNvPr id="0" name=""/>
                      <p:cNvPicPr>
                        <a:picLocks noChangeAspect="1" noChangeArrowheads="1"/>
                      </p:cNvPicPr>
                      <p:nvPr/>
                    </p:nvPicPr>
                    <p:blipFill>
                      <a:blip r:embed="rId5"/>
                      <a:srcRect/>
                      <a:stretch>
                        <a:fillRect/>
                      </a:stretch>
                    </p:blipFill>
                    <p:spPr bwMode="invGray">
                      <a:xfrm>
                        <a:off x="765175" y="1920875"/>
                        <a:ext cx="3475038" cy="353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Rectangle 7"/>
          <p:cNvSpPr>
            <a:spLocks noChangeArrowheads="1"/>
          </p:cNvSpPr>
          <p:nvPr/>
        </p:nvSpPr>
        <p:spPr bwMode="gray">
          <a:xfrm>
            <a:off x="388938" y="1173163"/>
            <a:ext cx="4168775" cy="374650"/>
          </a:xfrm>
          <a:prstGeom prst="rect">
            <a:avLst/>
          </a:prstGeom>
          <a:solidFill>
            <a:srgbClr val="4F4CC4"/>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8440" name="Text Box 8"/>
          <p:cNvSpPr txBox="1">
            <a:spLocks noChangeArrowheads="1"/>
          </p:cNvSpPr>
          <p:nvPr/>
        </p:nvSpPr>
        <p:spPr bwMode="gray">
          <a:xfrm>
            <a:off x="2206625" y="1249363"/>
            <a:ext cx="541338"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Black</a:t>
            </a:r>
          </a:p>
        </p:txBody>
      </p:sp>
      <p:sp>
        <p:nvSpPr>
          <p:cNvPr id="18441" name="Rectangle 9"/>
          <p:cNvSpPr>
            <a:spLocks noChangeArrowheads="1"/>
          </p:cNvSpPr>
          <p:nvPr/>
        </p:nvSpPr>
        <p:spPr bwMode="gray">
          <a:xfrm>
            <a:off x="390525" y="5618163"/>
            <a:ext cx="4168775" cy="365125"/>
          </a:xfrm>
          <a:prstGeom prst="rect">
            <a:avLst/>
          </a:prstGeom>
          <a:solidFill>
            <a:srgbClr val="653A72"/>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8442" name="Text Box 10"/>
          <p:cNvSpPr txBox="1">
            <a:spLocks noChangeArrowheads="1"/>
          </p:cNvSpPr>
          <p:nvPr/>
        </p:nvSpPr>
        <p:spPr bwMode="gray">
          <a:xfrm>
            <a:off x="957263" y="5691188"/>
            <a:ext cx="3043237"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Total annual spending = $3.26B</a:t>
            </a:r>
          </a:p>
        </p:txBody>
      </p:sp>
      <p:sp>
        <p:nvSpPr>
          <p:cNvPr id="18443" name="Text Box 11"/>
          <p:cNvSpPr txBox="1">
            <a:spLocks noChangeArrowheads="1"/>
          </p:cNvSpPr>
          <p:nvPr/>
        </p:nvSpPr>
        <p:spPr bwMode="invGray">
          <a:xfrm>
            <a:off x="4105275" y="3979863"/>
            <a:ext cx="6207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Private</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$2.03B</a:t>
            </a:r>
          </a:p>
          <a:p>
            <a:pPr>
              <a:lnSpc>
                <a:spcPct val="90000"/>
              </a:lnSpc>
              <a:spcBef>
                <a:spcPct val="0"/>
              </a:spcBef>
              <a:buFontTx/>
              <a:buNone/>
            </a:pPr>
            <a:r>
              <a:rPr lang="en-US" altLang="en-US" sz="1400" baseline="0">
                <a:solidFill>
                  <a:srgbClr val="FF99CC"/>
                </a:solidFill>
                <a:latin typeface="Arial" pitchFamily="34" charset="0"/>
              </a:rPr>
              <a:t>(62.3%)</a:t>
            </a:r>
          </a:p>
        </p:txBody>
      </p:sp>
      <p:sp>
        <p:nvSpPr>
          <p:cNvPr id="18444" name="Rectangle 12"/>
          <p:cNvSpPr>
            <a:spLocks noChangeArrowheads="1"/>
          </p:cNvSpPr>
          <p:nvPr/>
        </p:nvSpPr>
        <p:spPr bwMode="invGray">
          <a:xfrm>
            <a:off x="-188913" y="6170613"/>
            <a:ext cx="8175626"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eaLnBrk="1" hangingPunct="1">
              <a:spcBef>
                <a:spcPct val="0"/>
              </a:spcBef>
              <a:buFontTx/>
              <a:buNone/>
            </a:pPr>
            <a:r>
              <a:rPr lang="en-US" altLang="en-US" sz="1100" baseline="0">
                <a:solidFill>
                  <a:srgbClr val="FFFF00"/>
                </a:solidFill>
              </a:rPr>
              <a:t>Source: MEPS 1998–2002 annual average </a:t>
            </a:r>
            <a:br>
              <a:rPr lang="en-US" altLang="en-US" sz="1100" baseline="0">
                <a:solidFill>
                  <a:srgbClr val="FFFF00"/>
                </a:solidFill>
              </a:rPr>
            </a:br>
            <a:r>
              <a:rPr lang="en-US" altLang="en-US" sz="1100" baseline="0">
                <a:solidFill>
                  <a:srgbClr val="FFFF00"/>
                </a:solidFill>
              </a:rPr>
              <a:t>Direct medical spending adjusted to year 2002 dollars</a:t>
            </a:r>
            <a:br>
              <a:rPr lang="en-US" altLang="en-US" sz="1100" baseline="0">
                <a:solidFill>
                  <a:srgbClr val="FFFF00"/>
                </a:solidFill>
              </a:rPr>
            </a:br>
            <a:r>
              <a:rPr lang="en-US" altLang="en-US" sz="1100" baseline="0">
                <a:solidFill>
                  <a:srgbClr val="FFFF00"/>
                </a:solidFill>
              </a:rPr>
              <a:t>Note: Percents and spending may not add to totals because of rounding</a:t>
            </a:r>
          </a:p>
        </p:txBody>
      </p:sp>
      <p:sp>
        <p:nvSpPr>
          <p:cNvPr id="18445" name="Text Box 13"/>
          <p:cNvSpPr txBox="1">
            <a:spLocks noChangeArrowheads="1"/>
          </p:cNvSpPr>
          <p:nvPr/>
        </p:nvSpPr>
        <p:spPr bwMode="invGray">
          <a:xfrm>
            <a:off x="571500" y="1722438"/>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 public</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$0.10B (3.0%)</a:t>
            </a:r>
          </a:p>
        </p:txBody>
      </p:sp>
      <p:sp>
        <p:nvSpPr>
          <p:cNvPr id="18446" name="Text Box 14"/>
          <p:cNvSpPr txBox="1">
            <a:spLocks noChangeArrowheads="1"/>
          </p:cNvSpPr>
          <p:nvPr/>
        </p:nvSpPr>
        <p:spPr bwMode="invGray">
          <a:xfrm>
            <a:off x="3009900" y="1722438"/>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$0.01B (0.3%)</a:t>
            </a:r>
          </a:p>
        </p:txBody>
      </p:sp>
      <p:sp>
        <p:nvSpPr>
          <p:cNvPr id="18447" name="Text Box 15"/>
          <p:cNvSpPr txBox="1">
            <a:spLocks noChangeArrowheads="1"/>
          </p:cNvSpPr>
          <p:nvPr/>
        </p:nvSpPr>
        <p:spPr bwMode="invGray">
          <a:xfrm>
            <a:off x="447675" y="2360613"/>
            <a:ext cx="7096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Medicaid</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$0.69B</a:t>
            </a:r>
          </a:p>
          <a:p>
            <a:pPr>
              <a:lnSpc>
                <a:spcPct val="90000"/>
              </a:lnSpc>
              <a:spcBef>
                <a:spcPct val="0"/>
              </a:spcBef>
              <a:buFontTx/>
              <a:buNone/>
            </a:pPr>
            <a:r>
              <a:rPr lang="en-US" altLang="en-US" sz="1400" baseline="0">
                <a:solidFill>
                  <a:srgbClr val="FF99CC"/>
                </a:solidFill>
                <a:latin typeface="Arial" pitchFamily="34" charset="0"/>
              </a:rPr>
              <a:t>(21.1%)</a:t>
            </a:r>
          </a:p>
        </p:txBody>
      </p:sp>
      <p:sp>
        <p:nvSpPr>
          <p:cNvPr id="18448" name="Text Box 16"/>
          <p:cNvSpPr txBox="1">
            <a:spLocks noChangeArrowheads="1"/>
          </p:cNvSpPr>
          <p:nvPr/>
        </p:nvSpPr>
        <p:spPr bwMode="invGray">
          <a:xfrm>
            <a:off x="104775" y="3951288"/>
            <a:ext cx="72866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Medicare</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$0.38B</a:t>
            </a:r>
          </a:p>
          <a:p>
            <a:pPr>
              <a:lnSpc>
                <a:spcPct val="90000"/>
              </a:lnSpc>
              <a:spcBef>
                <a:spcPct val="0"/>
              </a:spcBef>
              <a:buFontTx/>
              <a:buNone/>
            </a:pPr>
            <a:r>
              <a:rPr lang="en-US" altLang="en-US" sz="1400" baseline="0">
                <a:solidFill>
                  <a:schemeClr val="tx1"/>
                </a:solidFill>
                <a:latin typeface="Arial" pitchFamily="34" charset="0"/>
              </a:rPr>
              <a:t>(11.5%)</a:t>
            </a:r>
          </a:p>
        </p:txBody>
      </p:sp>
      <p:sp>
        <p:nvSpPr>
          <p:cNvPr id="18449" name="Text Box 17"/>
          <p:cNvSpPr txBox="1">
            <a:spLocks noChangeArrowheads="1"/>
          </p:cNvSpPr>
          <p:nvPr/>
        </p:nvSpPr>
        <p:spPr bwMode="invGray">
          <a:xfrm>
            <a:off x="609600" y="4713288"/>
            <a:ext cx="650875"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Self-pay</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$0.06B</a:t>
            </a:r>
          </a:p>
          <a:p>
            <a:pPr>
              <a:lnSpc>
                <a:spcPct val="90000"/>
              </a:lnSpc>
              <a:spcBef>
                <a:spcPct val="0"/>
              </a:spcBef>
              <a:buFontTx/>
              <a:buNone/>
            </a:pPr>
            <a:r>
              <a:rPr lang="en-US" altLang="en-US" sz="1400" baseline="0">
                <a:solidFill>
                  <a:schemeClr val="tx1"/>
                </a:solidFill>
                <a:latin typeface="Arial" pitchFamily="34" charset="0"/>
              </a:rPr>
              <a:t>(1.8%)</a:t>
            </a:r>
          </a:p>
        </p:txBody>
      </p:sp>
      <p:sp>
        <p:nvSpPr>
          <p:cNvPr id="18450" name="Freeform 18"/>
          <p:cNvSpPr>
            <a:spLocks/>
          </p:cNvSpPr>
          <p:nvPr/>
        </p:nvSpPr>
        <p:spPr bwMode="invGray">
          <a:xfrm flipH="1">
            <a:off x="6769100" y="1819275"/>
            <a:ext cx="500063" cy="2698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Freeform 19"/>
          <p:cNvSpPr>
            <a:spLocks/>
          </p:cNvSpPr>
          <p:nvPr/>
        </p:nvSpPr>
        <p:spPr bwMode="invGray">
          <a:xfrm>
            <a:off x="5792788" y="1685925"/>
            <a:ext cx="738187" cy="4603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8452" name="Object 20"/>
          <p:cNvGraphicFramePr>
            <a:graphicFrameLocks noChangeAspect="1"/>
          </p:cNvGraphicFramePr>
          <p:nvPr/>
        </p:nvGraphicFramePr>
        <p:xfrm>
          <a:off x="5118100" y="1920875"/>
          <a:ext cx="3475038" cy="3535363"/>
        </p:xfrm>
        <a:graphic>
          <a:graphicData uri="http://schemas.openxmlformats.org/presentationml/2006/ole">
            <mc:AlternateContent xmlns:mc="http://schemas.openxmlformats.org/markup-compatibility/2006">
              <mc:Choice xmlns:v="urn:schemas-microsoft-com:vml" Requires="v">
                <p:oleObj spid="_x0000_s4115" name="Chart" r:id="rId6" imgW="3171805" imgH="3238393" progId="MSGraph.Chart.8">
                  <p:embed followColorScheme="full"/>
                </p:oleObj>
              </mc:Choice>
              <mc:Fallback>
                <p:oleObj name="Chart" r:id="rId6" imgW="3171805" imgH="3238393" progId="MSGraph.Chart.8">
                  <p:embed followColorScheme="full"/>
                  <p:pic>
                    <p:nvPicPr>
                      <p:cNvPr id="0" name=""/>
                      <p:cNvPicPr>
                        <a:picLocks noChangeAspect="1" noChangeArrowheads="1"/>
                      </p:cNvPicPr>
                      <p:nvPr/>
                    </p:nvPicPr>
                    <p:blipFill>
                      <a:blip r:embed="rId7"/>
                      <a:srcRect/>
                      <a:stretch>
                        <a:fillRect/>
                      </a:stretch>
                    </p:blipFill>
                    <p:spPr bwMode="invGray">
                      <a:xfrm>
                        <a:off x="5118100" y="1920875"/>
                        <a:ext cx="3475038" cy="353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3" name="Rectangle 21"/>
          <p:cNvSpPr>
            <a:spLocks noChangeArrowheads="1"/>
          </p:cNvSpPr>
          <p:nvPr/>
        </p:nvSpPr>
        <p:spPr bwMode="gray">
          <a:xfrm>
            <a:off x="4741863" y="1173163"/>
            <a:ext cx="4168775" cy="374650"/>
          </a:xfrm>
          <a:prstGeom prst="rect">
            <a:avLst/>
          </a:prstGeom>
          <a:solidFill>
            <a:srgbClr val="4F4CC4"/>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8454" name="Text Box 22"/>
          <p:cNvSpPr txBox="1">
            <a:spLocks noChangeArrowheads="1"/>
          </p:cNvSpPr>
          <p:nvPr/>
        </p:nvSpPr>
        <p:spPr bwMode="gray">
          <a:xfrm>
            <a:off x="6553200" y="1249363"/>
            <a:ext cx="554038"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White</a:t>
            </a:r>
          </a:p>
        </p:txBody>
      </p:sp>
      <p:sp>
        <p:nvSpPr>
          <p:cNvPr id="18455" name="Rectangle 23"/>
          <p:cNvSpPr>
            <a:spLocks noChangeArrowheads="1"/>
          </p:cNvSpPr>
          <p:nvPr/>
        </p:nvSpPr>
        <p:spPr bwMode="gray">
          <a:xfrm>
            <a:off x="4743450" y="5618163"/>
            <a:ext cx="4168775" cy="365125"/>
          </a:xfrm>
          <a:prstGeom prst="rect">
            <a:avLst/>
          </a:prstGeom>
          <a:solidFill>
            <a:srgbClr val="653A72"/>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8456" name="Text Box 24"/>
          <p:cNvSpPr txBox="1">
            <a:spLocks noChangeArrowheads="1"/>
          </p:cNvSpPr>
          <p:nvPr/>
        </p:nvSpPr>
        <p:spPr bwMode="gray">
          <a:xfrm>
            <a:off x="5256213" y="5691188"/>
            <a:ext cx="3155950"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Total annual spending = $11.50B</a:t>
            </a:r>
          </a:p>
        </p:txBody>
      </p:sp>
      <p:sp>
        <p:nvSpPr>
          <p:cNvPr id="18457" name="Text Box 25"/>
          <p:cNvSpPr txBox="1">
            <a:spLocks noChangeArrowheads="1"/>
          </p:cNvSpPr>
          <p:nvPr/>
        </p:nvSpPr>
        <p:spPr bwMode="invGray">
          <a:xfrm>
            <a:off x="8401050" y="4151313"/>
            <a:ext cx="6207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Private</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$8.30B</a:t>
            </a:r>
          </a:p>
          <a:p>
            <a:pPr>
              <a:lnSpc>
                <a:spcPct val="90000"/>
              </a:lnSpc>
              <a:spcBef>
                <a:spcPct val="0"/>
              </a:spcBef>
              <a:buFontTx/>
              <a:buNone/>
            </a:pPr>
            <a:r>
              <a:rPr lang="en-US" altLang="en-US" sz="1400" baseline="0">
                <a:solidFill>
                  <a:srgbClr val="FF99CC"/>
                </a:solidFill>
                <a:latin typeface="Arial" pitchFamily="34" charset="0"/>
              </a:rPr>
              <a:t>(72.2%)</a:t>
            </a:r>
          </a:p>
        </p:txBody>
      </p:sp>
      <p:sp>
        <p:nvSpPr>
          <p:cNvPr id="18458" name="Text Box 26"/>
          <p:cNvSpPr txBox="1">
            <a:spLocks noChangeArrowheads="1"/>
          </p:cNvSpPr>
          <p:nvPr/>
        </p:nvSpPr>
        <p:spPr bwMode="invGray">
          <a:xfrm>
            <a:off x="4781550" y="1589088"/>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 public</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$0.42B (3.7%)</a:t>
            </a:r>
          </a:p>
        </p:txBody>
      </p:sp>
      <p:sp>
        <p:nvSpPr>
          <p:cNvPr id="18459" name="Text Box 27"/>
          <p:cNvSpPr txBox="1">
            <a:spLocks noChangeArrowheads="1"/>
          </p:cNvSpPr>
          <p:nvPr/>
        </p:nvSpPr>
        <p:spPr bwMode="invGray">
          <a:xfrm>
            <a:off x="7315200" y="1722438"/>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$0.16B (1.4%)</a:t>
            </a:r>
          </a:p>
        </p:txBody>
      </p:sp>
      <p:sp>
        <p:nvSpPr>
          <p:cNvPr id="18460" name="Text Box 28"/>
          <p:cNvSpPr txBox="1">
            <a:spLocks noChangeArrowheads="1"/>
          </p:cNvSpPr>
          <p:nvPr/>
        </p:nvSpPr>
        <p:spPr bwMode="invGray">
          <a:xfrm>
            <a:off x="4714875" y="2008188"/>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Medicaid</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$0.40B (3.5%)</a:t>
            </a:r>
          </a:p>
        </p:txBody>
      </p:sp>
      <p:sp>
        <p:nvSpPr>
          <p:cNvPr id="18461" name="Text Box 29"/>
          <p:cNvSpPr txBox="1">
            <a:spLocks noChangeArrowheads="1"/>
          </p:cNvSpPr>
          <p:nvPr/>
        </p:nvSpPr>
        <p:spPr bwMode="invGray">
          <a:xfrm>
            <a:off x="4733925" y="2417763"/>
            <a:ext cx="72866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Medicare</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$1.25B</a:t>
            </a:r>
          </a:p>
          <a:p>
            <a:pPr>
              <a:lnSpc>
                <a:spcPct val="90000"/>
              </a:lnSpc>
              <a:spcBef>
                <a:spcPct val="0"/>
              </a:spcBef>
              <a:buFontTx/>
              <a:buNone/>
            </a:pPr>
            <a:r>
              <a:rPr lang="en-US" altLang="en-US" sz="1400" baseline="0">
                <a:solidFill>
                  <a:schemeClr val="tx1"/>
                </a:solidFill>
                <a:latin typeface="Arial" pitchFamily="34" charset="0"/>
              </a:rPr>
              <a:t>(10.9%)</a:t>
            </a:r>
          </a:p>
        </p:txBody>
      </p:sp>
      <p:sp>
        <p:nvSpPr>
          <p:cNvPr id="18462" name="Text Box 30"/>
          <p:cNvSpPr txBox="1">
            <a:spLocks noChangeArrowheads="1"/>
          </p:cNvSpPr>
          <p:nvPr/>
        </p:nvSpPr>
        <p:spPr bwMode="invGray">
          <a:xfrm>
            <a:off x="4514850" y="3198813"/>
            <a:ext cx="650875"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Self-pay</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$0.96B</a:t>
            </a:r>
          </a:p>
          <a:p>
            <a:pPr>
              <a:lnSpc>
                <a:spcPct val="90000"/>
              </a:lnSpc>
              <a:spcBef>
                <a:spcPct val="0"/>
              </a:spcBef>
              <a:buFontTx/>
              <a:buNone/>
            </a:pPr>
            <a:r>
              <a:rPr lang="en-US" altLang="en-US" sz="1400" baseline="0">
                <a:solidFill>
                  <a:schemeClr val="tx1"/>
                </a:solidFill>
                <a:latin typeface="Arial" pitchFamily="34" charset="0"/>
              </a:rPr>
              <a:t>(8.4%)</a:t>
            </a:r>
          </a:p>
        </p:txBody>
      </p:sp>
      <p:sp>
        <p:nvSpPr>
          <p:cNvPr id="18463" name="Text Box 31"/>
          <p:cNvSpPr txBox="1">
            <a:spLocks noChangeArrowheads="1"/>
          </p:cNvSpPr>
          <p:nvPr/>
        </p:nvSpPr>
        <p:spPr bwMode="auto">
          <a:xfrm>
            <a:off x="85344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800" b="0" baseline="0">
                <a:solidFill>
                  <a:schemeClr val="tx1"/>
                </a:solidFill>
                <a:latin typeface="Arial" pitchFamily="34" charset="0"/>
              </a:rPr>
              <a:t>13</a:t>
            </a:r>
          </a:p>
        </p:txBody>
      </p:sp>
    </p:spTree>
    <p:extLst>
      <p:ext uri="{BB962C8B-B14F-4D97-AF65-F5344CB8AC3E}">
        <p14:creationId xmlns:p14="http://schemas.microsoft.com/office/powerpoint/2010/main" val="22190456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invGray">
          <a:xfrm>
            <a:off x="5654675" y="2482850"/>
            <a:ext cx="342900" cy="6032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Freeform 3"/>
          <p:cNvSpPr>
            <a:spLocks/>
          </p:cNvSpPr>
          <p:nvPr/>
        </p:nvSpPr>
        <p:spPr bwMode="invGray">
          <a:xfrm flipH="1">
            <a:off x="2387600" y="1695450"/>
            <a:ext cx="366713" cy="3841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Rectangle 4"/>
          <p:cNvSpPr>
            <a:spLocks noGrp="1" noChangeArrowheads="1"/>
          </p:cNvSpPr>
          <p:nvPr>
            <p:ph type="title"/>
          </p:nvPr>
        </p:nvSpPr>
        <p:spPr>
          <a:xfrm>
            <a:off x="152400" y="11113"/>
            <a:ext cx="8991600" cy="647700"/>
          </a:xfrm>
        </p:spPr>
        <p:txBody>
          <a:bodyPr/>
          <a:lstStyle/>
          <a:p>
            <a:pPr eaLnBrk="1" hangingPunct="1"/>
            <a:r>
              <a:rPr lang="en-US" altLang="en-US" sz="2400" smtClean="0"/>
              <a:t>Annual Direct Medical Spending for Total Cancer Treatment by Race and Payment Source, Age 65 and Older</a:t>
            </a:r>
          </a:p>
        </p:txBody>
      </p:sp>
      <p:graphicFrame>
        <p:nvGraphicFramePr>
          <p:cNvPr id="19461" name="Object 5"/>
          <p:cNvGraphicFramePr>
            <a:graphicFrameLocks noChangeAspect="1"/>
          </p:cNvGraphicFramePr>
          <p:nvPr/>
        </p:nvGraphicFramePr>
        <p:xfrm>
          <a:off x="765175" y="1920875"/>
          <a:ext cx="3475038" cy="3535363"/>
        </p:xfrm>
        <a:graphic>
          <a:graphicData uri="http://schemas.openxmlformats.org/presentationml/2006/ole">
            <mc:AlternateContent xmlns:mc="http://schemas.openxmlformats.org/markup-compatibility/2006">
              <mc:Choice xmlns:v="urn:schemas-microsoft-com:vml" Requires="v">
                <p:oleObj spid="_x0000_s5138" name="Chart" r:id="rId4" imgW="3171805" imgH="3219498" progId="MSGraph.Chart.8">
                  <p:embed followColorScheme="full"/>
                </p:oleObj>
              </mc:Choice>
              <mc:Fallback>
                <p:oleObj name="Chart" r:id="rId4" imgW="3171805" imgH="3219498" progId="MSGraph.Chart.8">
                  <p:embed followColorScheme="full"/>
                  <p:pic>
                    <p:nvPicPr>
                      <p:cNvPr id="0" name=""/>
                      <p:cNvPicPr>
                        <a:picLocks noChangeAspect="1" noChangeArrowheads="1"/>
                      </p:cNvPicPr>
                      <p:nvPr/>
                    </p:nvPicPr>
                    <p:blipFill>
                      <a:blip r:embed="rId5"/>
                      <a:srcRect/>
                      <a:stretch>
                        <a:fillRect/>
                      </a:stretch>
                    </p:blipFill>
                    <p:spPr bwMode="invGray">
                      <a:xfrm>
                        <a:off x="765175" y="1920875"/>
                        <a:ext cx="3475038" cy="353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Rectangle 6"/>
          <p:cNvSpPr>
            <a:spLocks noChangeArrowheads="1"/>
          </p:cNvSpPr>
          <p:nvPr/>
        </p:nvSpPr>
        <p:spPr bwMode="gray">
          <a:xfrm>
            <a:off x="388938" y="1173163"/>
            <a:ext cx="4168775" cy="374650"/>
          </a:xfrm>
          <a:prstGeom prst="rect">
            <a:avLst/>
          </a:prstGeom>
          <a:solidFill>
            <a:srgbClr val="4F4CC4"/>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9463" name="Text Box 7"/>
          <p:cNvSpPr txBox="1">
            <a:spLocks noChangeArrowheads="1"/>
          </p:cNvSpPr>
          <p:nvPr/>
        </p:nvSpPr>
        <p:spPr bwMode="gray">
          <a:xfrm>
            <a:off x="2206625" y="1249363"/>
            <a:ext cx="541338"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Black</a:t>
            </a:r>
          </a:p>
        </p:txBody>
      </p:sp>
      <p:sp>
        <p:nvSpPr>
          <p:cNvPr id="19464" name="Rectangle 8"/>
          <p:cNvSpPr>
            <a:spLocks noChangeArrowheads="1"/>
          </p:cNvSpPr>
          <p:nvPr/>
        </p:nvSpPr>
        <p:spPr bwMode="gray">
          <a:xfrm>
            <a:off x="390525" y="5618163"/>
            <a:ext cx="4168775" cy="365125"/>
          </a:xfrm>
          <a:prstGeom prst="rect">
            <a:avLst/>
          </a:prstGeom>
          <a:solidFill>
            <a:srgbClr val="653A72"/>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9465" name="Text Box 9"/>
          <p:cNvSpPr txBox="1">
            <a:spLocks noChangeArrowheads="1"/>
          </p:cNvSpPr>
          <p:nvPr/>
        </p:nvSpPr>
        <p:spPr bwMode="gray">
          <a:xfrm>
            <a:off x="958850" y="5691188"/>
            <a:ext cx="3043238"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Total annual spending = $1.10B</a:t>
            </a:r>
          </a:p>
        </p:txBody>
      </p:sp>
      <p:sp>
        <p:nvSpPr>
          <p:cNvPr id="19466" name="Text Box 10"/>
          <p:cNvSpPr txBox="1">
            <a:spLocks noChangeArrowheads="1"/>
          </p:cNvSpPr>
          <p:nvPr/>
        </p:nvSpPr>
        <p:spPr bwMode="invGray">
          <a:xfrm>
            <a:off x="3619500" y="1979613"/>
            <a:ext cx="6207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Private</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$0.18B</a:t>
            </a:r>
          </a:p>
          <a:p>
            <a:pPr>
              <a:lnSpc>
                <a:spcPct val="90000"/>
              </a:lnSpc>
              <a:spcBef>
                <a:spcPct val="0"/>
              </a:spcBef>
              <a:buFontTx/>
              <a:buNone/>
            </a:pPr>
            <a:r>
              <a:rPr lang="en-US" altLang="en-US" sz="1400" baseline="0">
                <a:solidFill>
                  <a:schemeClr val="tx1"/>
                </a:solidFill>
                <a:latin typeface="Arial" pitchFamily="34" charset="0"/>
              </a:rPr>
              <a:t>(16.5%)</a:t>
            </a:r>
          </a:p>
        </p:txBody>
      </p:sp>
      <p:sp>
        <p:nvSpPr>
          <p:cNvPr id="19467" name="Rectangle 11"/>
          <p:cNvSpPr>
            <a:spLocks noChangeArrowheads="1"/>
          </p:cNvSpPr>
          <p:nvPr/>
        </p:nvSpPr>
        <p:spPr bwMode="invGray">
          <a:xfrm>
            <a:off x="-196850" y="6132513"/>
            <a:ext cx="847566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eaLnBrk="1" hangingPunct="1">
              <a:spcBef>
                <a:spcPct val="0"/>
              </a:spcBef>
              <a:buFontTx/>
              <a:buNone/>
            </a:pPr>
            <a:r>
              <a:rPr lang="en-US" altLang="en-US" sz="1100" baseline="0">
                <a:solidFill>
                  <a:srgbClr val="FFFF00"/>
                </a:solidFill>
              </a:rPr>
              <a:t>Source: MEPS 1998–2002 annual average </a:t>
            </a:r>
            <a:br>
              <a:rPr lang="en-US" altLang="en-US" sz="1100" baseline="0">
                <a:solidFill>
                  <a:srgbClr val="FFFF00"/>
                </a:solidFill>
              </a:rPr>
            </a:br>
            <a:r>
              <a:rPr lang="en-US" altLang="en-US" sz="1100" baseline="0">
                <a:solidFill>
                  <a:srgbClr val="FFFF00"/>
                </a:solidFill>
              </a:rPr>
              <a:t>Direct medical spending adjusted to year 2002 dollars</a:t>
            </a:r>
            <a:br>
              <a:rPr lang="en-US" altLang="en-US" sz="1100" baseline="0">
                <a:solidFill>
                  <a:srgbClr val="FFFF00"/>
                </a:solidFill>
              </a:rPr>
            </a:br>
            <a:r>
              <a:rPr lang="en-US" altLang="en-US" sz="1100" baseline="0">
                <a:solidFill>
                  <a:srgbClr val="FFFF00"/>
                </a:solidFill>
              </a:rPr>
              <a:t>Note: Percents and spending may not add to totals because of rounding</a:t>
            </a:r>
          </a:p>
        </p:txBody>
      </p:sp>
      <p:sp>
        <p:nvSpPr>
          <p:cNvPr id="19468" name="Text Box 12"/>
          <p:cNvSpPr txBox="1">
            <a:spLocks noChangeArrowheads="1"/>
          </p:cNvSpPr>
          <p:nvPr/>
        </p:nvSpPr>
        <p:spPr bwMode="invGray">
          <a:xfrm>
            <a:off x="800100" y="1893888"/>
            <a:ext cx="955675"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 public</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$0.12B</a:t>
            </a:r>
          </a:p>
          <a:p>
            <a:pPr>
              <a:lnSpc>
                <a:spcPct val="90000"/>
              </a:lnSpc>
              <a:spcBef>
                <a:spcPct val="0"/>
              </a:spcBef>
              <a:buFontTx/>
              <a:buNone/>
            </a:pPr>
            <a:r>
              <a:rPr lang="en-US" altLang="en-US" sz="1400" baseline="0">
                <a:solidFill>
                  <a:schemeClr val="tx1"/>
                </a:solidFill>
                <a:latin typeface="Arial" pitchFamily="34" charset="0"/>
              </a:rPr>
              <a:t>(10.9%)</a:t>
            </a:r>
          </a:p>
        </p:txBody>
      </p:sp>
      <p:sp>
        <p:nvSpPr>
          <p:cNvPr id="19469" name="Text Box 13"/>
          <p:cNvSpPr txBox="1">
            <a:spLocks noChangeArrowheads="1"/>
          </p:cNvSpPr>
          <p:nvPr/>
        </p:nvSpPr>
        <p:spPr bwMode="invGray">
          <a:xfrm>
            <a:off x="2800350" y="1598613"/>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$0.03B (2.3%)</a:t>
            </a:r>
          </a:p>
        </p:txBody>
      </p:sp>
      <p:sp>
        <p:nvSpPr>
          <p:cNvPr id="19470" name="Text Box 14"/>
          <p:cNvSpPr txBox="1">
            <a:spLocks noChangeArrowheads="1"/>
          </p:cNvSpPr>
          <p:nvPr/>
        </p:nvSpPr>
        <p:spPr bwMode="invGray">
          <a:xfrm>
            <a:off x="276225" y="2646363"/>
            <a:ext cx="7096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Medicaid</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$0.16B</a:t>
            </a:r>
          </a:p>
          <a:p>
            <a:pPr>
              <a:lnSpc>
                <a:spcPct val="90000"/>
              </a:lnSpc>
              <a:spcBef>
                <a:spcPct val="0"/>
              </a:spcBef>
              <a:buFontTx/>
              <a:buNone/>
            </a:pPr>
            <a:r>
              <a:rPr lang="en-US" altLang="en-US" sz="1400" baseline="0">
                <a:solidFill>
                  <a:srgbClr val="FF99CC"/>
                </a:solidFill>
                <a:latin typeface="Arial" pitchFamily="34" charset="0"/>
              </a:rPr>
              <a:t>(14.9%)</a:t>
            </a:r>
          </a:p>
        </p:txBody>
      </p:sp>
      <p:sp>
        <p:nvSpPr>
          <p:cNvPr id="19471" name="Text Box 15"/>
          <p:cNvSpPr txBox="1">
            <a:spLocks noChangeArrowheads="1"/>
          </p:cNvSpPr>
          <p:nvPr/>
        </p:nvSpPr>
        <p:spPr bwMode="invGray">
          <a:xfrm>
            <a:off x="3781425" y="4675188"/>
            <a:ext cx="72866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Medicare</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$0.57B</a:t>
            </a:r>
          </a:p>
          <a:p>
            <a:pPr>
              <a:lnSpc>
                <a:spcPct val="90000"/>
              </a:lnSpc>
              <a:spcBef>
                <a:spcPct val="0"/>
              </a:spcBef>
              <a:buFontTx/>
              <a:buNone/>
            </a:pPr>
            <a:r>
              <a:rPr lang="en-US" altLang="en-US" sz="1400" baseline="0">
                <a:solidFill>
                  <a:srgbClr val="FF99CC"/>
                </a:solidFill>
                <a:latin typeface="Arial" pitchFamily="34" charset="0"/>
              </a:rPr>
              <a:t>(51.6%)</a:t>
            </a:r>
          </a:p>
        </p:txBody>
      </p:sp>
      <p:sp>
        <p:nvSpPr>
          <p:cNvPr id="19472" name="Text Box 16"/>
          <p:cNvSpPr txBox="1">
            <a:spLocks noChangeArrowheads="1"/>
          </p:cNvSpPr>
          <p:nvPr/>
        </p:nvSpPr>
        <p:spPr bwMode="invGray">
          <a:xfrm>
            <a:off x="4010025" y="2598738"/>
            <a:ext cx="650875"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Self-pay</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$0.04B</a:t>
            </a:r>
          </a:p>
          <a:p>
            <a:pPr>
              <a:lnSpc>
                <a:spcPct val="90000"/>
              </a:lnSpc>
              <a:spcBef>
                <a:spcPct val="0"/>
              </a:spcBef>
              <a:buFontTx/>
              <a:buNone/>
            </a:pPr>
            <a:r>
              <a:rPr lang="en-US" altLang="en-US" sz="1400" baseline="0">
                <a:solidFill>
                  <a:schemeClr val="tx1"/>
                </a:solidFill>
                <a:latin typeface="Arial" pitchFamily="34" charset="0"/>
              </a:rPr>
              <a:t>(3.8%)</a:t>
            </a:r>
          </a:p>
        </p:txBody>
      </p:sp>
      <p:sp>
        <p:nvSpPr>
          <p:cNvPr id="19473" name="Freeform 17"/>
          <p:cNvSpPr>
            <a:spLocks/>
          </p:cNvSpPr>
          <p:nvPr/>
        </p:nvSpPr>
        <p:spPr bwMode="invGray">
          <a:xfrm flipH="1">
            <a:off x="6667500" y="1803400"/>
            <a:ext cx="195263" cy="46672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Freeform 18"/>
          <p:cNvSpPr>
            <a:spLocks/>
          </p:cNvSpPr>
          <p:nvPr/>
        </p:nvSpPr>
        <p:spPr bwMode="invGray">
          <a:xfrm>
            <a:off x="6021388" y="1981200"/>
            <a:ext cx="261937" cy="422275"/>
          </a:xfrm>
          <a:custGeom>
            <a:avLst/>
            <a:gdLst>
              <a:gd name="T0" fmla="*/ 0 w 292"/>
              <a:gd name="T1" fmla="*/ 0 h 100"/>
              <a:gd name="T2" fmla="*/ 2147483647 w 292"/>
              <a:gd name="T3" fmla="*/ 0 h 100"/>
              <a:gd name="T4" fmla="*/ 2147483647 w 292"/>
              <a:gd name="T5" fmla="*/ 2147483647 h 100"/>
              <a:gd name="T6" fmla="*/ 0 60000 65536"/>
              <a:gd name="T7" fmla="*/ 0 60000 65536"/>
              <a:gd name="T8" fmla="*/ 0 60000 65536"/>
            </a:gdLst>
            <a:ahLst/>
            <a:cxnLst>
              <a:cxn ang="T6">
                <a:pos x="T0" y="T1"/>
              </a:cxn>
              <a:cxn ang="T7">
                <a:pos x="T2" y="T3"/>
              </a:cxn>
              <a:cxn ang="T8">
                <a:pos x="T4" y="T5"/>
              </a:cxn>
            </a:cxnLst>
            <a:rect l="0" t="0" r="r" b="b"/>
            <a:pathLst>
              <a:path w="292" h="100">
                <a:moveTo>
                  <a:pt x="0" y="0"/>
                </a:moveTo>
                <a:lnTo>
                  <a:pt x="292" y="0"/>
                </a:lnTo>
                <a:lnTo>
                  <a:pt x="292" y="100"/>
                </a:lnTo>
              </a:path>
            </a:pathLst>
          </a:custGeom>
          <a:noFill/>
          <a:ln w="19050" cap="flat" cmpd="sng">
            <a:solidFill>
              <a:schemeClr val="tx1"/>
            </a:solidFill>
            <a:prstDash val="solid"/>
            <a:round/>
            <a:headEnd type="none" w="sm" len="sm"/>
            <a:tailEnd type="none" w="sm" len="sm"/>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475" name="Object 19"/>
          <p:cNvGraphicFramePr>
            <a:graphicFrameLocks noChangeAspect="1"/>
          </p:cNvGraphicFramePr>
          <p:nvPr/>
        </p:nvGraphicFramePr>
        <p:xfrm>
          <a:off x="5118100" y="2101850"/>
          <a:ext cx="3475038" cy="3535363"/>
        </p:xfrm>
        <a:graphic>
          <a:graphicData uri="http://schemas.openxmlformats.org/presentationml/2006/ole">
            <mc:AlternateContent xmlns:mc="http://schemas.openxmlformats.org/markup-compatibility/2006">
              <mc:Choice xmlns:v="urn:schemas-microsoft-com:vml" Requires="v">
                <p:oleObj spid="_x0000_s5139" name="Chart" r:id="rId6" imgW="3171805" imgH="3219498" progId="MSGraph.Chart.8">
                  <p:embed followColorScheme="full"/>
                </p:oleObj>
              </mc:Choice>
              <mc:Fallback>
                <p:oleObj name="Chart" r:id="rId6" imgW="3171805" imgH="3219498" progId="MSGraph.Chart.8">
                  <p:embed followColorScheme="full"/>
                  <p:pic>
                    <p:nvPicPr>
                      <p:cNvPr id="0" name=""/>
                      <p:cNvPicPr>
                        <a:picLocks noChangeAspect="1" noChangeArrowheads="1"/>
                      </p:cNvPicPr>
                      <p:nvPr/>
                    </p:nvPicPr>
                    <p:blipFill>
                      <a:blip r:embed="rId7"/>
                      <a:srcRect/>
                      <a:stretch>
                        <a:fillRect/>
                      </a:stretch>
                    </p:blipFill>
                    <p:spPr bwMode="invGray">
                      <a:xfrm>
                        <a:off x="5118100" y="2101850"/>
                        <a:ext cx="3475038" cy="353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6" name="Rectangle 20"/>
          <p:cNvSpPr>
            <a:spLocks noChangeArrowheads="1"/>
          </p:cNvSpPr>
          <p:nvPr/>
        </p:nvSpPr>
        <p:spPr bwMode="gray">
          <a:xfrm>
            <a:off x="4741863" y="1173163"/>
            <a:ext cx="4168775" cy="374650"/>
          </a:xfrm>
          <a:prstGeom prst="rect">
            <a:avLst/>
          </a:prstGeom>
          <a:solidFill>
            <a:srgbClr val="4F4CC4"/>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9477" name="Text Box 21"/>
          <p:cNvSpPr txBox="1">
            <a:spLocks noChangeArrowheads="1"/>
          </p:cNvSpPr>
          <p:nvPr/>
        </p:nvSpPr>
        <p:spPr bwMode="gray">
          <a:xfrm>
            <a:off x="6553200" y="1249363"/>
            <a:ext cx="554038"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White</a:t>
            </a:r>
          </a:p>
        </p:txBody>
      </p:sp>
      <p:sp>
        <p:nvSpPr>
          <p:cNvPr id="19478" name="Rectangle 22"/>
          <p:cNvSpPr>
            <a:spLocks noChangeArrowheads="1"/>
          </p:cNvSpPr>
          <p:nvPr/>
        </p:nvSpPr>
        <p:spPr bwMode="gray">
          <a:xfrm>
            <a:off x="4743450" y="5618163"/>
            <a:ext cx="4168775" cy="365125"/>
          </a:xfrm>
          <a:prstGeom prst="rect">
            <a:avLst/>
          </a:prstGeom>
          <a:solidFill>
            <a:srgbClr val="653A72"/>
          </a:solidFill>
          <a:ln>
            <a:noFill/>
          </a:ln>
          <a:effectLst/>
          <a:extLs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9479" name="Text Box 23"/>
          <p:cNvSpPr txBox="1">
            <a:spLocks noChangeArrowheads="1"/>
          </p:cNvSpPr>
          <p:nvPr/>
        </p:nvSpPr>
        <p:spPr bwMode="gray">
          <a:xfrm>
            <a:off x="5257800" y="5691188"/>
            <a:ext cx="3155950" cy="2206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0"/>
              </a:spcBef>
              <a:buFontTx/>
              <a:buNone/>
            </a:pPr>
            <a:r>
              <a:rPr lang="en-US" altLang="en-US" sz="1600" baseline="0">
                <a:solidFill>
                  <a:schemeClr val="tx1"/>
                </a:solidFill>
                <a:latin typeface="Arial" pitchFamily="34" charset="0"/>
              </a:rPr>
              <a:t>Total annual spending = $13.56B</a:t>
            </a:r>
          </a:p>
        </p:txBody>
      </p:sp>
      <p:sp>
        <p:nvSpPr>
          <p:cNvPr id="19480" name="Text Box 24"/>
          <p:cNvSpPr txBox="1">
            <a:spLocks noChangeArrowheads="1"/>
          </p:cNvSpPr>
          <p:nvPr/>
        </p:nvSpPr>
        <p:spPr bwMode="invGray">
          <a:xfrm>
            <a:off x="7867650" y="2074863"/>
            <a:ext cx="6207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Private</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$2.46B</a:t>
            </a:r>
          </a:p>
          <a:p>
            <a:pPr>
              <a:lnSpc>
                <a:spcPct val="90000"/>
              </a:lnSpc>
              <a:spcBef>
                <a:spcPct val="0"/>
              </a:spcBef>
              <a:buFontTx/>
              <a:buNone/>
            </a:pPr>
            <a:r>
              <a:rPr lang="en-US" altLang="en-US" sz="1400" baseline="0">
                <a:solidFill>
                  <a:schemeClr val="tx1"/>
                </a:solidFill>
                <a:latin typeface="Arial" pitchFamily="34" charset="0"/>
              </a:rPr>
              <a:t>(18.1%)</a:t>
            </a:r>
          </a:p>
        </p:txBody>
      </p:sp>
      <p:sp>
        <p:nvSpPr>
          <p:cNvPr id="19481" name="Text Box 25"/>
          <p:cNvSpPr txBox="1">
            <a:spLocks noChangeArrowheads="1"/>
          </p:cNvSpPr>
          <p:nvPr/>
        </p:nvSpPr>
        <p:spPr bwMode="invGray">
          <a:xfrm>
            <a:off x="5019675" y="1874838"/>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 public</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$0.75B (5.6%)</a:t>
            </a:r>
          </a:p>
        </p:txBody>
      </p:sp>
      <p:sp>
        <p:nvSpPr>
          <p:cNvPr id="19482" name="Text Box 26"/>
          <p:cNvSpPr txBox="1">
            <a:spLocks noChangeArrowheads="1"/>
          </p:cNvSpPr>
          <p:nvPr/>
        </p:nvSpPr>
        <p:spPr bwMode="invGray">
          <a:xfrm>
            <a:off x="6886575" y="1712913"/>
            <a:ext cx="1143000" cy="3841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Other</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$0.37B (2.7%)</a:t>
            </a:r>
          </a:p>
        </p:txBody>
      </p:sp>
      <p:sp>
        <p:nvSpPr>
          <p:cNvPr id="19483" name="Text Box 27"/>
          <p:cNvSpPr txBox="1">
            <a:spLocks noChangeArrowheads="1"/>
          </p:cNvSpPr>
          <p:nvPr/>
        </p:nvSpPr>
        <p:spPr bwMode="invGray">
          <a:xfrm>
            <a:off x="4905375" y="2389188"/>
            <a:ext cx="70961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Medicaid</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$0.12B</a:t>
            </a:r>
            <a:br>
              <a:rPr lang="en-US" altLang="en-US" sz="1400" baseline="0">
                <a:solidFill>
                  <a:srgbClr val="FF99CC"/>
                </a:solidFill>
                <a:latin typeface="Arial" pitchFamily="34" charset="0"/>
              </a:rPr>
            </a:br>
            <a:r>
              <a:rPr lang="en-US" altLang="en-US" sz="1400" baseline="0">
                <a:solidFill>
                  <a:srgbClr val="FF99CC"/>
                </a:solidFill>
                <a:latin typeface="Arial" pitchFamily="34" charset="0"/>
              </a:rPr>
              <a:t>(0.9%)</a:t>
            </a:r>
          </a:p>
        </p:txBody>
      </p:sp>
      <p:sp>
        <p:nvSpPr>
          <p:cNvPr id="19484" name="Text Box 28"/>
          <p:cNvSpPr txBox="1">
            <a:spLocks noChangeArrowheads="1"/>
          </p:cNvSpPr>
          <p:nvPr/>
        </p:nvSpPr>
        <p:spPr bwMode="invGray">
          <a:xfrm>
            <a:off x="8058150" y="4922838"/>
            <a:ext cx="728663"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rgbClr val="FF99CC"/>
                </a:solidFill>
                <a:latin typeface="Arial" pitchFamily="34" charset="0"/>
              </a:rPr>
              <a:t>Medicare</a:t>
            </a:r>
            <a:br>
              <a:rPr lang="en-US" altLang="en-US" sz="1400" b="0" baseline="0">
                <a:solidFill>
                  <a:srgbClr val="FF99CC"/>
                </a:solidFill>
                <a:latin typeface="Arial" pitchFamily="34" charset="0"/>
              </a:rPr>
            </a:br>
            <a:r>
              <a:rPr lang="en-US" altLang="en-US" sz="1400" baseline="0">
                <a:solidFill>
                  <a:srgbClr val="FF99CC"/>
                </a:solidFill>
                <a:latin typeface="Arial" pitchFamily="34" charset="0"/>
              </a:rPr>
              <a:t>$9.21B</a:t>
            </a:r>
          </a:p>
          <a:p>
            <a:pPr>
              <a:lnSpc>
                <a:spcPct val="90000"/>
              </a:lnSpc>
              <a:spcBef>
                <a:spcPct val="0"/>
              </a:spcBef>
              <a:buFontTx/>
              <a:buNone/>
            </a:pPr>
            <a:r>
              <a:rPr lang="en-US" altLang="en-US" sz="1400" baseline="0">
                <a:solidFill>
                  <a:srgbClr val="FF99CC"/>
                </a:solidFill>
                <a:latin typeface="Arial" pitchFamily="34" charset="0"/>
              </a:rPr>
              <a:t>(68.0%)</a:t>
            </a:r>
          </a:p>
        </p:txBody>
      </p:sp>
      <p:sp>
        <p:nvSpPr>
          <p:cNvPr id="19485" name="Text Box 29"/>
          <p:cNvSpPr txBox="1">
            <a:spLocks noChangeArrowheads="1"/>
          </p:cNvSpPr>
          <p:nvPr/>
        </p:nvSpPr>
        <p:spPr bwMode="invGray">
          <a:xfrm>
            <a:off x="8397875" y="2798763"/>
            <a:ext cx="650875" cy="57626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8100000" algn="ctr" rotWithShape="0">
                    <a:schemeClr val="tx1"/>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0"/>
              </a:spcBef>
              <a:buFontTx/>
              <a:buNone/>
            </a:pPr>
            <a:r>
              <a:rPr lang="en-US" altLang="en-US" sz="1400" b="0" baseline="0">
                <a:solidFill>
                  <a:schemeClr val="tx1"/>
                </a:solidFill>
                <a:latin typeface="Arial" pitchFamily="34" charset="0"/>
              </a:rPr>
              <a:t>Self-pay</a:t>
            </a:r>
            <a:br>
              <a:rPr lang="en-US" altLang="en-US" sz="1400" b="0" baseline="0">
                <a:solidFill>
                  <a:schemeClr val="tx1"/>
                </a:solidFill>
                <a:latin typeface="Arial" pitchFamily="34" charset="0"/>
              </a:rPr>
            </a:br>
            <a:r>
              <a:rPr lang="en-US" altLang="en-US" sz="1400" baseline="0">
                <a:solidFill>
                  <a:schemeClr val="tx1"/>
                </a:solidFill>
                <a:latin typeface="Arial" pitchFamily="34" charset="0"/>
              </a:rPr>
              <a:t>$0.65B</a:t>
            </a:r>
          </a:p>
          <a:p>
            <a:pPr>
              <a:lnSpc>
                <a:spcPct val="90000"/>
              </a:lnSpc>
              <a:spcBef>
                <a:spcPct val="0"/>
              </a:spcBef>
              <a:buFontTx/>
              <a:buNone/>
            </a:pPr>
            <a:r>
              <a:rPr lang="en-US" altLang="en-US" sz="1400" baseline="0">
                <a:solidFill>
                  <a:schemeClr val="tx1"/>
                </a:solidFill>
                <a:latin typeface="Arial" pitchFamily="34" charset="0"/>
              </a:rPr>
              <a:t>(4.8%)</a:t>
            </a:r>
          </a:p>
        </p:txBody>
      </p:sp>
      <p:sp>
        <p:nvSpPr>
          <p:cNvPr id="19486" name="Text Box 30"/>
          <p:cNvSpPr txBox="1">
            <a:spLocks noChangeArrowheads="1"/>
          </p:cNvSpPr>
          <p:nvPr/>
        </p:nvSpPr>
        <p:spPr bwMode="auto">
          <a:xfrm>
            <a:off x="85344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800" b="0" baseline="0">
                <a:solidFill>
                  <a:schemeClr val="tx1"/>
                </a:solidFill>
                <a:latin typeface="Arial" pitchFamily="34" charset="0"/>
              </a:rPr>
              <a:t>14</a:t>
            </a:r>
          </a:p>
        </p:txBody>
      </p:sp>
    </p:spTree>
    <p:extLst>
      <p:ext uri="{BB962C8B-B14F-4D97-AF65-F5344CB8AC3E}">
        <p14:creationId xmlns:p14="http://schemas.microsoft.com/office/powerpoint/2010/main" val="4410382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228600" y="5410200"/>
            <a:ext cx="8534400" cy="838200"/>
          </a:xfrm>
          <a:prstGeom prst="flowChartAlternateProcess">
            <a:avLst/>
          </a:prstGeom>
          <a:solidFill>
            <a:srgbClr val="008080"/>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buClr>
                <a:srgbClr val="99D0D7"/>
              </a:buClr>
              <a:buSzPct val="75000"/>
            </a:pPr>
            <a:endParaRPr lang="en-US" altLang="en-US" sz="2400">
              <a:solidFill>
                <a:srgbClr val="99D0D7"/>
              </a:solidFill>
            </a:endParaRPr>
          </a:p>
        </p:txBody>
      </p:sp>
      <p:sp>
        <p:nvSpPr>
          <p:cNvPr id="52227" name="Text Box 3"/>
          <p:cNvSpPr txBox="1">
            <a:spLocks noChangeArrowheads="1"/>
          </p:cNvSpPr>
          <p:nvPr/>
        </p:nvSpPr>
        <p:spPr bwMode="auto">
          <a:xfrm>
            <a:off x="0" y="433388"/>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000" b="1">
                <a:solidFill>
                  <a:srgbClr val="F09828"/>
                </a:solidFill>
              </a:rPr>
              <a:t>Causes of Health Disparities</a:t>
            </a:r>
          </a:p>
        </p:txBody>
      </p:sp>
      <p:sp>
        <p:nvSpPr>
          <p:cNvPr id="52228" name="Text Box 4"/>
          <p:cNvSpPr txBox="1">
            <a:spLocks noChangeArrowheads="1"/>
          </p:cNvSpPr>
          <p:nvPr/>
        </p:nvSpPr>
        <p:spPr bwMode="auto">
          <a:xfrm>
            <a:off x="344488" y="6430963"/>
            <a:ext cx="66214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FFFF"/>
                </a:solidFill>
              </a:rPr>
              <a:t>Freeman H. Adapted from </a:t>
            </a:r>
            <a:r>
              <a:rPr lang="en-US" altLang="en-US" sz="1200" b="1" i="1">
                <a:solidFill>
                  <a:srgbClr val="FFFFFF"/>
                </a:solidFill>
              </a:rPr>
              <a:t>Cancer Epidemiology Biomarkers &amp; Prevention</a:t>
            </a:r>
            <a:r>
              <a:rPr lang="en-US" altLang="en-US" sz="1200" b="1">
                <a:solidFill>
                  <a:srgbClr val="FFFFFF"/>
                </a:solidFill>
              </a:rPr>
              <a:t>, April 2003.</a:t>
            </a:r>
          </a:p>
        </p:txBody>
      </p:sp>
      <p:sp>
        <p:nvSpPr>
          <p:cNvPr id="52229" name="Text Box 5"/>
          <p:cNvSpPr txBox="1">
            <a:spLocks noChangeArrowheads="1"/>
          </p:cNvSpPr>
          <p:nvPr/>
        </p:nvSpPr>
        <p:spPr bwMode="auto">
          <a:xfrm>
            <a:off x="292100" y="5715000"/>
            <a:ext cx="14478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solidFill>
                  <a:srgbClr val="FFFF00"/>
                </a:solidFill>
              </a:rPr>
              <a:t>Prevention</a:t>
            </a:r>
          </a:p>
        </p:txBody>
      </p:sp>
      <p:sp>
        <p:nvSpPr>
          <p:cNvPr id="52230" name="Text Box 6"/>
          <p:cNvSpPr txBox="1">
            <a:spLocks noChangeArrowheads="1"/>
          </p:cNvSpPr>
          <p:nvPr/>
        </p:nvSpPr>
        <p:spPr bwMode="auto">
          <a:xfrm>
            <a:off x="3990975" y="5715000"/>
            <a:ext cx="1193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solidFill>
                  <a:srgbClr val="FFFF00"/>
                </a:solidFill>
              </a:rPr>
              <a:t>Treatment</a:t>
            </a:r>
          </a:p>
        </p:txBody>
      </p:sp>
      <p:sp>
        <p:nvSpPr>
          <p:cNvPr id="52231" name="Text Box 7"/>
          <p:cNvSpPr txBox="1">
            <a:spLocks noChangeArrowheads="1"/>
          </p:cNvSpPr>
          <p:nvPr/>
        </p:nvSpPr>
        <p:spPr bwMode="auto">
          <a:xfrm>
            <a:off x="5410200" y="5562600"/>
            <a:ext cx="1727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solidFill>
                  <a:srgbClr val="FFFF00"/>
                </a:solidFill>
              </a:rPr>
              <a:t>Post treatment/</a:t>
            </a:r>
            <a:br>
              <a:rPr lang="en-US" altLang="en-US" sz="1600" b="1">
                <a:solidFill>
                  <a:srgbClr val="FFFF00"/>
                </a:solidFill>
              </a:rPr>
            </a:br>
            <a:r>
              <a:rPr lang="en-US" altLang="en-US" sz="1600" b="1">
                <a:solidFill>
                  <a:srgbClr val="FFFF00"/>
                </a:solidFill>
              </a:rPr>
              <a:t>quality of life</a:t>
            </a:r>
          </a:p>
        </p:txBody>
      </p:sp>
      <p:sp>
        <p:nvSpPr>
          <p:cNvPr id="52232" name="Text Box 8"/>
          <p:cNvSpPr txBox="1">
            <a:spLocks noChangeArrowheads="1"/>
          </p:cNvSpPr>
          <p:nvPr/>
        </p:nvSpPr>
        <p:spPr bwMode="auto">
          <a:xfrm>
            <a:off x="7086600" y="5562600"/>
            <a:ext cx="1595438"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solidFill>
                  <a:srgbClr val="FFFF00"/>
                </a:solidFill>
              </a:rPr>
              <a:t>Survival and mortality</a:t>
            </a:r>
          </a:p>
        </p:txBody>
      </p:sp>
      <p:sp>
        <p:nvSpPr>
          <p:cNvPr id="52233" name="Oval 9"/>
          <p:cNvSpPr>
            <a:spLocks noChangeArrowheads="1"/>
          </p:cNvSpPr>
          <p:nvPr/>
        </p:nvSpPr>
        <p:spPr bwMode="auto">
          <a:xfrm>
            <a:off x="1600200" y="2514600"/>
            <a:ext cx="2965450" cy="1752600"/>
          </a:xfrm>
          <a:prstGeom prst="ellipse">
            <a:avLst/>
          </a:prstGeom>
          <a:solidFill>
            <a:srgbClr val="CCFFFF">
              <a:alpha val="83136"/>
            </a:srgbClr>
          </a:solidFill>
          <a:ln w="9525">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rgbClr val="000099"/>
                </a:solidFill>
              </a:rPr>
              <a:t>Social injustice</a:t>
            </a:r>
          </a:p>
        </p:txBody>
      </p:sp>
      <p:sp>
        <p:nvSpPr>
          <p:cNvPr id="52234" name="Text Box 10"/>
          <p:cNvSpPr txBox="1">
            <a:spLocks noChangeArrowheads="1"/>
          </p:cNvSpPr>
          <p:nvPr/>
        </p:nvSpPr>
        <p:spPr bwMode="auto">
          <a:xfrm>
            <a:off x="1587500" y="5562600"/>
            <a:ext cx="1322388"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solidFill>
                  <a:srgbClr val="FFFF00"/>
                </a:solidFill>
              </a:rPr>
              <a:t>Early detection</a:t>
            </a:r>
          </a:p>
        </p:txBody>
      </p:sp>
      <p:sp>
        <p:nvSpPr>
          <p:cNvPr id="52235" name="Text Box 11"/>
          <p:cNvSpPr txBox="1">
            <a:spLocks noChangeArrowheads="1"/>
          </p:cNvSpPr>
          <p:nvPr/>
        </p:nvSpPr>
        <p:spPr bwMode="auto">
          <a:xfrm>
            <a:off x="2578100" y="5562600"/>
            <a:ext cx="1811338"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solidFill>
                  <a:srgbClr val="FFFF00"/>
                </a:solidFill>
              </a:rPr>
              <a:t>Diagnosis/</a:t>
            </a:r>
            <a:br>
              <a:rPr lang="en-US" altLang="en-US" sz="1600" b="1">
                <a:solidFill>
                  <a:srgbClr val="FFFF00"/>
                </a:solidFill>
              </a:rPr>
            </a:br>
            <a:r>
              <a:rPr lang="en-US" altLang="en-US" sz="1600" b="1">
                <a:solidFill>
                  <a:srgbClr val="FFFF00"/>
                </a:solidFill>
              </a:rPr>
              <a:t>incidence</a:t>
            </a:r>
          </a:p>
        </p:txBody>
      </p:sp>
      <p:sp>
        <p:nvSpPr>
          <p:cNvPr id="52236" name="Oval 12"/>
          <p:cNvSpPr>
            <a:spLocks noChangeArrowheads="1"/>
          </p:cNvSpPr>
          <p:nvPr/>
        </p:nvSpPr>
        <p:spPr bwMode="auto">
          <a:xfrm>
            <a:off x="4343400" y="2438400"/>
            <a:ext cx="3124200" cy="1828800"/>
          </a:xfrm>
          <a:prstGeom prst="ellipse">
            <a:avLst/>
          </a:prstGeom>
          <a:solidFill>
            <a:srgbClr val="CCFFFF">
              <a:alpha val="8313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rgbClr val="000099"/>
                </a:solidFill>
              </a:rPr>
              <a:t>Culture</a:t>
            </a:r>
          </a:p>
        </p:txBody>
      </p:sp>
      <p:sp>
        <p:nvSpPr>
          <p:cNvPr id="52237" name="Oval 13"/>
          <p:cNvSpPr>
            <a:spLocks noChangeArrowheads="1"/>
          </p:cNvSpPr>
          <p:nvPr/>
        </p:nvSpPr>
        <p:spPr bwMode="auto">
          <a:xfrm>
            <a:off x="2895600" y="1295400"/>
            <a:ext cx="3330575" cy="1949450"/>
          </a:xfrm>
          <a:prstGeom prst="ellipse">
            <a:avLst/>
          </a:prstGeom>
          <a:solidFill>
            <a:srgbClr val="CCFFFF">
              <a:alpha val="8313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rgbClr val="000099"/>
                </a:solidFill>
              </a:rPr>
              <a:t>Poverty /</a:t>
            </a:r>
            <a:br>
              <a:rPr lang="en-US" altLang="en-US" sz="2800" b="1">
                <a:solidFill>
                  <a:srgbClr val="000099"/>
                </a:solidFill>
              </a:rPr>
            </a:br>
            <a:r>
              <a:rPr lang="en-US" altLang="en-US" sz="2800" b="1">
                <a:solidFill>
                  <a:srgbClr val="000099"/>
                </a:solidFill>
              </a:rPr>
              <a:t>low economic</a:t>
            </a:r>
            <a:br>
              <a:rPr lang="en-US" altLang="en-US" sz="2800" b="1">
                <a:solidFill>
                  <a:srgbClr val="000099"/>
                </a:solidFill>
              </a:rPr>
            </a:br>
            <a:r>
              <a:rPr lang="en-US" altLang="en-US" sz="2800" b="1">
                <a:solidFill>
                  <a:srgbClr val="000099"/>
                </a:solidFill>
              </a:rPr>
              <a:t>status</a:t>
            </a:r>
          </a:p>
        </p:txBody>
      </p:sp>
      <p:sp>
        <p:nvSpPr>
          <p:cNvPr id="52238" name="AutoShape 14"/>
          <p:cNvSpPr>
            <a:spLocks noChangeArrowheads="1"/>
          </p:cNvSpPr>
          <p:nvPr/>
        </p:nvSpPr>
        <p:spPr bwMode="auto">
          <a:xfrm>
            <a:off x="3962400" y="4953000"/>
            <a:ext cx="1109663" cy="771525"/>
          </a:xfrm>
          <a:prstGeom prst="downArrow">
            <a:avLst>
              <a:gd name="adj1" fmla="val 50000"/>
              <a:gd name="adj2" fmla="val 25000"/>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endParaRPr>
          </a:p>
        </p:txBody>
      </p:sp>
      <p:sp>
        <p:nvSpPr>
          <p:cNvPr id="52239" name="AutoShape 15"/>
          <p:cNvSpPr>
            <a:spLocks noChangeArrowheads="1"/>
          </p:cNvSpPr>
          <p:nvPr/>
        </p:nvSpPr>
        <p:spPr bwMode="auto">
          <a:xfrm>
            <a:off x="381000" y="4267200"/>
            <a:ext cx="8534400" cy="838200"/>
          </a:xfrm>
          <a:prstGeom prst="flowChartAlternateProcess">
            <a:avLst/>
          </a:prstGeom>
          <a:solidFill>
            <a:srgbClr val="008080"/>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buClr>
                <a:srgbClr val="99D0D7"/>
              </a:buClr>
              <a:buSzPct val="75000"/>
            </a:pPr>
            <a:endParaRPr lang="en-US" altLang="en-US" sz="2400">
              <a:solidFill>
                <a:srgbClr val="99D0D7"/>
              </a:solidFill>
            </a:endParaRPr>
          </a:p>
        </p:txBody>
      </p:sp>
      <p:sp>
        <p:nvSpPr>
          <p:cNvPr id="52240" name="AutoShape 16"/>
          <p:cNvSpPr>
            <a:spLocks noChangeArrowheads="1"/>
          </p:cNvSpPr>
          <p:nvPr/>
        </p:nvSpPr>
        <p:spPr bwMode="auto">
          <a:xfrm>
            <a:off x="3962400" y="3429000"/>
            <a:ext cx="1109663" cy="1524000"/>
          </a:xfrm>
          <a:prstGeom prst="downArrow">
            <a:avLst>
              <a:gd name="adj1" fmla="val 50000"/>
              <a:gd name="adj2" fmla="val 34335"/>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endParaRPr>
          </a:p>
        </p:txBody>
      </p:sp>
      <p:sp>
        <p:nvSpPr>
          <p:cNvPr id="52241" name="Text Box 17"/>
          <p:cNvSpPr txBox="1">
            <a:spLocks noChangeArrowheads="1"/>
          </p:cNvSpPr>
          <p:nvPr/>
        </p:nvSpPr>
        <p:spPr bwMode="auto">
          <a:xfrm>
            <a:off x="838200" y="4419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FFFF00"/>
                </a:solidFill>
              </a:rPr>
              <a:t>Possible influence on gene environment interaction</a:t>
            </a:r>
          </a:p>
        </p:txBody>
      </p:sp>
    </p:spTree>
    <p:extLst>
      <p:ext uri="{BB962C8B-B14F-4D97-AF65-F5344CB8AC3E}">
        <p14:creationId xmlns:p14="http://schemas.microsoft.com/office/powerpoint/2010/main" val="7698993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1963" y="0"/>
            <a:ext cx="8377237" cy="1143000"/>
          </a:xfrm>
        </p:spPr>
        <p:txBody>
          <a:bodyPr/>
          <a:lstStyle/>
          <a:p>
            <a:pPr eaLnBrk="1" hangingPunct="1"/>
            <a:r>
              <a:rPr lang="en-US" altLang="en-US" sz="2800" smtClean="0"/>
              <a:t>National Cancer Data Base</a:t>
            </a:r>
            <a:br>
              <a:rPr lang="en-US" altLang="en-US" sz="2800" smtClean="0"/>
            </a:br>
            <a:r>
              <a:rPr lang="en-US" altLang="en-US" sz="2800" smtClean="0"/>
              <a:t>M.C. Lee et al, 2007 Breast Cancer Symposium</a:t>
            </a:r>
          </a:p>
        </p:txBody>
      </p:sp>
      <p:sp>
        <p:nvSpPr>
          <p:cNvPr id="27651" name="Rectangle 3"/>
          <p:cNvSpPr>
            <a:spLocks noGrp="1" noChangeArrowheads="1"/>
          </p:cNvSpPr>
          <p:nvPr>
            <p:ph type="body" idx="1"/>
          </p:nvPr>
        </p:nvSpPr>
        <p:spPr>
          <a:xfrm>
            <a:off x="1208088" y="1936750"/>
            <a:ext cx="6811962" cy="3295650"/>
          </a:xfrm>
        </p:spPr>
        <p:txBody>
          <a:bodyPr/>
          <a:lstStyle/>
          <a:p>
            <a:pPr eaLnBrk="1" hangingPunct="1"/>
            <a:r>
              <a:rPr lang="en-US" altLang="en-US" sz="2800" b="1" smtClean="0"/>
              <a:t>Data base maintained by ACS (American College of Surgeons)</a:t>
            </a:r>
          </a:p>
          <a:p>
            <a:pPr eaLnBrk="1" hangingPunct="1"/>
            <a:r>
              <a:rPr lang="en-US" altLang="en-US" sz="2800" b="1" smtClean="0"/>
              <a:t>70% of cases reported in US</a:t>
            </a:r>
          </a:p>
          <a:p>
            <a:pPr eaLnBrk="1" hangingPunct="1"/>
            <a:r>
              <a:rPr lang="en-US" altLang="en-US" sz="2800" b="1" smtClean="0"/>
              <a:t>&gt;1,600 hospitals in all 51 states</a:t>
            </a:r>
          </a:p>
          <a:p>
            <a:pPr eaLnBrk="1" hangingPunct="1"/>
            <a:r>
              <a:rPr lang="en-US" altLang="en-US" sz="2800" b="1" smtClean="0"/>
              <a:t>170,079 cases – in situ and invasive diagnosed 1998</a:t>
            </a:r>
          </a:p>
        </p:txBody>
      </p:sp>
    </p:spTree>
    <p:extLst>
      <p:ext uri="{BB962C8B-B14F-4D97-AF65-F5344CB8AC3E}">
        <p14:creationId xmlns:p14="http://schemas.microsoft.com/office/powerpoint/2010/main" val="2801826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en-US" smtClean="0"/>
          </a:p>
        </p:txBody>
      </p:sp>
      <p:sp>
        <p:nvSpPr>
          <p:cNvPr id="28675" name="Rectangle 3"/>
          <p:cNvSpPr>
            <a:spLocks noGrp="1" noChangeArrowheads="1"/>
          </p:cNvSpPr>
          <p:nvPr>
            <p:ph type="body" idx="1"/>
          </p:nvPr>
        </p:nvSpPr>
        <p:spPr/>
        <p:txBody>
          <a:bodyPr/>
          <a:lstStyle/>
          <a:p>
            <a:pPr eaLnBrk="1" hangingPunct="1"/>
            <a:endParaRPr lang="en-US" altLang="en-US" smtClean="0"/>
          </a:p>
        </p:txBody>
      </p:sp>
      <p:pic>
        <p:nvPicPr>
          <p:cNvPr id="28676"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700"/>
            <a:ext cx="9294812"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57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mtClean="0"/>
          </a:p>
        </p:txBody>
      </p:sp>
      <p:sp>
        <p:nvSpPr>
          <p:cNvPr id="29699" name="Rectangle 3"/>
          <p:cNvSpPr>
            <a:spLocks noGrp="1" noChangeArrowheads="1"/>
          </p:cNvSpPr>
          <p:nvPr>
            <p:ph type="body" idx="1"/>
          </p:nvPr>
        </p:nvSpPr>
        <p:spPr/>
        <p:txBody>
          <a:bodyPr/>
          <a:lstStyle/>
          <a:p>
            <a:pPr eaLnBrk="1" hangingPunct="1"/>
            <a:endParaRPr lang="en-US" altLang="en-US" smtClean="0"/>
          </a:p>
        </p:txBody>
      </p:sp>
      <p:pic>
        <p:nvPicPr>
          <p:cNvPr id="29700"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5138" cy="716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64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ltLang="en-US" smtClean="0"/>
          </a:p>
        </p:txBody>
      </p:sp>
      <p:sp>
        <p:nvSpPr>
          <p:cNvPr id="30723" name="Rectangle 3"/>
          <p:cNvSpPr>
            <a:spLocks noGrp="1" noChangeArrowheads="1"/>
          </p:cNvSpPr>
          <p:nvPr>
            <p:ph type="body" idx="1"/>
          </p:nvPr>
        </p:nvSpPr>
        <p:spPr/>
        <p:txBody>
          <a:bodyPr/>
          <a:lstStyle/>
          <a:p>
            <a:pPr eaLnBrk="1" hangingPunct="1"/>
            <a:endParaRPr lang="en-US" altLang="en-US" smtClean="0"/>
          </a:p>
        </p:txBody>
      </p:sp>
      <p:pic>
        <p:nvPicPr>
          <p:cNvPr id="30724"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700"/>
            <a:ext cx="9109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643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ltLang="en-US" smtClean="0"/>
          </a:p>
        </p:txBody>
      </p:sp>
      <p:sp>
        <p:nvSpPr>
          <p:cNvPr id="4099" name="Rectangle 3"/>
          <p:cNvSpPr>
            <a:spLocks noGrp="1" noChangeArrowheads="1"/>
          </p:cNvSpPr>
          <p:nvPr>
            <p:ph type="body" idx="1"/>
          </p:nvPr>
        </p:nvSpPr>
        <p:spPr/>
        <p:txBody>
          <a:bodyPr/>
          <a:lstStyle/>
          <a:p>
            <a:pPr eaLnBrk="1" hangingPunct="1"/>
            <a:r>
              <a:rPr lang="en-US" altLang="en-US" smtClean="0"/>
              <a:t>No disclosures.</a:t>
            </a:r>
          </a:p>
        </p:txBody>
      </p:sp>
    </p:spTree>
    <p:extLst>
      <p:ext uri="{BB962C8B-B14F-4D97-AF65-F5344CB8AC3E}">
        <p14:creationId xmlns:p14="http://schemas.microsoft.com/office/powerpoint/2010/main" val="2142724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sp>
        <p:nvSpPr>
          <p:cNvPr id="31747" name="Rectangle 3"/>
          <p:cNvSpPr>
            <a:spLocks noGrp="1" noChangeArrowheads="1"/>
          </p:cNvSpPr>
          <p:nvPr>
            <p:ph type="body" idx="1"/>
          </p:nvPr>
        </p:nvSpPr>
        <p:spPr/>
        <p:txBody>
          <a:bodyPr/>
          <a:lstStyle/>
          <a:p>
            <a:pPr eaLnBrk="1" hangingPunct="1"/>
            <a:endParaRPr lang="en-US" altLang="en-US" smtClean="0"/>
          </a:p>
        </p:txBody>
      </p:sp>
      <p:pic>
        <p:nvPicPr>
          <p:cNvPr id="31748"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700"/>
            <a:ext cx="9109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664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altLang="en-US" smtClean="0"/>
          </a:p>
        </p:txBody>
      </p:sp>
      <p:sp>
        <p:nvSpPr>
          <p:cNvPr id="32771" name="Rectangle 3"/>
          <p:cNvSpPr>
            <a:spLocks noGrp="1" noChangeArrowheads="1"/>
          </p:cNvSpPr>
          <p:nvPr>
            <p:ph type="body" idx="1"/>
          </p:nvPr>
        </p:nvSpPr>
        <p:spPr/>
        <p:txBody>
          <a:bodyPr/>
          <a:lstStyle/>
          <a:p>
            <a:pPr eaLnBrk="1" hangingPunct="1"/>
            <a:endParaRPr lang="en-US" altLang="en-US" smtClean="0"/>
          </a:p>
        </p:txBody>
      </p:sp>
      <p:pic>
        <p:nvPicPr>
          <p:cNvPr id="32772"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700"/>
            <a:ext cx="9109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74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smtClean="0"/>
          </a:p>
        </p:txBody>
      </p:sp>
      <p:sp>
        <p:nvSpPr>
          <p:cNvPr id="33795" name="Rectangle 3"/>
          <p:cNvSpPr>
            <a:spLocks noGrp="1" noChangeArrowheads="1"/>
          </p:cNvSpPr>
          <p:nvPr>
            <p:ph type="body" idx="1"/>
          </p:nvPr>
        </p:nvSpPr>
        <p:spPr/>
        <p:txBody>
          <a:bodyPr/>
          <a:lstStyle/>
          <a:p>
            <a:pPr eaLnBrk="1" hangingPunct="1"/>
            <a:endParaRPr lang="en-US" altLang="en-US" smtClean="0"/>
          </a:p>
        </p:txBody>
      </p:sp>
      <p:pic>
        <p:nvPicPr>
          <p:cNvPr id="33796"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700"/>
            <a:ext cx="9109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9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ltLang="en-US" smtClean="0"/>
          </a:p>
        </p:txBody>
      </p:sp>
      <p:sp>
        <p:nvSpPr>
          <p:cNvPr id="34819" name="Rectangle 3"/>
          <p:cNvSpPr>
            <a:spLocks noGrp="1" noChangeArrowheads="1"/>
          </p:cNvSpPr>
          <p:nvPr>
            <p:ph type="body" idx="1"/>
          </p:nvPr>
        </p:nvSpPr>
        <p:spPr/>
        <p:txBody>
          <a:bodyPr/>
          <a:lstStyle/>
          <a:p>
            <a:pPr eaLnBrk="1" hangingPunct="1"/>
            <a:endParaRPr lang="en-US" altLang="en-US" smtClean="0"/>
          </a:p>
        </p:txBody>
      </p:sp>
      <p:pic>
        <p:nvPicPr>
          <p:cNvPr id="34820" name="Picture 4"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700"/>
            <a:ext cx="91090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817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MCj03936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43575"/>
            <a:ext cx="495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5291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457200" y="533400"/>
            <a:ext cx="8534400" cy="411163"/>
          </a:xfrm>
        </p:spPr>
        <p:txBody>
          <a:bodyPr/>
          <a:lstStyle/>
          <a:p>
            <a:pPr eaLnBrk="1" hangingPunct="1"/>
            <a:r>
              <a:rPr lang="en-US" altLang="en-US" smtClean="0"/>
              <a:t/>
            </a:r>
            <a:br>
              <a:rPr lang="en-US" altLang="en-US" smtClean="0"/>
            </a:br>
            <a:r>
              <a:rPr lang="en-US" altLang="en-US" smtClean="0">
                <a:solidFill>
                  <a:srgbClr val="FFC000"/>
                </a:solidFill>
              </a:rPr>
              <a:t>PARP is an Important Enzyme in DNA Repair of Normal Cells as Well as Cancer Cells</a:t>
            </a:r>
          </a:p>
        </p:txBody>
      </p:sp>
      <p:sp>
        <p:nvSpPr>
          <p:cNvPr id="36867" name="Text Box 5"/>
          <p:cNvSpPr txBox="1">
            <a:spLocks noChangeArrowheads="1"/>
          </p:cNvSpPr>
          <p:nvPr/>
        </p:nvSpPr>
        <p:spPr bwMode="auto">
          <a:xfrm>
            <a:off x="3779838" y="2484438"/>
            <a:ext cx="219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eaLnBrk="0" hangingPunct="0">
              <a:defRPr sz="2400" b="1" baseline="-25000">
                <a:solidFill>
                  <a:schemeClr val="tx1"/>
                </a:solidFill>
                <a:latin typeface="Wingdings 2" pitchFamily="18" charset="2"/>
              </a:defRPr>
            </a:lvl1pPr>
            <a:lvl2pPr marL="742950" indent="-285750" eaLnBrk="0" hangingPunct="0">
              <a:defRPr sz="2400" b="1" baseline="-25000">
                <a:solidFill>
                  <a:schemeClr val="tx1"/>
                </a:solidFill>
                <a:latin typeface="Wingdings 2" pitchFamily="18" charset="2"/>
              </a:defRPr>
            </a:lvl2pPr>
            <a:lvl3pPr marL="1143000" indent="-228600" eaLnBrk="0" hangingPunct="0">
              <a:defRPr sz="2400" b="1" baseline="-25000">
                <a:solidFill>
                  <a:schemeClr val="tx1"/>
                </a:solidFill>
                <a:latin typeface="Wingdings 2" pitchFamily="18" charset="2"/>
              </a:defRPr>
            </a:lvl3pPr>
            <a:lvl4pPr marL="1600200" indent="-228600" eaLnBrk="0" hangingPunct="0">
              <a:defRPr sz="2400" b="1" baseline="-25000">
                <a:solidFill>
                  <a:schemeClr val="tx1"/>
                </a:solidFill>
                <a:latin typeface="Wingdings 2" pitchFamily="18" charset="2"/>
              </a:defRPr>
            </a:lvl4pPr>
            <a:lvl5pPr marL="2057400" indent="-228600" eaLnBrk="0" hangingPunct="0">
              <a:defRPr sz="2400" b="1" baseline="-25000">
                <a:solidFill>
                  <a:schemeClr val="tx1"/>
                </a:solidFill>
                <a:latin typeface="Wingdings 2" pitchFamily="18" charset="2"/>
              </a:defRPr>
            </a:lvl5pPr>
            <a:lvl6pPr marL="2514600" indent="-228600" eaLnBrk="0" fontAlgn="base" hangingPunct="0">
              <a:spcBef>
                <a:spcPct val="0"/>
              </a:spcBef>
              <a:spcAft>
                <a:spcPct val="0"/>
              </a:spcAft>
              <a:defRPr sz="2400" b="1" baseline="-25000">
                <a:solidFill>
                  <a:schemeClr val="tx1"/>
                </a:solidFill>
                <a:latin typeface="Wingdings 2" pitchFamily="18" charset="2"/>
              </a:defRPr>
            </a:lvl6pPr>
            <a:lvl7pPr marL="2971800" indent="-228600" eaLnBrk="0" fontAlgn="base" hangingPunct="0">
              <a:spcBef>
                <a:spcPct val="0"/>
              </a:spcBef>
              <a:spcAft>
                <a:spcPct val="0"/>
              </a:spcAft>
              <a:defRPr sz="2400" b="1" baseline="-25000">
                <a:solidFill>
                  <a:schemeClr val="tx1"/>
                </a:solidFill>
                <a:latin typeface="Wingdings 2" pitchFamily="18" charset="2"/>
              </a:defRPr>
            </a:lvl7pPr>
            <a:lvl8pPr marL="3429000" indent="-228600" eaLnBrk="0" fontAlgn="base" hangingPunct="0">
              <a:spcBef>
                <a:spcPct val="0"/>
              </a:spcBef>
              <a:spcAft>
                <a:spcPct val="0"/>
              </a:spcAft>
              <a:defRPr sz="2400" b="1" baseline="-25000">
                <a:solidFill>
                  <a:schemeClr val="tx1"/>
                </a:solidFill>
                <a:latin typeface="Wingdings 2" pitchFamily="18" charset="2"/>
              </a:defRPr>
            </a:lvl8pPr>
            <a:lvl9pPr marL="3886200" indent="-228600" eaLnBrk="0" fontAlgn="base" hangingPunct="0">
              <a:spcBef>
                <a:spcPct val="0"/>
              </a:spcBef>
              <a:spcAft>
                <a:spcPct val="0"/>
              </a:spcAft>
              <a:defRPr sz="2400" b="1" baseline="-25000">
                <a:solidFill>
                  <a:schemeClr val="tx1"/>
                </a:solidFill>
                <a:latin typeface="Wingdings 2" pitchFamily="18" charset="2"/>
              </a:defRPr>
            </a:lvl9pPr>
          </a:lstStyle>
          <a:p>
            <a:pPr eaLnBrk="1" hangingPunct="1">
              <a:spcAft>
                <a:spcPct val="20000"/>
              </a:spcAft>
            </a:pPr>
            <a:r>
              <a:rPr lang="en-US" altLang="en-US" sz="2000">
                <a:solidFill>
                  <a:srgbClr val="FFFF00"/>
                </a:solidFill>
                <a:latin typeface="Arial" pitchFamily="34" charset="0"/>
                <a:ea typeface="MS PGothic" pitchFamily="34" charset="-128"/>
              </a:rPr>
              <a:t>DNA DAMAGE</a:t>
            </a:r>
          </a:p>
        </p:txBody>
      </p:sp>
      <p:sp>
        <p:nvSpPr>
          <p:cNvPr id="36868" name="Text Box 6"/>
          <p:cNvSpPr txBox="1">
            <a:spLocks noChangeArrowheads="1"/>
          </p:cNvSpPr>
          <p:nvPr/>
        </p:nvSpPr>
        <p:spPr bwMode="auto">
          <a:xfrm>
            <a:off x="6948488" y="2855913"/>
            <a:ext cx="161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spcBef>
                <a:spcPct val="50000"/>
              </a:spcBef>
            </a:pPr>
            <a:r>
              <a:rPr lang="en-US" altLang="en-US" sz="2000">
                <a:latin typeface="Arial" pitchFamily="34" charset="0"/>
                <a:ea typeface="MS PGothic" pitchFamily="34" charset="-128"/>
              </a:rPr>
              <a:t>Cell Death</a:t>
            </a:r>
          </a:p>
        </p:txBody>
      </p:sp>
      <p:sp>
        <p:nvSpPr>
          <p:cNvPr id="36869" name="Line 7"/>
          <p:cNvSpPr>
            <a:spLocks noChangeShapeType="1"/>
          </p:cNvSpPr>
          <p:nvPr/>
        </p:nvSpPr>
        <p:spPr bwMode="auto">
          <a:xfrm>
            <a:off x="6324600" y="3216275"/>
            <a:ext cx="685800" cy="0"/>
          </a:xfrm>
          <a:prstGeom prst="line">
            <a:avLst/>
          </a:prstGeom>
          <a:noFill/>
          <a:ln w="28575">
            <a:solidFill>
              <a:schemeClr val="bg1"/>
            </a:solidFill>
            <a:prstDash val="dash"/>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6870" name="Rectangle 8"/>
          <p:cNvSpPr>
            <a:spLocks noChangeArrowheads="1"/>
          </p:cNvSpPr>
          <p:nvPr/>
        </p:nvSpPr>
        <p:spPr bwMode="auto">
          <a:xfrm>
            <a:off x="506413" y="2206625"/>
            <a:ext cx="2355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spcBef>
                <a:spcPct val="20000"/>
              </a:spcBef>
              <a:buFont typeface="Arial" pitchFamily="34" charset="0"/>
              <a:buNone/>
            </a:pPr>
            <a:r>
              <a:rPr lang="en-US" altLang="en-US" sz="1600">
                <a:latin typeface="Arial" pitchFamily="34" charset="0"/>
                <a:ea typeface="MS PGothic" pitchFamily="34" charset="-128"/>
              </a:rPr>
              <a:t>Environmental factors</a:t>
            </a:r>
          </a:p>
          <a:p>
            <a:pPr eaLnBrk="1" hangingPunct="1">
              <a:buFont typeface="Arial" pitchFamily="34" charset="0"/>
              <a:buNone/>
            </a:pPr>
            <a:r>
              <a:rPr lang="en-US" altLang="en-US">
                <a:solidFill>
                  <a:srgbClr val="FFFFFF"/>
                </a:solidFill>
                <a:latin typeface="Arial" pitchFamily="34" charset="0"/>
                <a:ea typeface="MS PGothic" pitchFamily="34" charset="-128"/>
              </a:rPr>
              <a:t>(UV, radiation, chemicals)</a:t>
            </a:r>
          </a:p>
        </p:txBody>
      </p:sp>
      <p:sp>
        <p:nvSpPr>
          <p:cNvPr id="36871" name="Rectangle 9"/>
          <p:cNvSpPr>
            <a:spLocks noChangeArrowheads="1"/>
          </p:cNvSpPr>
          <p:nvPr/>
        </p:nvSpPr>
        <p:spPr bwMode="auto">
          <a:xfrm>
            <a:off x="482600" y="2819400"/>
            <a:ext cx="203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eaLnBrk="0" hangingPunct="0">
              <a:defRPr sz="2400" b="1" baseline="-25000">
                <a:solidFill>
                  <a:schemeClr val="tx1"/>
                </a:solidFill>
                <a:latin typeface="Wingdings 2" pitchFamily="18" charset="2"/>
              </a:defRPr>
            </a:lvl1pPr>
            <a:lvl2pPr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marL="0" lvl="1" eaLnBrk="1" hangingPunct="1">
              <a:buFont typeface="Arial" pitchFamily="34" charset="0"/>
              <a:buNone/>
            </a:pPr>
            <a:r>
              <a:rPr lang="en-US" altLang="en-US" sz="1600">
                <a:latin typeface="Arial" pitchFamily="34" charset="0"/>
                <a:ea typeface="MS PGothic" pitchFamily="34" charset="-128"/>
              </a:rPr>
              <a:t>Normal physiology</a:t>
            </a:r>
          </a:p>
          <a:p>
            <a:pPr marL="0" lvl="1" eaLnBrk="1" hangingPunct="1">
              <a:buFont typeface="Arial" pitchFamily="34" charset="0"/>
              <a:buNone/>
            </a:pPr>
            <a:r>
              <a:rPr lang="en-US" altLang="en-US">
                <a:solidFill>
                  <a:srgbClr val="FFFFFF"/>
                </a:solidFill>
                <a:latin typeface="Arial" pitchFamily="34" charset="0"/>
                <a:ea typeface="MS PGothic" pitchFamily="34" charset="-128"/>
              </a:rPr>
              <a:t>(DNA replication)</a:t>
            </a:r>
          </a:p>
        </p:txBody>
      </p:sp>
      <p:sp>
        <p:nvSpPr>
          <p:cNvPr id="36872" name="Line 10"/>
          <p:cNvSpPr>
            <a:spLocks noChangeShapeType="1"/>
          </p:cNvSpPr>
          <p:nvPr/>
        </p:nvSpPr>
        <p:spPr bwMode="auto">
          <a:xfrm flipV="1">
            <a:off x="2862263" y="3040063"/>
            <a:ext cx="735012" cy="0"/>
          </a:xfrm>
          <a:prstGeom prst="line">
            <a:avLst/>
          </a:prstGeom>
          <a:noFill/>
          <a:ln w="203200">
            <a:solidFill>
              <a:srgbClr val="FFFFCC"/>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36873" name="Line 11"/>
          <p:cNvSpPr>
            <a:spLocks noChangeShapeType="1"/>
          </p:cNvSpPr>
          <p:nvPr/>
        </p:nvSpPr>
        <p:spPr bwMode="auto">
          <a:xfrm>
            <a:off x="4851400" y="3524250"/>
            <a:ext cx="0" cy="454025"/>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6874" name="Rectangle 15"/>
          <p:cNvSpPr>
            <a:spLocks noChangeArrowheads="1"/>
          </p:cNvSpPr>
          <p:nvPr/>
        </p:nvSpPr>
        <p:spPr bwMode="auto">
          <a:xfrm>
            <a:off x="-144463" y="3419475"/>
            <a:ext cx="3657601"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defRPr sz="2400" b="1" baseline="-25000">
                <a:solidFill>
                  <a:schemeClr val="tx1"/>
                </a:solidFill>
                <a:latin typeface="Wingdings 2" pitchFamily="18" charset="2"/>
              </a:defRPr>
            </a:lvl1pPr>
            <a:lvl2pPr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lvl="1" eaLnBrk="1" hangingPunct="1">
              <a:spcBef>
                <a:spcPct val="20000"/>
              </a:spcBef>
            </a:pPr>
            <a:r>
              <a:rPr lang="en-US" altLang="en-US" sz="1600">
                <a:latin typeface="Arial" pitchFamily="34" charset="0"/>
                <a:ea typeface="MS PGothic" pitchFamily="34" charset="-128"/>
              </a:rPr>
              <a:t>Chemotherapy, Radiotherapy</a:t>
            </a:r>
            <a:endParaRPr lang="en-US" altLang="en-US">
              <a:latin typeface="Arial" pitchFamily="34" charset="0"/>
              <a:ea typeface="MS PGothic" pitchFamily="34" charset="-128"/>
            </a:endParaRPr>
          </a:p>
          <a:p>
            <a:pPr lvl="1" eaLnBrk="1" hangingPunct="1">
              <a:spcBef>
                <a:spcPct val="20000"/>
              </a:spcBef>
              <a:buFont typeface="Arial" pitchFamily="34" charset="0"/>
              <a:buNone/>
            </a:pPr>
            <a:endParaRPr lang="en-US" altLang="en-US" sz="1600">
              <a:latin typeface="Arial" pitchFamily="34" charset="0"/>
              <a:ea typeface="MS PGothic" pitchFamily="34" charset="-128"/>
            </a:endParaRPr>
          </a:p>
        </p:txBody>
      </p:sp>
      <p:sp>
        <p:nvSpPr>
          <p:cNvPr id="36875" name="AutoShape 16"/>
          <p:cNvSpPr>
            <a:spLocks noChangeAspect="1" noChangeArrowheads="1" noTextEdit="1"/>
          </p:cNvSpPr>
          <p:nvPr/>
        </p:nvSpPr>
        <p:spPr bwMode="auto">
          <a:xfrm rot="5400000">
            <a:off x="4618037" y="2020888"/>
            <a:ext cx="5810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6" name="Freeform 17"/>
          <p:cNvSpPr>
            <a:spLocks/>
          </p:cNvSpPr>
          <p:nvPr/>
        </p:nvSpPr>
        <p:spPr bwMode="auto">
          <a:xfrm rot="5400000">
            <a:off x="5533232" y="3480594"/>
            <a:ext cx="1587" cy="28575"/>
          </a:xfrm>
          <a:custGeom>
            <a:avLst/>
            <a:gdLst>
              <a:gd name="T0" fmla="*/ 0 w 1"/>
              <a:gd name="T1" fmla="*/ 0 h 43"/>
              <a:gd name="T2" fmla="*/ 2147483647 w 1"/>
              <a:gd name="T3" fmla="*/ 2147483647 h 43"/>
              <a:gd name="T4" fmla="*/ 0 w 1"/>
              <a:gd name="T5" fmla="*/ 2147483647 h 43"/>
              <a:gd name="T6" fmla="*/ 0 w 1"/>
              <a:gd name="T7" fmla="*/ 0 h 43"/>
              <a:gd name="T8" fmla="*/ 0 60000 65536"/>
              <a:gd name="T9" fmla="*/ 0 60000 65536"/>
              <a:gd name="T10" fmla="*/ 0 60000 65536"/>
              <a:gd name="T11" fmla="*/ 0 60000 65536"/>
              <a:gd name="T12" fmla="*/ 0 w 1"/>
              <a:gd name="T13" fmla="*/ 0 h 43"/>
              <a:gd name="T14" fmla="*/ 1 w 1"/>
              <a:gd name="T15" fmla="*/ 43 h 43"/>
            </a:gdLst>
            <a:ahLst/>
            <a:cxnLst>
              <a:cxn ang="T8">
                <a:pos x="T0" y="T1"/>
              </a:cxn>
              <a:cxn ang="T9">
                <a:pos x="T2" y="T3"/>
              </a:cxn>
              <a:cxn ang="T10">
                <a:pos x="T4" y="T5"/>
              </a:cxn>
              <a:cxn ang="T11">
                <a:pos x="T6" y="T7"/>
              </a:cxn>
            </a:cxnLst>
            <a:rect l="T12" t="T13" r="T14" b="T15"/>
            <a:pathLst>
              <a:path w="1" h="43">
                <a:moveTo>
                  <a:pt x="0" y="0"/>
                </a:moveTo>
                <a:lnTo>
                  <a:pt x="1" y="22"/>
                </a:lnTo>
                <a:lnTo>
                  <a:pt x="0" y="43"/>
                </a:lnTo>
                <a:lnTo>
                  <a:pt x="0" y="0"/>
                </a:lnTo>
                <a:close/>
              </a:path>
            </a:pathLst>
          </a:custGeom>
          <a:solidFill>
            <a:srgbClr val="F6CF6C"/>
          </a:solidFill>
          <a:ln w="0">
            <a:solidFill>
              <a:srgbClr val="F6CF6C"/>
            </a:solidFill>
            <a:round/>
            <a:headEnd/>
            <a:tailEnd/>
          </a:ln>
        </p:spPr>
        <p:txBody>
          <a:bodyPr/>
          <a:lstStyle/>
          <a:p>
            <a:endParaRPr lang="en-US"/>
          </a:p>
        </p:txBody>
      </p:sp>
      <p:sp>
        <p:nvSpPr>
          <p:cNvPr id="36877" name="Freeform 18"/>
          <p:cNvSpPr>
            <a:spLocks/>
          </p:cNvSpPr>
          <p:nvPr/>
        </p:nvSpPr>
        <p:spPr bwMode="auto">
          <a:xfrm rot="5400000">
            <a:off x="5513387" y="3338513"/>
            <a:ext cx="17463" cy="293688"/>
          </a:xfrm>
          <a:custGeom>
            <a:avLst/>
            <a:gdLst>
              <a:gd name="T0" fmla="*/ 0 w 32"/>
              <a:gd name="T1" fmla="*/ 0 h 412"/>
              <a:gd name="T2" fmla="*/ 2147483647 w 32"/>
              <a:gd name="T3" fmla="*/ 2147483647 h 412"/>
              <a:gd name="T4" fmla="*/ 2147483647 w 32"/>
              <a:gd name="T5" fmla="*/ 2147483647 h 412"/>
              <a:gd name="T6" fmla="*/ 2147483647 w 32"/>
              <a:gd name="T7" fmla="*/ 2147483647 h 412"/>
              <a:gd name="T8" fmla="*/ 2147483647 w 32"/>
              <a:gd name="T9" fmla="*/ 2147483647 h 412"/>
              <a:gd name="T10" fmla="*/ 2147483647 w 32"/>
              <a:gd name="T11" fmla="*/ 2147483647 h 412"/>
              <a:gd name="T12" fmla="*/ 2147483647 w 32"/>
              <a:gd name="T13" fmla="*/ 2147483647 h 412"/>
              <a:gd name="T14" fmla="*/ 2147483647 w 32"/>
              <a:gd name="T15" fmla="*/ 2147483647 h 412"/>
              <a:gd name="T16" fmla="*/ 2147483647 w 32"/>
              <a:gd name="T17" fmla="*/ 2147483647 h 412"/>
              <a:gd name="T18" fmla="*/ 2147483647 w 32"/>
              <a:gd name="T19" fmla="*/ 2147483647 h 412"/>
              <a:gd name="T20" fmla="*/ 2147483647 w 32"/>
              <a:gd name="T21" fmla="*/ 2147483647 h 412"/>
              <a:gd name="T22" fmla="*/ 2147483647 w 32"/>
              <a:gd name="T23" fmla="*/ 2147483647 h 412"/>
              <a:gd name="T24" fmla="*/ 2147483647 w 32"/>
              <a:gd name="T25" fmla="*/ 2147483647 h 412"/>
              <a:gd name="T26" fmla="*/ 2147483647 w 32"/>
              <a:gd name="T27" fmla="*/ 2147483647 h 412"/>
              <a:gd name="T28" fmla="*/ 2147483647 w 32"/>
              <a:gd name="T29" fmla="*/ 2147483647 h 412"/>
              <a:gd name="T30" fmla="*/ 2147483647 w 32"/>
              <a:gd name="T31" fmla="*/ 2147483647 h 412"/>
              <a:gd name="T32" fmla="*/ 2147483647 w 32"/>
              <a:gd name="T33" fmla="*/ 2147483647 h 412"/>
              <a:gd name="T34" fmla="*/ 2147483647 w 32"/>
              <a:gd name="T35" fmla="*/ 2147483647 h 412"/>
              <a:gd name="T36" fmla="*/ 0 w 32"/>
              <a:gd name="T37" fmla="*/ 2147483647 h 412"/>
              <a:gd name="T38" fmla="*/ 0 w 32"/>
              <a:gd name="T39" fmla="*/ 0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412"/>
              <a:gd name="T62" fmla="*/ 32 w 32"/>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412">
                <a:moveTo>
                  <a:pt x="0" y="0"/>
                </a:moveTo>
                <a:lnTo>
                  <a:pt x="2" y="7"/>
                </a:lnTo>
                <a:lnTo>
                  <a:pt x="9" y="31"/>
                </a:lnTo>
                <a:lnTo>
                  <a:pt x="15" y="61"/>
                </a:lnTo>
                <a:lnTo>
                  <a:pt x="17" y="71"/>
                </a:lnTo>
                <a:lnTo>
                  <a:pt x="20" y="85"/>
                </a:lnTo>
                <a:lnTo>
                  <a:pt x="23" y="103"/>
                </a:lnTo>
                <a:lnTo>
                  <a:pt x="27" y="124"/>
                </a:lnTo>
                <a:lnTo>
                  <a:pt x="29" y="146"/>
                </a:lnTo>
                <a:lnTo>
                  <a:pt x="32" y="167"/>
                </a:lnTo>
                <a:lnTo>
                  <a:pt x="32" y="210"/>
                </a:lnTo>
                <a:lnTo>
                  <a:pt x="31" y="231"/>
                </a:lnTo>
                <a:lnTo>
                  <a:pt x="31" y="253"/>
                </a:lnTo>
                <a:lnTo>
                  <a:pt x="30" y="277"/>
                </a:lnTo>
                <a:lnTo>
                  <a:pt x="29" y="304"/>
                </a:lnTo>
                <a:lnTo>
                  <a:pt x="25" y="332"/>
                </a:lnTo>
                <a:lnTo>
                  <a:pt x="19" y="362"/>
                </a:lnTo>
                <a:lnTo>
                  <a:pt x="9" y="394"/>
                </a:lnTo>
                <a:lnTo>
                  <a:pt x="0" y="412"/>
                </a:lnTo>
                <a:lnTo>
                  <a:pt x="0" y="0"/>
                </a:lnTo>
                <a:close/>
              </a:path>
            </a:pathLst>
          </a:custGeom>
          <a:solidFill>
            <a:srgbClr val="F6CF6C"/>
          </a:solidFill>
          <a:ln w="0">
            <a:solidFill>
              <a:srgbClr val="F6CF6C"/>
            </a:solidFill>
            <a:round/>
            <a:headEnd/>
            <a:tailEnd/>
          </a:ln>
        </p:spPr>
        <p:txBody>
          <a:bodyPr/>
          <a:lstStyle/>
          <a:p>
            <a:endParaRPr lang="en-US"/>
          </a:p>
        </p:txBody>
      </p:sp>
      <p:sp>
        <p:nvSpPr>
          <p:cNvPr id="36878" name="Freeform 19"/>
          <p:cNvSpPr>
            <a:spLocks/>
          </p:cNvSpPr>
          <p:nvPr/>
        </p:nvSpPr>
        <p:spPr bwMode="auto">
          <a:xfrm rot="5400000">
            <a:off x="5523707" y="3267869"/>
            <a:ext cx="17462" cy="400050"/>
          </a:xfrm>
          <a:custGeom>
            <a:avLst/>
            <a:gdLst>
              <a:gd name="T0" fmla="*/ 0 w 32"/>
              <a:gd name="T1" fmla="*/ 0 h 561"/>
              <a:gd name="T2" fmla="*/ 2147483647 w 32"/>
              <a:gd name="T3" fmla="*/ 2147483647 h 561"/>
              <a:gd name="T4" fmla="*/ 2147483647 w 32"/>
              <a:gd name="T5" fmla="*/ 2147483647 h 561"/>
              <a:gd name="T6" fmla="*/ 2147483647 w 32"/>
              <a:gd name="T7" fmla="*/ 2147483647 h 561"/>
              <a:gd name="T8" fmla="*/ 2147483647 w 32"/>
              <a:gd name="T9" fmla="*/ 2147483647 h 561"/>
              <a:gd name="T10" fmla="*/ 2147483647 w 32"/>
              <a:gd name="T11" fmla="*/ 2147483647 h 561"/>
              <a:gd name="T12" fmla="*/ 2147483647 w 32"/>
              <a:gd name="T13" fmla="*/ 2147483647 h 561"/>
              <a:gd name="T14" fmla="*/ 2147483647 w 32"/>
              <a:gd name="T15" fmla="*/ 2147483647 h 561"/>
              <a:gd name="T16" fmla="*/ 2147483647 w 32"/>
              <a:gd name="T17" fmla="*/ 2147483647 h 561"/>
              <a:gd name="T18" fmla="*/ 0 w 32"/>
              <a:gd name="T19" fmla="*/ 2147483647 h 561"/>
              <a:gd name="T20" fmla="*/ 0 w 32"/>
              <a:gd name="T21" fmla="*/ 0 h 5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61"/>
              <a:gd name="T35" fmla="*/ 32 w 32"/>
              <a:gd name="T36" fmla="*/ 561 h 5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61">
                <a:moveTo>
                  <a:pt x="0" y="0"/>
                </a:moveTo>
                <a:lnTo>
                  <a:pt x="9" y="24"/>
                </a:lnTo>
                <a:lnTo>
                  <a:pt x="18" y="48"/>
                </a:lnTo>
                <a:lnTo>
                  <a:pt x="26" y="71"/>
                </a:lnTo>
                <a:lnTo>
                  <a:pt x="32" y="90"/>
                </a:lnTo>
                <a:lnTo>
                  <a:pt x="32" y="497"/>
                </a:lnTo>
                <a:lnTo>
                  <a:pt x="25" y="514"/>
                </a:lnTo>
                <a:lnTo>
                  <a:pt x="15" y="534"/>
                </a:lnTo>
                <a:lnTo>
                  <a:pt x="5" y="551"/>
                </a:lnTo>
                <a:lnTo>
                  <a:pt x="0" y="561"/>
                </a:lnTo>
                <a:lnTo>
                  <a:pt x="0" y="0"/>
                </a:lnTo>
                <a:close/>
              </a:path>
            </a:pathLst>
          </a:custGeom>
          <a:solidFill>
            <a:srgbClr val="F6CF6C"/>
          </a:solidFill>
          <a:ln w="0">
            <a:solidFill>
              <a:srgbClr val="F6CF6C"/>
            </a:solidFill>
            <a:round/>
            <a:headEnd/>
            <a:tailEnd/>
          </a:ln>
        </p:spPr>
        <p:txBody>
          <a:bodyPr/>
          <a:lstStyle/>
          <a:p>
            <a:endParaRPr lang="en-US"/>
          </a:p>
        </p:txBody>
      </p:sp>
      <p:sp>
        <p:nvSpPr>
          <p:cNvPr id="36879" name="Freeform 20"/>
          <p:cNvSpPr>
            <a:spLocks noEditPoints="1"/>
          </p:cNvSpPr>
          <p:nvPr/>
        </p:nvSpPr>
        <p:spPr bwMode="auto">
          <a:xfrm rot="5400000">
            <a:off x="5514976" y="3219450"/>
            <a:ext cx="19050" cy="460375"/>
          </a:xfrm>
          <a:custGeom>
            <a:avLst/>
            <a:gdLst>
              <a:gd name="T0" fmla="*/ 2147483647 w 32"/>
              <a:gd name="T1" fmla="*/ 2147483647 h 644"/>
              <a:gd name="T2" fmla="*/ 2147483647 w 32"/>
              <a:gd name="T3" fmla="*/ 2147483647 h 644"/>
              <a:gd name="T4" fmla="*/ 2147483647 w 32"/>
              <a:gd name="T5" fmla="*/ 2147483647 h 644"/>
              <a:gd name="T6" fmla="*/ 2147483647 w 32"/>
              <a:gd name="T7" fmla="*/ 2147483647 h 644"/>
              <a:gd name="T8" fmla="*/ 2147483647 w 32"/>
              <a:gd name="T9" fmla="*/ 2147483647 h 644"/>
              <a:gd name="T10" fmla="*/ 2147483647 w 32"/>
              <a:gd name="T11" fmla="*/ 2147483647 h 644"/>
              <a:gd name="T12" fmla="*/ 2147483647 w 32"/>
              <a:gd name="T13" fmla="*/ 2147483647 h 644"/>
              <a:gd name="T14" fmla="*/ 0 w 32"/>
              <a:gd name="T15" fmla="*/ 2147483647 h 644"/>
              <a:gd name="T16" fmla="*/ 0 w 32"/>
              <a:gd name="T17" fmla="*/ 2147483647 h 644"/>
              <a:gd name="T18" fmla="*/ 2147483647 w 32"/>
              <a:gd name="T19" fmla="*/ 2147483647 h 644"/>
              <a:gd name="T20" fmla="*/ 2147483647 w 32"/>
              <a:gd name="T21" fmla="*/ 2147483647 h 644"/>
              <a:gd name="T22" fmla="*/ 2147483647 w 32"/>
              <a:gd name="T23" fmla="*/ 2147483647 h 644"/>
              <a:gd name="T24" fmla="*/ 2147483647 w 32"/>
              <a:gd name="T25" fmla="*/ 2147483647 h 644"/>
              <a:gd name="T26" fmla="*/ 2147483647 w 32"/>
              <a:gd name="T27" fmla="*/ 2147483647 h 644"/>
              <a:gd name="T28" fmla="*/ 2147483647 w 32"/>
              <a:gd name="T29" fmla="*/ 2147483647 h 644"/>
              <a:gd name="T30" fmla="*/ 2147483647 w 32"/>
              <a:gd name="T31" fmla="*/ 2147483647 h 644"/>
              <a:gd name="T32" fmla="*/ 2147483647 w 32"/>
              <a:gd name="T33" fmla="*/ 2147483647 h 644"/>
              <a:gd name="T34" fmla="*/ 2147483647 w 32"/>
              <a:gd name="T35" fmla="*/ 2147483647 h 644"/>
              <a:gd name="T36" fmla="*/ 2147483647 w 32"/>
              <a:gd name="T37" fmla="*/ 2147483647 h 644"/>
              <a:gd name="T38" fmla="*/ 2147483647 w 32"/>
              <a:gd name="T39" fmla="*/ 2147483647 h 644"/>
              <a:gd name="T40" fmla="*/ 2147483647 w 32"/>
              <a:gd name="T41" fmla="*/ 2147483647 h 644"/>
              <a:gd name="T42" fmla="*/ 2147483647 w 32"/>
              <a:gd name="T43" fmla="*/ 0 h 644"/>
              <a:gd name="T44" fmla="*/ 2147483647 w 32"/>
              <a:gd name="T45" fmla="*/ 2147483647 h 644"/>
              <a:gd name="T46" fmla="*/ 2147483647 w 32"/>
              <a:gd name="T47" fmla="*/ 2147483647 h 644"/>
              <a:gd name="T48" fmla="*/ 2147483647 w 32"/>
              <a:gd name="T49" fmla="*/ 0 h 6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644"/>
              <a:gd name="T77" fmla="*/ 32 w 32"/>
              <a:gd name="T78" fmla="*/ 644 h 6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644">
                <a:moveTo>
                  <a:pt x="21" y="5"/>
                </a:moveTo>
                <a:lnTo>
                  <a:pt x="31" y="30"/>
                </a:lnTo>
                <a:lnTo>
                  <a:pt x="32" y="32"/>
                </a:lnTo>
                <a:lnTo>
                  <a:pt x="32" y="593"/>
                </a:lnTo>
                <a:lnTo>
                  <a:pt x="29" y="599"/>
                </a:lnTo>
                <a:lnTo>
                  <a:pt x="21" y="612"/>
                </a:lnTo>
                <a:lnTo>
                  <a:pt x="13" y="625"/>
                </a:lnTo>
                <a:lnTo>
                  <a:pt x="0" y="644"/>
                </a:lnTo>
                <a:lnTo>
                  <a:pt x="0" y="280"/>
                </a:lnTo>
                <a:lnTo>
                  <a:pt x="1" y="276"/>
                </a:lnTo>
                <a:lnTo>
                  <a:pt x="8" y="244"/>
                </a:lnTo>
                <a:lnTo>
                  <a:pt x="14" y="211"/>
                </a:lnTo>
                <a:lnTo>
                  <a:pt x="20" y="176"/>
                </a:lnTo>
                <a:lnTo>
                  <a:pt x="25" y="143"/>
                </a:lnTo>
                <a:lnTo>
                  <a:pt x="27" y="111"/>
                </a:lnTo>
                <a:lnTo>
                  <a:pt x="28" y="81"/>
                </a:lnTo>
                <a:lnTo>
                  <a:pt x="27" y="56"/>
                </a:lnTo>
                <a:lnTo>
                  <a:pt x="26" y="36"/>
                </a:lnTo>
                <a:lnTo>
                  <a:pt x="25" y="22"/>
                </a:lnTo>
                <a:lnTo>
                  <a:pt x="23" y="11"/>
                </a:lnTo>
                <a:lnTo>
                  <a:pt x="21" y="5"/>
                </a:lnTo>
                <a:close/>
                <a:moveTo>
                  <a:pt x="19" y="0"/>
                </a:moveTo>
                <a:lnTo>
                  <a:pt x="20" y="1"/>
                </a:lnTo>
                <a:lnTo>
                  <a:pt x="21" y="5"/>
                </a:lnTo>
                <a:lnTo>
                  <a:pt x="19" y="0"/>
                </a:lnTo>
                <a:close/>
              </a:path>
            </a:pathLst>
          </a:custGeom>
          <a:solidFill>
            <a:srgbClr val="F6CF6C"/>
          </a:solidFill>
          <a:ln w="0">
            <a:solidFill>
              <a:srgbClr val="F6CF6C"/>
            </a:solidFill>
            <a:round/>
            <a:headEnd/>
            <a:tailEnd/>
          </a:ln>
        </p:spPr>
        <p:txBody>
          <a:bodyPr/>
          <a:lstStyle/>
          <a:p>
            <a:endParaRPr lang="en-US"/>
          </a:p>
        </p:txBody>
      </p:sp>
      <p:sp>
        <p:nvSpPr>
          <p:cNvPr id="36880" name="Freeform 21"/>
          <p:cNvSpPr>
            <a:spLocks/>
          </p:cNvSpPr>
          <p:nvPr/>
        </p:nvSpPr>
        <p:spPr bwMode="auto">
          <a:xfrm rot="5400000">
            <a:off x="5399882" y="3286919"/>
            <a:ext cx="19050" cy="287337"/>
          </a:xfrm>
          <a:custGeom>
            <a:avLst/>
            <a:gdLst>
              <a:gd name="T0" fmla="*/ 2147483647 w 32"/>
              <a:gd name="T1" fmla="*/ 0 h 402"/>
              <a:gd name="T2" fmla="*/ 2147483647 w 32"/>
              <a:gd name="T3" fmla="*/ 2147483647 h 402"/>
              <a:gd name="T4" fmla="*/ 2147483647 w 32"/>
              <a:gd name="T5" fmla="*/ 2147483647 h 402"/>
              <a:gd name="T6" fmla="*/ 2147483647 w 32"/>
              <a:gd name="T7" fmla="*/ 2147483647 h 402"/>
              <a:gd name="T8" fmla="*/ 2147483647 w 32"/>
              <a:gd name="T9" fmla="*/ 2147483647 h 402"/>
              <a:gd name="T10" fmla="*/ 0 w 32"/>
              <a:gd name="T11" fmla="*/ 2147483647 h 402"/>
              <a:gd name="T12" fmla="*/ 0 w 32"/>
              <a:gd name="T13" fmla="*/ 2147483647 h 402"/>
              <a:gd name="T14" fmla="*/ 2147483647 w 32"/>
              <a:gd name="T15" fmla="*/ 2147483647 h 402"/>
              <a:gd name="T16" fmla="*/ 2147483647 w 32"/>
              <a:gd name="T17" fmla="*/ 2147483647 h 402"/>
              <a:gd name="T18" fmla="*/ 2147483647 w 32"/>
              <a:gd name="T19" fmla="*/ 2147483647 h 402"/>
              <a:gd name="T20" fmla="*/ 2147483647 w 32"/>
              <a:gd name="T21" fmla="*/ 2147483647 h 402"/>
              <a:gd name="T22" fmla="*/ 2147483647 w 32"/>
              <a:gd name="T23" fmla="*/ 0 h 4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402"/>
              <a:gd name="T38" fmla="*/ 32 w 32"/>
              <a:gd name="T39" fmla="*/ 402 h 4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402">
                <a:moveTo>
                  <a:pt x="32" y="0"/>
                </a:moveTo>
                <a:lnTo>
                  <a:pt x="32" y="364"/>
                </a:lnTo>
                <a:lnTo>
                  <a:pt x="31" y="365"/>
                </a:lnTo>
                <a:lnTo>
                  <a:pt x="23" y="376"/>
                </a:lnTo>
                <a:lnTo>
                  <a:pt x="14" y="387"/>
                </a:lnTo>
                <a:lnTo>
                  <a:pt x="0" y="402"/>
                </a:lnTo>
                <a:lnTo>
                  <a:pt x="0" y="104"/>
                </a:lnTo>
                <a:lnTo>
                  <a:pt x="7" y="86"/>
                </a:lnTo>
                <a:lnTo>
                  <a:pt x="15" y="67"/>
                </a:lnTo>
                <a:lnTo>
                  <a:pt x="20" y="49"/>
                </a:lnTo>
                <a:lnTo>
                  <a:pt x="27" y="24"/>
                </a:lnTo>
                <a:lnTo>
                  <a:pt x="32" y="0"/>
                </a:lnTo>
                <a:close/>
              </a:path>
            </a:pathLst>
          </a:custGeom>
          <a:solidFill>
            <a:srgbClr val="F5CF6C"/>
          </a:solidFill>
          <a:ln w="0">
            <a:solidFill>
              <a:srgbClr val="F5CF6C"/>
            </a:solidFill>
            <a:round/>
            <a:headEnd/>
            <a:tailEnd/>
          </a:ln>
        </p:spPr>
        <p:txBody>
          <a:bodyPr/>
          <a:lstStyle/>
          <a:p>
            <a:endParaRPr lang="en-US"/>
          </a:p>
        </p:txBody>
      </p:sp>
      <p:sp>
        <p:nvSpPr>
          <p:cNvPr id="36881" name="Freeform 22"/>
          <p:cNvSpPr>
            <a:spLocks/>
          </p:cNvSpPr>
          <p:nvPr/>
        </p:nvSpPr>
        <p:spPr bwMode="auto">
          <a:xfrm rot="5400000">
            <a:off x="5350669" y="3293269"/>
            <a:ext cx="17463" cy="238125"/>
          </a:xfrm>
          <a:custGeom>
            <a:avLst/>
            <a:gdLst>
              <a:gd name="T0" fmla="*/ 2147483647 w 33"/>
              <a:gd name="T1" fmla="*/ 0 h 333"/>
              <a:gd name="T2" fmla="*/ 2147483647 w 33"/>
              <a:gd name="T3" fmla="*/ 2147483647 h 333"/>
              <a:gd name="T4" fmla="*/ 2147483647 w 33"/>
              <a:gd name="T5" fmla="*/ 2147483647 h 333"/>
              <a:gd name="T6" fmla="*/ 2147483647 w 33"/>
              <a:gd name="T7" fmla="*/ 2147483647 h 333"/>
              <a:gd name="T8" fmla="*/ 0 w 33"/>
              <a:gd name="T9" fmla="*/ 2147483647 h 333"/>
              <a:gd name="T10" fmla="*/ 0 w 33"/>
              <a:gd name="T11" fmla="*/ 2147483647 h 333"/>
              <a:gd name="T12" fmla="*/ 2147483647 w 33"/>
              <a:gd name="T13" fmla="*/ 2147483647 h 333"/>
              <a:gd name="T14" fmla="*/ 2147483647 w 33"/>
              <a:gd name="T15" fmla="*/ 2147483647 h 333"/>
              <a:gd name="T16" fmla="*/ 2147483647 w 33"/>
              <a:gd name="T17" fmla="*/ 0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3"/>
              <a:gd name="T29" fmla="*/ 33 w 33"/>
              <a:gd name="T30" fmla="*/ 333 h 3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3">
                <a:moveTo>
                  <a:pt x="33" y="0"/>
                </a:moveTo>
                <a:lnTo>
                  <a:pt x="33" y="298"/>
                </a:lnTo>
                <a:lnTo>
                  <a:pt x="25" y="306"/>
                </a:lnTo>
                <a:lnTo>
                  <a:pt x="13" y="321"/>
                </a:lnTo>
                <a:lnTo>
                  <a:pt x="0" y="333"/>
                </a:lnTo>
                <a:lnTo>
                  <a:pt x="0" y="64"/>
                </a:lnTo>
                <a:lnTo>
                  <a:pt x="19" y="30"/>
                </a:lnTo>
                <a:lnTo>
                  <a:pt x="31" y="5"/>
                </a:lnTo>
                <a:lnTo>
                  <a:pt x="33" y="0"/>
                </a:lnTo>
                <a:close/>
              </a:path>
            </a:pathLst>
          </a:custGeom>
          <a:solidFill>
            <a:srgbClr val="F5CF6B"/>
          </a:solidFill>
          <a:ln w="0">
            <a:solidFill>
              <a:srgbClr val="F5CF6B"/>
            </a:solidFill>
            <a:round/>
            <a:headEnd/>
            <a:tailEnd/>
          </a:ln>
        </p:spPr>
        <p:txBody>
          <a:bodyPr/>
          <a:lstStyle/>
          <a:p>
            <a:endParaRPr lang="en-US"/>
          </a:p>
        </p:txBody>
      </p:sp>
      <p:sp>
        <p:nvSpPr>
          <p:cNvPr id="36882" name="Freeform 23"/>
          <p:cNvSpPr>
            <a:spLocks/>
          </p:cNvSpPr>
          <p:nvPr/>
        </p:nvSpPr>
        <p:spPr bwMode="auto">
          <a:xfrm rot="5400000">
            <a:off x="5317332" y="3285331"/>
            <a:ext cx="19050" cy="217487"/>
          </a:xfrm>
          <a:custGeom>
            <a:avLst/>
            <a:gdLst>
              <a:gd name="T0" fmla="*/ 2147483647 w 32"/>
              <a:gd name="T1" fmla="*/ 0 h 303"/>
              <a:gd name="T2" fmla="*/ 2147483647 w 32"/>
              <a:gd name="T3" fmla="*/ 2147483647 h 303"/>
              <a:gd name="T4" fmla="*/ 2147483647 w 32"/>
              <a:gd name="T5" fmla="*/ 2147483647 h 303"/>
              <a:gd name="T6" fmla="*/ 2147483647 w 32"/>
              <a:gd name="T7" fmla="*/ 2147483647 h 303"/>
              <a:gd name="T8" fmla="*/ 0 w 32"/>
              <a:gd name="T9" fmla="*/ 2147483647 h 303"/>
              <a:gd name="T10" fmla="*/ 0 w 32"/>
              <a:gd name="T11" fmla="*/ 2147483647 h 303"/>
              <a:gd name="T12" fmla="*/ 2147483647 w 32"/>
              <a:gd name="T13" fmla="*/ 2147483647 h 303"/>
              <a:gd name="T14" fmla="*/ 2147483647 w 32"/>
              <a:gd name="T15" fmla="*/ 2147483647 h 303"/>
              <a:gd name="T16" fmla="*/ 2147483647 w 32"/>
              <a:gd name="T17" fmla="*/ 0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03"/>
              <a:gd name="T29" fmla="*/ 32 w 32"/>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03">
                <a:moveTo>
                  <a:pt x="32" y="0"/>
                </a:moveTo>
                <a:lnTo>
                  <a:pt x="32" y="269"/>
                </a:lnTo>
                <a:lnTo>
                  <a:pt x="29" y="272"/>
                </a:lnTo>
                <a:lnTo>
                  <a:pt x="13" y="290"/>
                </a:lnTo>
                <a:lnTo>
                  <a:pt x="0" y="303"/>
                </a:lnTo>
                <a:lnTo>
                  <a:pt x="0" y="58"/>
                </a:lnTo>
                <a:lnTo>
                  <a:pt x="11" y="40"/>
                </a:lnTo>
                <a:lnTo>
                  <a:pt x="24" y="16"/>
                </a:lnTo>
                <a:lnTo>
                  <a:pt x="32" y="0"/>
                </a:lnTo>
                <a:close/>
              </a:path>
            </a:pathLst>
          </a:custGeom>
          <a:solidFill>
            <a:srgbClr val="F5CF6B"/>
          </a:solidFill>
          <a:ln w="0">
            <a:solidFill>
              <a:srgbClr val="F5CF6B"/>
            </a:solidFill>
            <a:round/>
            <a:headEnd/>
            <a:tailEnd/>
          </a:ln>
        </p:spPr>
        <p:txBody>
          <a:bodyPr/>
          <a:lstStyle/>
          <a:p>
            <a:endParaRPr lang="en-US"/>
          </a:p>
        </p:txBody>
      </p:sp>
      <p:sp>
        <p:nvSpPr>
          <p:cNvPr id="36883" name="Freeform 24"/>
          <p:cNvSpPr>
            <a:spLocks/>
          </p:cNvSpPr>
          <p:nvPr/>
        </p:nvSpPr>
        <p:spPr bwMode="auto">
          <a:xfrm rot="5400000">
            <a:off x="5285581" y="3277394"/>
            <a:ext cx="17463" cy="200025"/>
          </a:xfrm>
          <a:custGeom>
            <a:avLst/>
            <a:gdLst>
              <a:gd name="T0" fmla="*/ 2147483647 w 32"/>
              <a:gd name="T1" fmla="*/ 0 h 279"/>
              <a:gd name="T2" fmla="*/ 2147483647 w 32"/>
              <a:gd name="T3" fmla="*/ 2147483647 h 279"/>
              <a:gd name="T4" fmla="*/ 2147483647 w 32"/>
              <a:gd name="T5" fmla="*/ 2147483647 h 279"/>
              <a:gd name="T6" fmla="*/ 2147483647 w 32"/>
              <a:gd name="T7" fmla="*/ 2147483647 h 279"/>
              <a:gd name="T8" fmla="*/ 0 w 32"/>
              <a:gd name="T9" fmla="*/ 2147483647 h 279"/>
              <a:gd name="T10" fmla="*/ 0 w 32"/>
              <a:gd name="T11" fmla="*/ 2147483647 h 279"/>
              <a:gd name="T12" fmla="*/ 2147483647 w 32"/>
              <a:gd name="T13" fmla="*/ 2147483647 h 279"/>
              <a:gd name="T14" fmla="*/ 2147483647 w 32"/>
              <a:gd name="T15" fmla="*/ 2147483647 h 279"/>
              <a:gd name="T16" fmla="*/ 2147483647 w 32"/>
              <a:gd name="T17" fmla="*/ 2147483647 h 279"/>
              <a:gd name="T18" fmla="*/ 2147483647 w 32"/>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9"/>
              <a:gd name="T32" fmla="*/ 32 w 32"/>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9">
                <a:moveTo>
                  <a:pt x="32" y="0"/>
                </a:moveTo>
                <a:lnTo>
                  <a:pt x="32" y="246"/>
                </a:lnTo>
                <a:lnTo>
                  <a:pt x="24" y="255"/>
                </a:lnTo>
                <a:lnTo>
                  <a:pt x="1" y="278"/>
                </a:lnTo>
                <a:lnTo>
                  <a:pt x="0" y="279"/>
                </a:lnTo>
                <a:lnTo>
                  <a:pt x="0" y="48"/>
                </a:lnTo>
                <a:lnTo>
                  <a:pt x="5" y="42"/>
                </a:lnTo>
                <a:lnTo>
                  <a:pt x="17" y="26"/>
                </a:lnTo>
                <a:lnTo>
                  <a:pt x="29" y="7"/>
                </a:lnTo>
                <a:lnTo>
                  <a:pt x="32" y="0"/>
                </a:lnTo>
                <a:close/>
              </a:path>
            </a:pathLst>
          </a:custGeom>
          <a:solidFill>
            <a:srgbClr val="F5CE6B"/>
          </a:solidFill>
          <a:ln w="0">
            <a:solidFill>
              <a:srgbClr val="F5CE6B"/>
            </a:solidFill>
            <a:round/>
            <a:headEnd/>
            <a:tailEnd/>
          </a:ln>
        </p:spPr>
        <p:txBody>
          <a:bodyPr/>
          <a:lstStyle/>
          <a:p>
            <a:endParaRPr lang="en-US"/>
          </a:p>
        </p:txBody>
      </p:sp>
      <p:sp>
        <p:nvSpPr>
          <p:cNvPr id="36884" name="Freeform 25"/>
          <p:cNvSpPr>
            <a:spLocks/>
          </p:cNvSpPr>
          <p:nvPr/>
        </p:nvSpPr>
        <p:spPr bwMode="auto">
          <a:xfrm rot="5400000">
            <a:off x="5257007" y="3264693"/>
            <a:ext cx="19050" cy="188913"/>
          </a:xfrm>
          <a:custGeom>
            <a:avLst/>
            <a:gdLst>
              <a:gd name="T0" fmla="*/ 2147483647 w 32"/>
              <a:gd name="T1" fmla="*/ 0 h 264"/>
              <a:gd name="T2" fmla="*/ 2147483647 w 32"/>
              <a:gd name="T3" fmla="*/ 2147483647 h 264"/>
              <a:gd name="T4" fmla="*/ 2147483647 w 32"/>
              <a:gd name="T5" fmla="*/ 2147483647 h 264"/>
              <a:gd name="T6" fmla="*/ 2147483647 w 32"/>
              <a:gd name="T7" fmla="*/ 2147483647 h 264"/>
              <a:gd name="T8" fmla="*/ 0 w 32"/>
              <a:gd name="T9" fmla="*/ 2147483647 h 264"/>
              <a:gd name="T10" fmla="*/ 0 w 32"/>
              <a:gd name="T11" fmla="*/ 2147483647 h 264"/>
              <a:gd name="T12" fmla="*/ 2147483647 w 32"/>
              <a:gd name="T13" fmla="*/ 2147483647 h 264"/>
              <a:gd name="T14" fmla="*/ 2147483647 w 32"/>
              <a:gd name="T15" fmla="*/ 0 h 26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64"/>
              <a:gd name="T26" fmla="*/ 32 w 32"/>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64">
                <a:moveTo>
                  <a:pt x="32" y="0"/>
                </a:moveTo>
                <a:lnTo>
                  <a:pt x="32" y="231"/>
                </a:lnTo>
                <a:lnTo>
                  <a:pt x="7" y="258"/>
                </a:lnTo>
                <a:lnTo>
                  <a:pt x="5" y="260"/>
                </a:lnTo>
                <a:lnTo>
                  <a:pt x="0" y="264"/>
                </a:lnTo>
                <a:lnTo>
                  <a:pt x="0" y="38"/>
                </a:lnTo>
                <a:lnTo>
                  <a:pt x="27" y="7"/>
                </a:lnTo>
                <a:lnTo>
                  <a:pt x="32" y="0"/>
                </a:lnTo>
                <a:close/>
              </a:path>
            </a:pathLst>
          </a:custGeom>
          <a:solidFill>
            <a:srgbClr val="F5CE6A"/>
          </a:solidFill>
          <a:ln w="0">
            <a:solidFill>
              <a:srgbClr val="F5CE6A"/>
            </a:solidFill>
            <a:round/>
            <a:headEnd/>
            <a:tailEnd/>
          </a:ln>
        </p:spPr>
        <p:txBody>
          <a:bodyPr/>
          <a:lstStyle/>
          <a:p>
            <a:endParaRPr lang="en-US"/>
          </a:p>
        </p:txBody>
      </p:sp>
      <p:sp>
        <p:nvSpPr>
          <p:cNvPr id="36885" name="Freeform 26"/>
          <p:cNvSpPr>
            <a:spLocks/>
          </p:cNvSpPr>
          <p:nvPr/>
        </p:nvSpPr>
        <p:spPr bwMode="auto">
          <a:xfrm rot="5400000">
            <a:off x="5233194" y="3250406"/>
            <a:ext cx="19050" cy="179388"/>
          </a:xfrm>
          <a:custGeom>
            <a:avLst/>
            <a:gdLst>
              <a:gd name="T0" fmla="*/ 2147483647 w 32"/>
              <a:gd name="T1" fmla="*/ 0 h 249"/>
              <a:gd name="T2" fmla="*/ 2147483647 w 32"/>
              <a:gd name="T3" fmla="*/ 2147483647 h 249"/>
              <a:gd name="T4" fmla="*/ 2147483647 w 32"/>
              <a:gd name="T5" fmla="*/ 2147483647 h 249"/>
              <a:gd name="T6" fmla="*/ 2147483647 w 32"/>
              <a:gd name="T7" fmla="*/ 2147483647 h 249"/>
              <a:gd name="T8" fmla="*/ 2147483647 w 32"/>
              <a:gd name="T9" fmla="*/ 2147483647 h 249"/>
              <a:gd name="T10" fmla="*/ 0 w 32"/>
              <a:gd name="T11" fmla="*/ 2147483647 h 249"/>
              <a:gd name="T12" fmla="*/ 0 w 32"/>
              <a:gd name="T13" fmla="*/ 2147483647 h 249"/>
              <a:gd name="T14" fmla="*/ 2147483647 w 32"/>
              <a:gd name="T15" fmla="*/ 2147483647 h 249"/>
              <a:gd name="T16" fmla="*/ 2147483647 w 32"/>
              <a:gd name="T17" fmla="*/ 2147483647 h 249"/>
              <a:gd name="T18" fmla="*/ 2147483647 w 32"/>
              <a:gd name="T19" fmla="*/ 0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49"/>
              <a:gd name="T32" fmla="*/ 32 w 32"/>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49">
                <a:moveTo>
                  <a:pt x="32" y="0"/>
                </a:moveTo>
                <a:lnTo>
                  <a:pt x="32" y="226"/>
                </a:lnTo>
                <a:lnTo>
                  <a:pt x="31" y="227"/>
                </a:lnTo>
                <a:lnTo>
                  <a:pt x="22" y="234"/>
                </a:lnTo>
                <a:lnTo>
                  <a:pt x="8" y="243"/>
                </a:lnTo>
                <a:lnTo>
                  <a:pt x="0" y="249"/>
                </a:lnTo>
                <a:lnTo>
                  <a:pt x="0" y="36"/>
                </a:lnTo>
                <a:lnTo>
                  <a:pt x="15" y="19"/>
                </a:lnTo>
                <a:lnTo>
                  <a:pt x="31" y="1"/>
                </a:lnTo>
                <a:lnTo>
                  <a:pt x="32" y="0"/>
                </a:lnTo>
                <a:close/>
              </a:path>
            </a:pathLst>
          </a:custGeom>
          <a:solidFill>
            <a:srgbClr val="F4CC69"/>
          </a:solidFill>
          <a:ln w="0">
            <a:solidFill>
              <a:srgbClr val="F4CC69"/>
            </a:solidFill>
            <a:round/>
            <a:headEnd/>
            <a:tailEnd/>
          </a:ln>
        </p:spPr>
        <p:txBody>
          <a:bodyPr/>
          <a:lstStyle/>
          <a:p>
            <a:endParaRPr lang="en-US"/>
          </a:p>
        </p:txBody>
      </p:sp>
      <p:sp>
        <p:nvSpPr>
          <p:cNvPr id="36886" name="Freeform 27"/>
          <p:cNvSpPr>
            <a:spLocks/>
          </p:cNvSpPr>
          <p:nvPr/>
        </p:nvSpPr>
        <p:spPr bwMode="auto">
          <a:xfrm rot="5400000">
            <a:off x="5213351" y="3236912"/>
            <a:ext cx="17462" cy="169863"/>
          </a:xfrm>
          <a:custGeom>
            <a:avLst/>
            <a:gdLst>
              <a:gd name="T0" fmla="*/ 2147483647 w 32"/>
              <a:gd name="T1" fmla="*/ 0 h 237"/>
              <a:gd name="T2" fmla="*/ 2147483647 w 32"/>
              <a:gd name="T3" fmla="*/ 2147483647 h 237"/>
              <a:gd name="T4" fmla="*/ 2147483647 w 32"/>
              <a:gd name="T5" fmla="*/ 2147483647 h 237"/>
              <a:gd name="T6" fmla="*/ 2147483647 w 32"/>
              <a:gd name="T7" fmla="*/ 2147483647 h 237"/>
              <a:gd name="T8" fmla="*/ 0 w 32"/>
              <a:gd name="T9" fmla="*/ 2147483647 h 237"/>
              <a:gd name="T10" fmla="*/ 0 w 32"/>
              <a:gd name="T11" fmla="*/ 2147483647 h 237"/>
              <a:gd name="T12" fmla="*/ 2147483647 w 32"/>
              <a:gd name="T13" fmla="*/ 2147483647 h 237"/>
              <a:gd name="T14" fmla="*/ 2147483647 w 32"/>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37"/>
              <a:gd name="T26" fmla="*/ 32 w 32"/>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37">
                <a:moveTo>
                  <a:pt x="32" y="0"/>
                </a:moveTo>
                <a:lnTo>
                  <a:pt x="32" y="213"/>
                </a:lnTo>
                <a:lnTo>
                  <a:pt x="24" y="219"/>
                </a:lnTo>
                <a:lnTo>
                  <a:pt x="7" y="232"/>
                </a:lnTo>
                <a:lnTo>
                  <a:pt x="0" y="237"/>
                </a:lnTo>
                <a:lnTo>
                  <a:pt x="0" y="33"/>
                </a:lnTo>
                <a:lnTo>
                  <a:pt x="13" y="18"/>
                </a:lnTo>
                <a:lnTo>
                  <a:pt x="32" y="0"/>
                </a:lnTo>
                <a:close/>
              </a:path>
            </a:pathLst>
          </a:custGeom>
          <a:solidFill>
            <a:srgbClr val="F3CA67"/>
          </a:solidFill>
          <a:ln w="0">
            <a:solidFill>
              <a:srgbClr val="F3CA67"/>
            </a:solidFill>
            <a:round/>
            <a:headEnd/>
            <a:tailEnd/>
          </a:ln>
        </p:spPr>
        <p:txBody>
          <a:bodyPr/>
          <a:lstStyle/>
          <a:p>
            <a:endParaRPr lang="en-US"/>
          </a:p>
        </p:txBody>
      </p:sp>
      <p:sp>
        <p:nvSpPr>
          <p:cNvPr id="36887" name="Freeform 28"/>
          <p:cNvSpPr>
            <a:spLocks/>
          </p:cNvSpPr>
          <p:nvPr/>
        </p:nvSpPr>
        <p:spPr bwMode="auto">
          <a:xfrm rot="5400000">
            <a:off x="5195094" y="3223419"/>
            <a:ext cx="17463" cy="161925"/>
          </a:xfrm>
          <a:custGeom>
            <a:avLst/>
            <a:gdLst>
              <a:gd name="T0" fmla="*/ 2147483647 w 33"/>
              <a:gd name="T1" fmla="*/ 0 h 228"/>
              <a:gd name="T2" fmla="*/ 2147483647 w 33"/>
              <a:gd name="T3" fmla="*/ 2147483647 h 228"/>
              <a:gd name="T4" fmla="*/ 2147483647 w 33"/>
              <a:gd name="T5" fmla="*/ 2147483647 h 228"/>
              <a:gd name="T6" fmla="*/ 0 w 33"/>
              <a:gd name="T7" fmla="*/ 2147483647 h 228"/>
              <a:gd name="T8" fmla="*/ 0 w 33"/>
              <a:gd name="T9" fmla="*/ 2147483647 h 228"/>
              <a:gd name="T10" fmla="*/ 2147483647 w 33"/>
              <a:gd name="T11" fmla="*/ 0 h 228"/>
              <a:gd name="T12" fmla="*/ 0 60000 65536"/>
              <a:gd name="T13" fmla="*/ 0 60000 65536"/>
              <a:gd name="T14" fmla="*/ 0 60000 65536"/>
              <a:gd name="T15" fmla="*/ 0 60000 65536"/>
              <a:gd name="T16" fmla="*/ 0 60000 65536"/>
              <a:gd name="T17" fmla="*/ 0 60000 65536"/>
              <a:gd name="T18" fmla="*/ 0 w 33"/>
              <a:gd name="T19" fmla="*/ 0 h 228"/>
              <a:gd name="T20" fmla="*/ 33 w 33"/>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33" h="228">
                <a:moveTo>
                  <a:pt x="33" y="0"/>
                </a:moveTo>
                <a:lnTo>
                  <a:pt x="33" y="204"/>
                </a:lnTo>
                <a:lnTo>
                  <a:pt x="19" y="215"/>
                </a:lnTo>
                <a:lnTo>
                  <a:pt x="0" y="228"/>
                </a:lnTo>
                <a:lnTo>
                  <a:pt x="0" y="32"/>
                </a:lnTo>
                <a:lnTo>
                  <a:pt x="33" y="0"/>
                </a:lnTo>
                <a:close/>
              </a:path>
            </a:pathLst>
          </a:custGeom>
          <a:solidFill>
            <a:srgbClr val="F2C865"/>
          </a:solidFill>
          <a:ln w="0">
            <a:solidFill>
              <a:srgbClr val="F2C865"/>
            </a:solidFill>
            <a:round/>
            <a:headEnd/>
            <a:tailEnd/>
          </a:ln>
        </p:spPr>
        <p:txBody>
          <a:bodyPr/>
          <a:lstStyle/>
          <a:p>
            <a:endParaRPr lang="en-US"/>
          </a:p>
        </p:txBody>
      </p:sp>
      <p:sp>
        <p:nvSpPr>
          <p:cNvPr id="36888" name="Freeform 29"/>
          <p:cNvSpPr>
            <a:spLocks/>
          </p:cNvSpPr>
          <p:nvPr/>
        </p:nvSpPr>
        <p:spPr bwMode="auto">
          <a:xfrm rot="5400000">
            <a:off x="5172869" y="3207544"/>
            <a:ext cx="17462" cy="158750"/>
          </a:xfrm>
          <a:custGeom>
            <a:avLst/>
            <a:gdLst>
              <a:gd name="T0" fmla="*/ 2147483647 w 32"/>
              <a:gd name="T1" fmla="*/ 0 h 221"/>
              <a:gd name="T2" fmla="*/ 2147483647 w 32"/>
              <a:gd name="T3" fmla="*/ 2147483647 h 221"/>
              <a:gd name="T4" fmla="*/ 2147483647 w 32"/>
              <a:gd name="T5" fmla="*/ 2147483647 h 221"/>
              <a:gd name="T6" fmla="*/ 2147483647 w 32"/>
              <a:gd name="T7" fmla="*/ 2147483647 h 221"/>
              <a:gd name="T8" fmla="*/ 0 w 32"/>
              <a:gd name="T9" fmla="*/ 2147483647 h 221"/>
              <a:gd name="T10" fmla="*/ 0 w 32"/>
              <a:gd name="T11" fmla="*/ 2147483647 h 221"/>
              <a:gd name="T12" fmla="*/ 2147483647 w 32"/>
              <a:gd name="T13" fmla="*/ 2147483647 h 221"/>
              <a:gd name="T14" fmla="*/ 2147483647 w 32"/>
              <a:gd name="T15" fmla="*/ 2147483647 h 221"/>
              <a:gd name="T16" fmla="*/ 2147483647 w 3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21"/>
              <a:gd name="T29" fmla="*/ 32 w 3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21">
                <a:moveTo>
                  <a:pt x="32" y="0"/>
                </a:moveTo>
                <a:lnTo>
                  <a:pt x="32" y="196"/>
                </a:lnTo>
                <a:lnTo>
                  <a:pt x="29" y="198"/>
                </a:lnTo>
                <a:lnTo>
                  <a:pt x="7" y="216"/>
                </a:lnTo>
                <a:lnTo>
                  <a:pt x="0" y="221"/>
                </a:lnTo>
                <a:lnTo>
                  <a:pt x="0" y="31"/>
                </a:lnTo>
                <a:lnTo>
                  <a:pt x="13" y="19"/>
                </a:lnTo>
                <a:lnTo>
                  <a:pt x="27" y="5"/>
                </a:lnTo>
                <a:lnTo>
                  <a:pt x="32" y="0"/>
                </a:lnTo>
                <a:close/>
              </a:path>
            </a:pathLst>
          </a:custGeom>
          <a:solidFill>
            <a:srgbClr val="F1C663"/>
          </a:solidFill>
          <a:ln w="0">
            <a:solidFill>
              <a:srgbClr val="F1C663"/>
            </a:solidFill>
            <a:round/>
            <a:headEnd/>
            <a:tailEnd/>
          </a:ln>
        </p:spPr>
        <p:txBody>
          <a:bodyPr/>
          <a:lstStyle/>
          <a:p>
            <a:endParaRPr lang="en-US"/>
          </a:p>
        </p:txBody>
      </p:sp>
      <p:sp>
        <p:nvSpPr>
          <p:cNvPr id="36889" name="Freeform 30"/>
          <p:cNvSpPr>
            <a:spLocks/>
          </p:cNvSpPr>
          <p:nvPr/>
        </p:nvSpPr>
        <p:spPr bwMode="auto">
          <a:xfrm rot="5400000">
            <a:off x="5153819" y="3193257"/>
            <a:ext cx="19050" cy="150812"/>
          </a:xfrm>
          <a:custGeom>
            <a:avLst/>
            <a:gdLst>
              <a:gd name="T0" fmla="*/ 2147483647 w 32"/>
              <a:gd name="T1" fmla="*/ 0 h 214"/>
              <a:gd name="T2" fmla="*/ 2147483647 w 32"/>
              <a:gd name="T3" fmla="*/ 2147483647 h 214"/>
              <a:gd name="T4" fmla="*/ 2147483647 w 32"/>
              <a:gd name="T5" fmla="*/ 2147483647 h 214"/>
              <a:gd name="T6" fmla="*/ 0 w 32"/>
              <a:gd name="T7" fmla="*/ 2147483647 h 214"/>
              <a:gd name="T8" fmla="*/ 0 w 32"/>
              <a:gd name="T9" fmla="*/ 2147483647 h 214"/>
              <a:gd name="T10" fmla="*/ 2147483647 w 32"/>
              <a:gd name="T11" fmla="*/ 2147483647 h 214"/>
              <a:gd name="T12" fmla="*/ 2147483647 w 32"/>
              <a:gd name="T13" fmla="*/ 2147483647 h 214"/>
              <a:gd name="T14" fmla="*/ 2147483647 w 32"/>
              <a:gd name="T15" fmla="*/ 2147483647 h 214"/>
              <a:gd name="T16" fmla="*/ 2147483647 w 32"/>
              <a:gd name="T17" fmla="*/ 0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14"/>
              <a:gd name="T29" fmla="*/ 32 w 32"/>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14">
                <a:moveTo>
                  <a:pt x="32" y="0"/>
                </a:moveTo>
                <a:lnTo>
                  <a:pt x="32" y="190"/>
                </a:lnTo>
                <a:lnTo>
                  <a:pt x="17" y="201"/>
                </a:lnTo>
                <a:lnTo>
                  <a:pt x="0" y="214"/>
                </a:lnTo>
                <a:lnTo>
                  <a:pt x="0" y="30"/>
                </a:lnTo>
                <a:lnTo>
                  <a:pt x="3" y="28"/>
                </a:lnTo>
                <a:lnTo>
                  <a:pt x="12" y="19"/>
                </a:lnTo>
                <a:lnTo>
                  <a:pt x="21" y="12"/>
                </a:lnTo>
                <a:lnTo>
                  <a:pt x="32" y="0"/>
                </a:lnTo>
                <a:close/>
              </a:path>
            </a:pathLst>
          </a:custGeom>
          <a:solidFill>
            <a:srgbClr val="F0C360"/>
          </a:solidFill>
          <a:ln w="0">
            <a:solidFill>
              <a:srgbClr val="F0C360"/>
            </a:solidFill>
            <a:round/>
            <a:headEnd/>
            <a:tailEnd/>
          </a:ln>
        </p:spPr>
        <p:txBody>
          <a:bodyPr/>
          <a:lstStyle/>
          <a:p>
            <a:endParaRPr lang="en-US"/>
          </a:p>
        </p:txBody>
      </p:sp>
      <p:sp>
        <p:nvSpPr>
          <p:cNvPr id="36890" name="Freeform 31"/>
          <p:cNvSpPr>
            <a:spLocks/>
          </p:cNvSpPr>
          <p:nvPr/>
        </p:nvSpPr>
        <p:spPr bwMode="auto">
          <a:xfrm rot="5400000">
            <a:off x="5133976" y="3175000"/>
            <a:ext cx="19050" cy="149225"/>
          </a:xfrm>
          <a:custGeom>
            <a:avLst/>
            <a:gdLst>
              <a:gd name="T0" fmla="*/ 2147483647 w 32"/>
              <a:gd name="T1" fmla="*/ 0 h 209"/>
              <a:gd name="T2" fmla="*/ 2147483647 w 32"/>
              <a:gd name="T3" fmla="*/ 2147483647 h 209"/>
              <a:gd name="T4" fmla="*/ 2147483647 w 32"/>
              <a:gd name="T5" fmla="*/ 2147483647 h 209"/>
              <a:gd name="T6" fmla="*/ 2147483647 w 32"/>
              <a:gd name="T7" fmla="*/ 2147483647 h 209"/>
              <a:gd name="T8" fmla="*/ 0 w 32"/>
              <a:gd name="T9" fmla="*/ 2147483647 h 209"/>
              <a:gd name="T10" fmla="*/ 0 w 32"/>
              <a:gd name="T11" fmla="*/ 2147483647 h 209"/>
              <a:gd name="T12" fmla="*/ 2147483647 w 32"/>
              <a:gd name="T13" fmla="*/ 2147483647 h 209"/>
              <a:gd name="T14" fmla="*/ 2147483647 w 32"/>
              <a:gd name="T15" fmla="*/ 2147483647 h 209"/>
              <a:gd name="T16" fmla="*/ 2147483647 w 32"/>
              <a:gd name="T17" fmla="*/ 2147483647 h 209"/>
              <a:gd name="T18" fmla="*/ 2147483647 w 32"/>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9"/>
              <a:gd name="T32" fmla="*/ 32 w 32"/>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9">
                <a:moveTo>
                  <a:pt x="32" y="0"/>
                </a:moveTo>
                <a:lnTo>
                  <a:pt x="32" y="184"/>
                </a:lnTo>
                <a:lnTo>
                  <a:pt x="25" y="189"/>
                </a:lnTo>
                <a:lnTo>
                  <a:pt x="2" y="207"/>
                </a:lnTo>
                <a:lnTo>
                  <a:pt x="0" y="209"/>
                </a:lnTo>
                <a:lnTo>
                  <a:pt x="0" y="24"/>
                </a:lnTo>
                <a:lnTo>
                  <a:pt x="6" y="19"/>
                </a:lnTo>
                <a:lnTo>
                  <a:pt x="20" y="10"/>
                </a:lnTo>
                <a:lnTo>
                  <a:pt x="29" y="2"/>
                </a:lnTo>
                <a:lnTo>
                  <a:pt x="32" y="0"/>
                </a:lnTo>
                <a:close/>
              </a:path>
            </a:pathLst>
          </a:custGeom>
          <a:solidFill>
            <a:srgbClr val="EEBF5C"/>
          </a:solidFill>
          <a:ln w="0">
            <a:solidFill>
              <a:srgbClr val="EEBF5C"/>
            </a:solidFill>
            <a:round/>
            <a:headEnd/>
            <a:tailEnd/>
          </a:ln>
        </p:spPr>
        <p:txBody>
          <a:bodyPr/>
          <a:lstStyle/>
          <a:p>
            <a:endParaRPr lang="en-US"/>
          </a:p>
        </p:txBody>
      </p:sp>
      <p:sp>
        <p:nvSpPr>
          <p:cNvPr id="36891" name="Freeform 32"/>
          <p:cNvSpPr>
            <a:spLocks/>
          </p:cNvSpPr>
          <p:nvPr/>
        </p:nvSpPr>
        <p:spPr bwMode="auto">
          <a:xfrm rot="5400000">
            <a:off x="5116513" y="3157537"/>
            <a:ext cx="19050" cy="149225"/>
          </a:xfrm>
          <a:custGeom>
            <a:avLst/>
            <a:gdLst>
              <a:gd name="T0" fmla="*/ 2147483647 w 32"/>
              <a:gd name="T1" fmla="*/ 0 h 210"/>
              <a:gd name="T2" fmla="*/ 2147483647 w 32"/>
              <a:gd name="T3" fmla="*/ 2147483647 h 210"/>
              <a:gd name="T4" fmla="*/ 2147483647 w 32"/>
              <a:gd name="T5" fmla="*/ 2147483647 h 210"/>
              <a:gd name="T6" fmla="*/ 0 w 32"/>
              <a:gd name="T7" fmla="*/ 2147483647 h 210"/>
              <a:gd name="T8" fmla="*/ 0 w 32"/>
              <a:gd name="T9" fmla="*/ 2147483647 h 210"/>
              <a:gd name="T10" fmla="*/ 2147483647 w 32"/>
              <a:gd name="T11" fmla="*/ 2147483647 h 210"/>
              <a:gd name="T12" fmla="*/ 2147483647 w 32"/>
              <a:gd name="T13" fmla="*/ 2147483647 h 210"/>
              <a:gd name="T14" fmla="*/ 2147483647 w 32"/>
              <a:gd name="T15" fmla="*/ 0 h 21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10"/>
              <a:gd name="T26" fmla="*/ 32 w 32"/>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10">
                <a:moveTo>
                  <a:pt x="32" y="0"/>
                </a:moveTo>
                <a:lnTo>
                  <a:pt x="32" y="185"/>
                </a:lnTo>
                <a:lnTo>
                  <a:pt x="11" y="201"/>
                </a:lnTo>
                <a:lnTo>
                  <a:pt x="0" y="210"/>
                </a:lnTo>
                <a:lnTo>
                  <a:pt x="0" y="25"/>
                </a:lnTo>
                <a:lnTo>
                  <a:pt x="5" y="21"/>
                </a:lnTo>
                <a:lnTo>
                  <a:pt x="22" y="7"/>
                </a:lnTo>
                <a:lnTo>
                  <a:pt x="32" y="0"/>
                </a:lnTo>
                <a:close/>
              </a:path>
            </a:pathLst>
          </a:custGeom>
          <a:solidFill>
            <a:srgbClr val="ECBC59"/>
          </a:solidFill>
          <a:ln w="0">
            <a:solidFill>
              <a:srgbClr val="ECBC59"/>
            </a:solidFill>
            <a:round/>
            <a:headEnd/>
            <a:tailEnd/>
          </a:ln>
        </p:spPr>
        <p:txBody>
          <a:bodyPr/>
          <a:lstStyle/>
          <a:p>
            <a:endParaRPr lang="en-US"/>
          </a:p>
        </p:txBody>
      </p:sp>
      <p:sp>
        <p:nvSpPr>
          <p:cNvPr id="36892" name="Freeform 33"/>
          <p:cNvSpPr>
            <a:spLocks/>
          </p:cNvSpPr>
          <p:nvPr/>
        </p:nvSpPr>
        <p:spPr bwMode="auto">
          <a:xfrm rot="5400000">
            <a:off x="5099845" y="3139281"/>
            <a:ext cx="17462" cy="149225"/>
          </a:xfrm>
          <a:custGeom>
            <a:avLst/>
            <a:gdLst>
              <a:gd name="T0" fmla="*/ 2147483647 w 33"/>
              <a:gd name="T1" fmla="*/ 0 h 210"/>
              <a:gd name="T2" fmla="*/ 2147483647 w 33"/>
              <a:gd name="T3" fmla="*/ 2147483647 h 210"/>
              <a:gd name="T4" fmla="*/ 2147483647 w 33"/>
              <a:gd name="T5" fmla="*/ 2147483647 h 210"/>
              <a:gd name="T6" fmla="*/ 2147483647 w 33"/>
              <a:gd name="T7" fmla="*/ 2147483647 h 210"/>
              <a:gd name="T8" fmla="*/ 0 w 33"/>
              <a:gd name="T9" fmla="*/ 2147483647 h 210"/>
              <a:gd name="T10" fmla="*/ 0 w 33"/>
              <a:gd name="T11" fmla="*/ 2147483647 h 210"/>
              <a:gd name="T12" fmla="*/ 2147483647 w 33"/>
              <a:gd name="T13" fmla="*/ 2147483647 h 210"/>
              <a:gd name="T14" fmla="*/ 2147483647 w 33"/>
              <a:gd name="T15" fmla="*/ 0 h 21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10"/>
              <a:gd name="T26" fmla="*/ 33 w 33"/>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10">
                <a:moveTo>
                  <a:pt x="33" y="0"/>
                </a:moveTo>
                <a:lnTo>
                  <a:pt x="33" y="185"/>
                </a:lnTo>
                <a:lnTo>
                  <a:pt x="22" y="192"/>
                </a:lnTo>
                <a:lnTo>
                  <a:pt x="3" y="207"/>
                </a:lnTo>
                <a:lnTo>
                  <a:pt x="0" y="210"/>
                </a:lnTo>
                <a:lnTo>
                  <a:pt x="0" y="24"/>
                </a:lnTo>
                <a:lnTo>
                  <a:pt x="19" y="10"/>
                </a:lnTo>
                <a:lnTo>
                  <a:pt x="33" y="0"/>
                </a:lnTo>
                <a:close/>
              </a:path>
            </a:pathLst>
          </a:custGeom>
          <a:solidFill>
            <a:srgbClr val="E9B553"/>
          </a:solidFill>
          <a:ln w="0">
            <a:solidFill>
              <a:srgbClr val="E9B553"/>
            </a:solidFill>
            <a:round/>
            <a:headEnd/>
            <a:tailEnd/>
          </a:ln>
        </p:spPr>
        <p:txBody>
          <a:bodyPr/>
          <a:lstStyle/>
          <a:p>
            <a:endParaRPr lang="en-US"/>
          </a:p>
        </p:txBody>
      </p:sp>
      <p:sp>
        <p:nvSpPr>
          <p:cNvPr id="36893" name="Freeform 34"/>
          <p:cNvSpPr>
            <a:spLocks/>
          </p:cNvSpPr>
          <p:nvPr/>
        </p:nvSpPr>
        <p:spPr bwMode="auto">
          <a:xfrm rot="5400000">
            <a:off x="5082382" y="3120231"/>
            <a:ext cx="19050" cy="150813"/>
          </a:xfrm>
          <a:custGeom>
            <a:avLst/>
            <a:gdLst>
              <a:gd name="T0" fmla="*/ 2147483647 w 32"/>
              <a:gd name="T1" fmla="*/ 0 h 212"/>
              <a:gd name="T2" fmla="*/ 2147483647 w 32"/>
              <a:gd name="T3" fmla="*/ 2147483647 h 212"/>
              <a:gd name="T4" fmla="*/ 2147483647 w 32"/>
              <a:gd name="T5" fmla="*/ 2147483647 h 212"/>
              <a:gd name="T6" fmla="*/ 0 w 32"/>
              <a:gd name="T7" fmla="*/ 2147483647 h 212"/>
              <a:gd name="T8" fmla="*/ 0 w 32"/>
              <a:gd name="T9" fmla="*/ 2147483647 h 212"/>
              <a:gd name="T10" fmla="*/ 2147483647 w 32"/>
              <a:gd name="T11" fmla="*/ 2147483647 h 212"/>
              <a:gd name="T12" fmla="*/ 2147483647 w 32"/>
              <a:gd name="T13" fmla="*/ 0 h 212"/>
              <a:gd name="T14" fmla="*/ 0 60000 65536"/>
              <a:gd name="T15" fmla="*/ 0 60000 65536"/>
              <a:gd name="T16" fmla="*/ 0 60000 65536"/>
              <a:gd name="T17" fmla="*/ 0 60000 65536"/>
              <a:gd name="T18" fmla="*/ 0 60000 65536"/>
              <a:gd name="T19" fmla="*/ 0 60000 65536"/>
              <a:gd name="T20" fmla="*/ 0 60000 65536"/>
              <a:gd name="T21" fmla="*/ 0 w 32"/>
              <a:gd name="T22" fmla="*/ 0 h 212"/>
              <a:gd name="T23" fmla="*/ 32 w 32"/>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12">
                <a:moveTo>
                  <a:pt x="32" y="0"/>
                </a:moveTo>
                <a:lnTo>
                  <a:pt x="32" y="186"/>
                </a:lnTo>
                <a:lnTo>
                  <a:pt x="17" y="198"/>
                </a:lnTo>
                <a:lnTo>
                  <a:pt x="0" y="212"/>
                </a:lnTo>
                <a:lnTo>
                  <a:pt x="0" y="24"/>
                </a:lnTo>
                <a:lnTo>
                  <a:pt x="31" y="1"/>
                </a:lnTo>
                <a:lnTo>
                  <a:pt x="32" y="0"/>
                </a:lnTo>
                <a:close/>
              </a:path>
            </a:pathLst>
          </a:custGeom>
          <a:solidFill>
            <a:srgbClr val="E6AF4D"/>
          </a:solidFill>
          <a:ln w="0">
            <a:solidFill>
              <a:srgbClr val="E6AF4D"/>
            </a:solidFill>
            <a:round/>
            <a:headEnd/>
            <a:tailEnd/>
          </a:ln>
        </p:spPr>
        <p:txBody>
          <a:bodyPr/>
          <a:lstStyle/>
          <a:p>
            <a:endParaRPr lang="en-US"/>
          </a:p>
        </p:txBody>
      </p:sp>
      <p:sp>
        <p:nvSpPr>
          <p:cNvPr id="36894" name="Freeform 35"/>
          <p:cNvSpPr>
            <a:spLocks/>
          </p:cNvSpPr>
          <p:nvPr/>
        </p:nvSpPr>
        <p:spPr bwMode="auto">
          <a:xfrm rot="5400000">
            <a:off x="5063331" y="3099594"/>
            <a:ext cx="17463" cy="155575"/>
          </a:xfrm>
          <a:custGeom>
            <a:avLst/>
            <a:gdLst>
              <a:gd name="T0" fmla="*/ 2147483647 w 32"/>
              <a:gd name="T1" fmla="*/ 0 h 217"/>
              <a:gd name="T2" fmla="*/ 2147483647 w 32"/>
              <a:gd name="T3" fmla="*/ 2147483647 h 217"/>
              <a:gd name="T4" fmla="*/ 2147483647 w 32"/>
              <a:gd name="T5" fmla="*/ 2147483647 h 217"/>
              <a:gd name="T6" fmla="*/ 2147483647 w 32"/>
              <a:gd name="T7" fmla="*/ 2147483647 h 217"/>
              <a:gd name="T8" fmla="*/ 0 w 32"/>
              <a:gd name="T9" fmla="*/ 2147483647 h 217"/>
              <a:gd name="T10" fmla="*/ 0 w 32"/>
              <a:gd name="T11" fmla="*/ 2147483647 h 217"/>
              <a:gd name="T12" fmla="*/ 2147483647 w 32"/>
              <a:gd name="T13" fmla="*/ 2147483647 h 217"/>
              <a:gd name="T14" fmla="*/ 2147483647 w 32"/>
              <a:gd name="T15" fmla="*/ 2147483647 h 217"/>
              <a:gd name="T16" fmla="*/ 2147483647 w 3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17"/>
              <a:gd name="T29" fmla="*/ 32 w 3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17">
                <a:moveTo>
                  <a:pt x="32" y="0"/>
                </a:moveTo>
                <a:lnTo>
                  <a:pt x="32" y="188"/>
                </a:lnTo>
                <a:lnTo>
                  <a:pt x="20" y="198"/>
                </a:lnTo>
                <a:lnTo>
                  <a:pt x="3" y="213"/>
                </a:lnTo>
                <a:lnTo>
                  <a:pt x="0" y="217"/>
                </a:lnTo>
                <a:lnTo>
                  <a:pt x="0" y="25"/>
                </a:lnTo>
                <a:lnTo>
                  <a:pt x="2" y="24"/>
                </a:lnTo>
                <a:lnTo>
                  <a:pt x="22" y="8"/>
                </a:lnTo>
                <a:lnTo>
                  <a:pt x="32" y="0"/>
                </a:lnTo>
                <a:close/>
              </a:path>
            </a:pathLst>
          </a:custGeom>
          <a:solidFill>
            <a:srgbClr val="E2A846"/>
          </a:solidFill>
          <a:ln w="0">
            <a:solidFill>
              <a:srgbClr val="E2A846"/>
            </a:solidFill>
            <a:round/>
            <a:headEnd/>
            <a:tailEnd/>
          </a:ln>
        </p:spPr>
        <p:txBody>
          <a:bodyPr/>
          <a:lstStyle/>
          <a:p>
            <a:endParaRPr lang="en-US"/>
          </a:p>
        </p:txBody>
      </p:sp>
      <p:sp>
        <p:nvSpPr>
          <p:cNvPr id="36895" name="Freeform 36"/>
          <p:cNvSpPr>
            <a:spLocks/>
          </p:cNvSpPr>
          <p:nvPr/>
        </p:nvSpPr>
        <p:spPr bwMode="auto">
          <a:xfrm rot="5400000">
            <a:off x="5038725" y="3076575"/>
            <a:ext cx="19050" cy="165100"/>
          </a:xfrm>
          <a:custGeom>
            <a:avLst/>
            <a:gdLst>
              <a:gd name="T0" fmla="*/ 2147483647 w 32"/>
              <a:gd name="T1" fmla="*/ 0 h 230"/>
              <a:gd name="T2" fmla="*/ 2147483647 w 32"/>
              <a:gd name="T3" fmla="*/ 2147483647 h 230"/>
              <a:gd name="T4" fmla="*/ 2147483647 w 32"/>
              <a:gd name="T5" fmla="*/ 2147483647 h 230"/>
              <a:gd name="T6" fmla="*/ 0 w 32"/>
              <a:gd name="T7" fmla="*/ 2147483647 h 230"/>
              <a:gd name="T8" fmla="*/ 0 w 32"/>
              <a:gd name="T9" fmla="*/ 2147483647 h 230"/>
              <a:gd name="T10" fmla="*/ 2147483647 w 32"/>
              <a:gd name="T11" fmla="*/ 2147483647 h 230"/>
              <a:gd name="T12" fmla="*/ 2147483647 w 32"/>
              <a:gd name="T13" fmla="*/ 0 h 230"/>
              <a:gd name="T14" fmla="*/ 0 60000 65536"/>
              <a:gd name="T15" fmla="*/ 0 60000 65536"/>
              <a:gd name="T16" fmla="*/ 0 60000 65536"/>
              <a:gd name="T17" fmla="*/ 0 60000 65536"/>
              <a:gd name="T18" fmla="*/ 0 60000 65536"/>
              <a:gd name="T19" fmla="*/ 0 60000 65536"/>
              <a:gd name="T20" fmla="*/ 0 60000 65536"/>
              <a:gd name="T21" fmla="*/ 0 w 32"/>
              <a:gd name="T22" fmla="*/ 0 h 230"/>
              <a:gd name="T23" fmla="*/ 32 w 32"/>
              <a:gd name="T24" fmla="*/ 230 h 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0">
                <a:moveTo>
                  <a:pt x="32" y="0"/>
                </a:moveTo>
                <a:lnTo>
                  <a:pt x="32" y="192"/>
                </a:lnTo>
                <a:lnTo>
                  <a:pt x="18" y="208"/>
                </a:lnTo>
                <a:lnTo>
                  <a:pt x="0" y="230"/>
                </a:lnTo>
                <a:lnTo>
                  <a:pt x="0" y="25"/>
                </a:lnTo>
                <a:lnTo>
                  <a:pt x="14" y="13"/>
                </a:lnTo>
                <a:lnTo>
                  <a:pt x="32" y="0"/>
                </a:lnTo>
                <a:close/>
              </a:path>
            </a:pathLst>
          </a:custGeom>
          <a:solidFill>
            <a:srgbClr val="DFA13F"/>
          </a:solidFill>
          <a:ln w="0">
            <a:solidFill>
              <a:srgbClr val="DFA13F"/>
            </a:solidFill>
            <a:round/>
            <a:headEnd/>
            <a:tailEnd/>
          </a:ln>
        </p:spPr>
        <p:txBody>
          <a:bodyPr/>
          <a:lstStyle/>
          <a:p>
            <a:endParaRPr lang="en-US"/>
          </a:p>
        </p:txBody>
      </p:sp>
      <p:sp>
        <p:nvSpPr>
          <p:cNvPr id="36896" name="Freeform 37"/>
          <p:cNvSpPr>
            <a:spLocks/>
          </p:cNvSpPr>
          <p:nvPr/>
        </p:nvSpPr>
        <p:spPr bwMode="auto">
          <a:xfrm rot="5400000">
            <a:off x="5015707" y="3053556"/>
            <a:ext cx="19050" cy="176213"/>
          </a:xfrm>
          <a:custGeom>
            <a:avLst/>
            <a:gdLst>
              <a:gd name="T0" fmla="*/ 2147483647 w 32"/>
              <a:gd name="T1" fmla="*/ 0 h 246"/>
              <a:gd name="T2" fmla="*/ 2147483647 w 32"/>
              <a:gd name="T3" fmla="*/ 2147483647 h 246"/>
              <a:gd name="T4" fmla="*/ 2147483647 w 32"/>
              <a:gd name="T5" fmla="*/ 2147483647 h 246"/>
              <a:gd name="T6" fmla="*/ 2147483647 w 32"/>
              <a:gd name="T7" fmla="*/ 2147483647 h 246"/>
              <a:gd name="T8" fmla="*/ 0 w 32"/>
              <a:gd name="T9" fmla="*/ 2147483647 h 246"/>
              <a:gd name="T10" fmla="*/ 0 w 32"/>
              <a:gd name="T11" fmla="*/ 2147483647 h 246"/>
              <a:gd name="T12" fmla="*/ 2147483647 w 32"/>
              <a:gd name="T13" fmla="*/ 2147483647 h 246"/>
              <a:gd name="T14" fmla="*/ 2147483647 w 32"/>
              <a:gd name="T15" fmla="*/ 2147483647 h 246"/>
              <a:gd name="T16" fmla="*/ 2147483647 w 32"/>
              <a:gd name="T17" fmla="*/ 0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6"/>
              <a:gd name="T29" fmla="*/ 32 w 32"/>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6">
                <a:moveTo>
                  <a:pt x="32" y="0"/>
                </a:moveTo>
                <a:lnTo>
                  <a:pt x="32" y="205"/>
                </a:lnTo>
                <a:lnTo>
                  <a:pt x="29" y="209"/>
                </a:lnTo>
                <a:lnTo>
                  <a:pt x="9" y="234"/>
                </a:lnTo>
                <a:lnTo>
                  <a:pt x="0" y="246"/>
                </a:lnTo>
                <a:lnTo>
                  <a:pt x="0" y="23"/>
                </a:lnTo>
                <a:lnTo>
                  <a:pt x="11" y="15"/>
                </a:lnTo>
                <a:lnTo>
                  <a:pt x="28" y="4"/>
                </a:lnTo>
                <a:lnTo>
                  <a:pt x="32" y="0"/>
                </a:lnTo>
                <a:close/>
              </a:path>
            </a:pathLst>
          </a:custGeom>
          <a:solidFill>
            <a:srgbClr val="DB9836"/>
          </a:solidFill>
          <a:ln w="0">
            <a:solidFill>
              <a:srgbClr val="DB9836"/>
            </a:solidFill>
            <a:round/>
            <a:headEnd/>
            <a:tailEnd/>
          </a:ln>
        </p:spPr>
        <p:txBody>
          <a:bodyPr/>
          <a:lstStyle/>
          <a:p>
            <a:endParaRPr lang="en-US"/>
          </a:p>
        </p:txBody>
      </p:sp>
      <p:sp>
        <p:nvSpPr>
          <p:cNvPr id="36897" name="Freeform 38"/>
          <p:cNvSpPr>
            <a:spLocks/>
          </p:cNvSpPr>
          <p:nvPr/>
        </p:nvSpPr>
        <p:spPr bwMode="auto">
          <a:xfrm rot="5400000">
            <a:off x="4994275" y="3028950"/>
            <a:ext cx="17463" cy="188913"/>
          </a:xfrm>
          <a:custGeom>
            <a:avLst/>
            <a:gdLst>
              <a:gd name="T0" fmla="*/ 2147483647 w 32"/>
              <a:gd name="T1" fmla="*/ 0 h 266"/>
              <a:gd name="T2" fmla="*/ 2147483647 w 32"/>
              <a:gd name="T3" fmla="*/ 2147483647 h 266"/>
              <a:gd name="T4" fmla="*/ 2147483647 w 32"/>
              <a:gd name="T5" fmla="*/ 2147483647 h 266"/>
              <a:gd name="T6" fmla="*/ 0 w 32"/>
              <a:gd name="T7" fmla="*/ 2147483647 h 266"/>
              <a:gd name="T8" fmla="*/ 0 w 32"/>
              <a:gd name="T9" fmla="*/ 2147483647 h 266"/>
              <a:gd name="T10" fmla="*/ 2147483647 w 32"/>
              <a:gd name="T11" fmla="*/ 2147483647 h 266"/>
              <a:gd name="T12" fmla="*/ 2147483647 w 32"/>
              <a:gd name="T13" fmla="*/ 2147483647 h 266"/>
              <a:gd name="T14" fmla="*/ 2147483647 w 32"/>
              <a:gd name="T15" fmla="*/ 2147483647 h 266"/>
              <a:gd name="T16" fmla="*/ 2147483647 w 32"/>
              <a:gd name="T17" fmla="*/ 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6"/>
              <a:gd name="T29" fmla="*/ 32 w 32"/>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6">
                <a:moveTo>
                  <a:pt x="32" y="0"/>
                </a:moveTo>
                <a:lnTo>
                  <a:pt x="32" y="223"/>
                </a:lnTo>
                <a:lnTo>
                  <a:pt x="21" y="237"/>
                </a:lnTo>
                <a:lnTo>
                  <a:pt x="0" y="266"/>
                </a:lnTo>
                <a:lnTo>
                  <a:pt x="0" y="28"/>
                </a:lnTo>
                <a:lnTo>
                  <a:pt x="12" y="17"/>
                </a:lnTo>
                <a:lnTo>
                  <a:pt x="19" y="11"/>
                </a:lnTo>
                <a:lnTo>
                  <a:pt x="30" y="2"/>
                </a:lnTo>
                <a:lnTo>
                  <a:pt x="32" y="0"/>
                </a:lnTo>
                <a:close/>
              </a:path>
            </a:pathLst>
          </a:custGeom>
          <a:solidFill>
            <a:srgbClr val="D68E2D"/>
          </a:solidFill>
          <a:ln w="0">
            <a:solidFill>
              <a:srgbClr val="D68E2D"/>
            </a:solidFill>
            <a:round/>
            <a:headEnd/>
            <a:tailEnd/>
          </a:ln>
        </p:spPr>
        <p:txBody>
          <a:bodyPr/>
          <a:lstStyle/>
          <a:p>
            <a:endParaRPr lang="en-US"/>
          </a:p>
        </p:txBody>
      </p:sp>
      <p:sp>
        <p:nvSpPr>
          <p:cNvPr id="36898" name="Freeform 39"/>
          <p:cNvSpPr>
            <a:spLocks/>
          </p:cNvSpPr>
          <p:nvPr/>
        </p:nvSpPr>
        <p:spPr bwMode="auto">
          <a:xfrm rot="5400000">
            <a:off x="4968082" y="3004343"/>
            <a:ext cx="19050" cy="201613"/>
          </a:xfrm>
          <a:custGeom>
            <a:avLst/>
            <a:gdLst>
              <a:gd name="T0" fmla="*/ 2147483647 w 33"/>
              <a:gd name="T1" fmla="*/ 0 h 282"/>
              <a:gd name="T2" fmla="*/ 2147483647 w 33"/>
              <a:gd name="T3" fmla="*/ 2147483647 h 282"/>
              <a:gd name="T4" fmla="*/ 2147483647 w 33"/>
              <a:gd name="T5" fmla="*/ 2147483647 h 282"/>
              <a:gd name="T6" fmla="*/ 2147483647 w 33"/>
              <a:gd name="T7" fmla="*/ 2147483647 h 282"/>
              <a:gd name="T8" fmla="*/ 0 w 33"/>
              <a:gd name="T9" fmla="*/ 2147483647 h 282"/>
              <a:gd name="T10" fmla="*/ 0 w 33"/>
              <a:gd name="T11" fmla="*/ 2147483647 h 282"/>
              <a:gd name="T12" fmla="*/ 2147483647 w 33"/>
              <a:gd name="T13" fmla="*/ 2147483647 h 282"/>
              <a:gd name="T14" fmla="*/ 2147483647 w 33"/>
              <a:gd name="T15" fmla="*/ 2147483647 h 282"/>
              <a:gd name="T16" fmla="*/ 2147483647 w 33"/>
              <a:gd name="T17" fmla="*/ 0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82"/>
              <a:gd name="T29" fmla="*/ 33 w 33"/>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82">
                <a:moveTo>
                  <a:pt x="33" y="0"/>
                </a:moveTo>
                <a:lnTo>
                  <a:pt x="33" y="238"/>
                </a:lnTo>
                <a:lnTo>
                  <a:pt x="18" y="258"/>
                </a:lnTo>
                <a:lnTo>
                  <a:pt x="2" y="278"/>
                </a:lnTo>
                <a:lnTo>
                  <a:pt x="0" y="282"/>
                </a:lnTo>
                <a:lnTo>
                  <a:pt x="0" y="32"/>
                </a:lnTo>
                <a:lnTo>
                  <a:pt x="8" y="24"/>
                </a:lnTo>
                <a:lnTo>
                  <a:pt x="27" y="4"/>
                </a:lnTo>
                <a:lnTo>
                  <a:pt x="33" y="0"/>
                </a:lnTo>
                <a:close/>
              </a:path>
            </a:pathLst>
          </a:custGeom>
          <a:solidFill>
            <a:srgbClr val="D08322"/>
          </a:solidFill>
          <a:ln w="0">
            <a:solidFill>
              <a:srgbClr val="D08322"/>
            </a:solidFill>
            <a:round/>
            <a:headEnd/>
            <a:tailEnd/>
          </a:ln>
        </p:spPr>
        <p:txBody>
          <a:bodyPr/>
          <a:lstStyle/>
          <a:p>
            <a:endParaRPr lang="en-US"/>
          </a:p>
        </p:txBody>
      </p:sp>
      <p:sp>
        <p:nvSpPr>
          <p:cNvPr id="36899" name="Freeform 40"/>
          <p:cNvSpPr>
            <a:spLocks/>
          </p:cNvSpPr>
          <p:nvPr/>
        </p:nvSpPr>
        <p:spPr bwMode="auto">
          <a:xfrm rot="5400000">
            <a:off x="4941888" y="2981325"/>
            <a:ext cx="17462" cy="211138"/>
          </a:xfrm>
          <a:custGeom>
            <a:avLst/>
            <a:gdLst>
              <a:gd name="T0" fmla="*/ 2147483647 w 32"/>
              <a:gd name="T1" fmla="*/ 0 h 296"/>
              <a:gd name="T2" fmla="*/ 2147483647 w 32"/>
              <a:gd name="T3" fmla="*/ 2147483647 h 296"/>
              <a:gd name="T4" fmla="*/ 2147483647 w 32"/>
              <a:gd name="T5" fmla="*/ 2147483647 h 296"/>
              <a:gd name="T6" fmla="*/ 0 w 32"/>
              <a:gd name="T7" fmla="*/ 2147483647 h 296"/>
              <a:gd name="T8" fmla="*/ 0 w 32"/>
              <a:gd name="T9" fmla="*/ 2147483647 h 296"/>
              <a:gd name="T10" fmla="*/ 2147483647 w 32"/>
              <a:gd name="T11" fmla="*/ 2147483647 h 296"/>
              <a:gd name="T12" fmla="*/ 2147483647 w 32"/>
              <a:gd name="T13" fmla="*/ 0 h 296"/>
              <a:gd name="T14" fmla="*/ 0 60000 65536"/>
              <a:gd name="T15" fmla="*/ 0 60000 65536"/>
              <a:gd name="T16" fmla="*/ 0 60000 65536"/>
              <a:gd name="T17" fmla="*/ 0 60000 65536"/>
              <a:gd name="T18" fmla="*/ 0 60000 65536"/>
              <a:gd name="T19" fmla="*/ 0 60000 65536"/>
              <a:gd name="T20" fmla="*/ 0 60000 65536"/>
              <a:gd name="T21" fmla="*/ 0 w 32"/>
              <a:gd name="T22" fmla="*/ 0 h 296"/>
              <a:gd name="T23" fmla="*/ 32 w 32"/>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96">
                <a:moveTo>
                  <a:pt x="32" y="0"/>
                </a:moveTo>
                <a:lnTo>
                  <a:pt x="32" y="250"/>
                </a:lnTo>
                <a:lnTo>
                  <a:pt x="11" y="281"/>
                </a:lnTo>
                <a:lnTo>
                  <a:pt x="0" y="296"/>
                </a:lnTo>
                <a:lnTo>
                  <a:pt x="0" y="37"/>
                </a:lnTo>
                <a:lnTo>
                  <a:pt x="20" y="14"/>
                </a:lnTo>
                <a:lnTo>
                  <a:pt x="32" y="0"/>
                </a:lnTo>
                <a:close/>
              </a:path>
            </a:pathLst>
          </a:custGeom>
          <a:solidFill>
            <a:srgbClr val="CB7717"/>
          </a:solidFill>
          <a:ln w="0">
            <a:solidFill>
              <a:srgbClr val="CB7717"/>
            </a:solidFill>
            <a:round/>
            <a:headEnd/>
            <a:tailEnd/>
          </a:ln>
        </p:spPr>
        <p:txBody>
          <a:bodyPr/>
          <a:lstStyle/>
          <a:p>
            <a:endParaRPr lang="en-US"/>
          </a:p>
        </p:txBody>
      </p:sp>
      <p:sp>
        <p:nvSpPr>
          <p:cNvPr id="36900" name="Freeform 41"/>
          <p:cNvSpPr>
            <a:spLocks/>
          </p:cNvSpPr>
          <p:nvPr/>
        </p:nvSpPr>
        <p:spPr bwMode="auto">
          <a:xfrm rot="5400000">
            <a:off x="4910138" y="2957513"/>
            <a:ext cx="19050" cy="222250"/>
          </a:xfrm>
          <a:custGeom>
            <a:avLst/>
            <a:gdLst>
              <a:gd name="T0" fmla="*/ 2147483647 w 32"/>
              <a:gd name="T1" fmla="*/ 0 h 311"/>
              <a:gd name="T2" fmla="*/ 2147483647 w 32"/>
              <a:gd name="T3" fmla="*/ 2147483647 h 311"/>
              <a:gd name="T4" fmla="*/ 2147483647 w 32"/>
              <a:gd name="T5" fmla="*/ 2147483647 h 311"/>
              <a:gd name="T6" fmla="*/ 0 w 32"/>
              <a:gd name="T7" fmla="*/ 2147483647 h 311"/>
              <a:gd name="T8" fmla="*/ 0 w 32"/>
              <a:gd name="T9" fmla="*/ 2147483647 h 311"/>
              <a:gd name="T10" fmla="*/ 2147483647 w 32"/>
              <a:gd name="T11" fmla="*/ 2147483647 h 311"/>
              <a:gd name="T12" fmla="*/ 2147483647 w 32"/>
              <a:gd name="T13" fmla="*/ 2147483647 h 311"/>
              <a:gd name="T14" fmla="*/ 2147483647 w 32"/>
              <a:gd name="T15" fmla="*/ 0 h 31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1"/>
              <a:gd name="T26" fmla="*/ 32 w 32"/>
              <a:gd name="T27" fmla="*/ 311 h 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1">
                <a:moveTo>
                  <a:pt x="32" y="0"/>
                </a:moveTo>
                <a:lnTo>
                  <a:pt x="32" y="259"/>
                </a:lnTo>
                <a:lnTo>
                  <a:pt x="18" y="281"/>
                </a:lnTo>
                <a:lnTo>
                  <a:pt x="0" y="311"/>
                </a:lnTo>
                <a:lnTo>
                  <a:pt x="0" y="38"/>
                </a:lnTo>
                <a:lnTo>
                  <a:pt x="8" y="28"/>
                </a:lnTo>
                <a:lnTo>
                  <a:pt x="30" y="2"/>
                </a:lnTo>
                <a:lnTo>
                  <a:pt x="32" y="0"/>
                </a:lnTo>
                <a:close/>
              </a:path>
            </a:pathLst>
          </a:custGeom>
          <a:solidFill>
            <a:srgbClr val="C46909"/>
          </a:solidFill>
          <a:ln w="0">
            <a:solidFill>
              <a:srgbClr val="C46909"/>
            </a:solidFill>
            <a:round/>
            <a:headEnd/>
            <a:tailEnd/>
          </a:ln>
        </p:spPr>
        <p:txBody>
          <a:bodyPr/>
          <a:lstStyle/>
          <a:p>
            <a:endParaRPr lang="en-US"/>
          </a:p>
        </p:txBody>
      </p:sp>
      <p:sp>
        <p:nvSpPr>
          <p:cNvPr id="36901" name="Freeform 42"/>
          <p:cNvSpPr>
            <a:spLocks/>
          </p:cNvSpPr>
          <p:nvPr/>
        </p:nvSpPr>
        <p:spPr bwMode="auto">
          <a:xfrm rot="5400000">
            <a:off x="4871244" y="2928144"/>
            <a:ext cx="17463" cy="244475"/>
          </a:xfrm>
          <a:custGeom>
            <a:avLst/>
            <a:gdLst>
              <a:gd name="T0" fmla="*/ 2147483647 w 32"/>
              <a:gd name="T1" fmla="*/ 0 h 343"/>
              <a:gd name="T2" fmla="*/ 2147483647 w 32"/>
              <a:gd name="T3" fmla="*/ 2147483647 h 343"/>
              <a:gd name="T4" fmla="*/ 2147483647 w 32"/>
              <a:gd name="T5" fmla="*/ 2147483647 h 343"/>
              <a:gd name="T6" fmla="*/ 2147483647 w 32"/>
              <a:gd name="T7" fmla="*/ 2147483647 h 343"/>
              <a:gd name="T8" fmla="*/ 0 w 32"/>
              <a:gd name="T9" fmla="*/ 2147483647 h 343"/>
              <a:gd name="T10" fmla="*/ 0 w 32"/>
              <a:gd name="T11" fmla="*/ 2147483647 h 343"/>
              <a:gd name="T12" fmla="*/ 2147483647 w 32"/>
              <a:gd name="T13" fmla="*/ 2147483647 h 343"/>
              <a:gd name="T14" fmla="*/ 2147483647 w 32"/>
              <a:gd name="T15" fmla="*/ 0 h 34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43"/>
              <a:gd name="T26" fmla="*/ 32 w 32"/>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43">
                <a:moveTo>
                  <a:pt x="32" y="0"/>
                </a:moveTo>
                <a:lnTo>
                  <a:pt x="32" y="273"/>
                </a:lnTo>
                <a:lnTo>
                  <a:pt x="28" y="280"/>
                </a:lnTo>
                <a:lnTo>
                  <a:pt x="8" y="321"/>
                </a:lnTo>
                <a:lnTo>
                  <a:pt x="0" y="343"/>
                </a:lnTo>
                <a:lnTo>
                  <a:pt x="0" y="44"/>
                </a:lnTo>
                <a:lnTo>
                  <a:pt x="20" y="17"/>
                </a:lnTo>
                <a:lnTo>
                  <a:pt x="32" y="0"/>
                </a:lnTo>
                <a:close/>
              </a:path>
            </a:pathLst>
          </a:custGeom>
          <a:solidFill>
            <a:srgbClr val="BB5700"/>
          </a:solidFill>
          <a:ln w="0">
            <a:solidFill>
              <a:srgbClr val="BB5700"/>
            </a:solidFill>
            <a:round/>
            <a:headEnd/>
            <a:tailEnd/>
          </a:ln>
        </p:spPr>
        <p:txBody>
          <a:bodyPr/>
          <a:lstStyle/>
          <a:p>
            <a:endParaRPr lang="en-US"/>
          </a:p>
        </p:txBody>
      </p:sp>
      <p:sp>
        <p:nvSpPr>
          <p:cNvPr id="36902" name="Freeform 43"/>
          <p:cNvSpPr>
            <a:spLocks/>
          </p:cNvSpPr>
          <p:nvPr/>
        </p:nvSpPr>
        <p:spPr bwMode="auto">
          <a:xfrm rot="5400000">
            <a:off x="4718844" y="2788444"/>
            <a:ext cx="17462" cy="488950"/>
          </a:xfrm>
          <a:custGeom>
            <a:avLst/>
            <a:gdLst>
              <a:gd name="T0" fmla="*/ 2147483647 w 32"/>
              <a:gd name="T1" fmla="*/ 0 h 685"/>
              <a:gd name="T2" fmla="*/ 2147483647 w 32"/>
              <a:gd name="T3" fmla="*/ 2147483647 h 685"/>
              <a:gd name="T4" fmla="*/ 2147483647 w 32"/>
              <a:gd name="T5" fmla="*/ 2147483647 h 685"/>
              <a:gd name="T6" fmla="*/ 2147483647 w 32"/>
              <a:gd name="T7" fmla="*/ 2147483647 h 685"/>
              <a:gd name="T8" fmla="*/ 2147483647 w 32"/>
              <a:gd name="T9" fmla="*/ 2147483647 h 685"/>
              <a:gd name="T10" fmla="*/ 2147483647 w 32"/>
              <a:gd name="T11" fmla="*/ 2147483647 h 685"/>
              <a:gd name="T12" fmla="*/ 2147483647 w 32"/>
              <a:gd name="T13" fmla="*/ 2147483647 h 685"/>
              <a:gd name="T14" fmla="*/ 2147483647 w 32"/>
              <a:gd name="T15" fmla="*/ 2147483647 h 685"/>
              <a:gd name="T16" fmla="*/ 2147483647 w 32"/>
              <a:gd name="T17" fmla="*/ 2147483647 h 685"/>
              <a:gd name="T18" fmla="*/ 2147483647 w 32"/>
              <a:gd name="T19" fmla="*/ 2147483647 h 685"/>
              <a:gd name="T20" fmla="*/ 2147483647 w 32"/>
              <a:gd name="T21" fmla="*/ 2147483647 h 685"/>
              <a:gd name="T22" fmla="*/ 2147483647 w 32"/>
              <a:gd name="T23" fmla="*/ 2147483647 h 685"/>
              <a:gd name="T24" fmla="*/ 2147483647 w 32"/>
              <a:gd name="T25" fmla="*/ 2147483647 h 685"/>
              <a:gd name="T26" fmla="*/ 2147483647 w 32"/>
              <a:gd name="T27" fmla="*/ 2147483647 h 685"/>
              <a:gd name="T28" fmla="*/ 2147483647 w 32"/>
              <a:gd name="T29" fmla="*/ 2147483647 h 685"/>
              <a:gd name="T30" fmla="*/ 2147483647 w 32"/>
              <a:gd name="T31" fmla="*/ 2147483647 h 685"/>
              <a:gd name="T32" fmla="*/ 2147483647 w 32"/>
              <a:gd name="T33" fmla="*/ 2147483647 h 685"/>
              <a:gd name="T34" fmla="*/ 2147483647 w 32"/>
              <a:gd name="T35" fmla="*/ 2147483647 h 685"/>
              <a:gd name="T36" fmla="*/ 2147483647 w 32"/>
              <a:gd name="T37" fmla="*/ 2147483647 h 685"/>
              <a:gd name="T38" fmla="*/ 2147483647 w 32"/>
              <a:gd name="T39" fmla="*/ 2147483647 h 685"/>
              <a:gd name="T40" fmla="*/ 0 w 32"/>
              <a:gd name="T41" fmla="*/ 2147483647 h 685"/>
              <a:gd name="T42" fmla="*/ 0 w 32"/>
              <a:gd name="T43" fmla="*/ 2147483647 h 685"/>
              <a:gd name="T44" fmla="*/ 2147483647 w 32"/>
              <a:gd name="T45" fmla="*/ 2147483647 h 685"/>
              <a:gd name="T46" fmla="*/ 2147483647 w 32"/>
              <a:gd name="T47" fmla="*/ 0 h 6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685"/>
              <a:gd name="T74" fmla="*/ 32 w 32"/>
              <a:gd name="T75" fmla="*/ 685 h 6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685">
                <a:moveTo>
                  <a:pt x="32" y="0"/>
                </a:moveTo>
                <a:lnTo>
                  <a:pt x="32" y="299"/>
                </a:lnTo>
                <a:lnTo>
                  <a:pt x="23" y="319"/>
                </a:lnTo>
                <a:lnTo>
                  <a:pt x="12" y="364"/>
                </a:lnTo>
                <a:lnTo>
                  <a:pt x="6" y="411"/>
                </a:lnTo>
                <a:lnTo>
                  <a:pt x="4" y="445"/>
                </a:lnTo>
                <a:lnTo>
                  <a:pt x="4" y="478"/>
                </a:lnTo>
                <a:lnTo>
                  <a:pt x="5" y="511"/>
                </a:lnTo>
                <a:lnTo>
                  <a:pt x="7" y="542"/>
                </a:lnTo>
                <a:lnTo>
                  <a:pt x="10" y="572"/>
                </a:lnTo>
                <a:lnTo>
                  <a:pt x="13" y="600"/>
                </a:lnTo>
                <a:lnTo>
                  <a:pt x="16" y="624"/>
                </a:lnTo>
                <a:lnTo>
                  <a:pt x="19" y="646"/>
                </a:lnTo>
                <a:lnTo>
                  <a:pt x="22" y="664"/>
                </a:lnTo>
                <a:lnTo>
                  <a:pt x="26" y="676"/>
                </a:lnTo>
                <a:lnTo>
                  <a:pt x="27" y="685"/>
                </a:lnTo>
                <a:lnTo>
                  <a:pt x="23" y="677"/>
                </a:lnTo>
                <a:lnTo>
                  <a:pt x="18" y="664"/>
                </a:lnTo>
                <a:lnTo>
                  <a:pt x="12" y="647"/>
                </a:lnTo>
                <a:lnTo>
                  <a:pt x="5" y="627"/>
                </a:lnTo>
                <a:lnTo>
                  <a:pt x="0" y="611"/>
                </a:lnTo>
                <a:lnTo>
                  <a:pt x="0" y="48"/>
                </a:lnTo>
                <a:lnTo>
                  <a:pt x="14" y="26"/>
                </a:lnTo>
                <a:lnTo>
                  <a:pt x="32" y="0"/>
                </a:lnTo>
                <a:close/>
              </a:path>
            </a:pathLst>
          </a:custGeom>
          <a:solidFill>
            <a:srgbClr val="B34700"/>
          </a:solidFill>
          <a:ln w="0">
            <a:solidFill>
              <a:srgbClr val="B34700"/>
            </a:solidFill>
            <a:round/>
            <a:headEnd/>
            <a:tailEnd/>
          </a:ln>
        </p:spPr>
        <p:txBody>
          <a:bodyPr/>
          <a:lstStyle/>
          <a:p>
            <a:endParaRPr lang="en-US"/>
          </a:p>
        </p:txBody>
      </p:sp>
      <p:sp>
        <p:nvSpPr>
          <p:cNvPr id="36903" name="Freeform 44"/>
          <p:cNvSpPr>
            <a:spLocks/>
          </p:cNvSpPr>
          <p:nvPr/>
        </p:nvSpPr>
        <p:spPr bwMode="auto">
          <a:xfrm rot="5400000">
            <a:off x="4726782" y="2813844"/>
            <a:ext cx="19050" cy="401637"/>
          </a:xfrm>
          <a:custGeom>
            <a:avLst/>
            <a:gdLst>
              <a:gd name="T0" fmla="*/ 2147483647 w 33"/>
              <a:gd name="T1" fmla="*/ 0 h 563"/>
              <a:gd name="T2" fmla="*/ 2147483647 w 33"/>
              <a:gd name="T3" fmla="*/ 2147483647 h 563"/>
              <a:gd name="T4" fmla="*/ 2147483647 w 33"/>
              <a:gd name="T5" fmla="*/ 2147483647 h 563"/>
              <a:gd name="T6" fmla="*/ 2147483647 w 33"/>
              <a:gd name="T7" fmla="*/ 2147483647 h 563"/>
              <a:gd name="T8" fmla="*/ 2147483647 w 33"/>
              <a:gd name="T9" fmla="*/ 2147483647 h 563"/>
              <a:gd name="T10" fmla="*/ 2147483647 w 33"/>
              <a:gd name="T11" fmla="*/ 2147483647 h 563"/>
              <a:gd name="T12" fmla="*/ 0 w 33"/>
              <a:gd name="T13" fmla="*/ 2147483647 h 563"/>
              <a:gd name="T14" fmla="*/ 0 w 33"/>
              <a:gd name="T15" fmla="*/ 2147483647 h 563"/>
              <a:gd name="T16" fmla="*/ 2147483647 w 33"/>
              <a:gd name="T17" fmla="*/ 2147483647 h 563"/>
              <a:gd name="T18" fmla="*/ 2147483647 w 33"/>
              <a:gd name="T19" fmla="*/ 2147483647 h 563"/>
              <a:gd name="T20" fmla="*/ 2147483647 w 33"/>
              <a:gd name="T21" fmla="*/ 2147483647 h 563"/>
              <a:gd name="T22" fmla="*/ 2147483647 w 33"/>
              <a:gd name="T23" fmla="*/ 0 h 5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563"/>
              <a:gd name="T38" fmla="*/ 33 w 33"/>
              <a:gd name="T39" fmla="*/ 563 h 5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563">
                <a:moveTo>
                  <a:pt x="33" y="0"/>
                </a:moveTo>
                <a:lnTo>
                  <a:pt x="33" y="563"/>
                </a:lnTo>
                <a:lnTo>
                  <a:pt x="31" y="557"/>
                </a:lnTo>
                <a:lnTo>
                  <a:pt x="21" y="532"/>
                </a:lnTo>
                <a:lnTo>
                  <a:pt x="13" y="505"/>
                </a:lnTo>
                <a:lnTo>
                  <a:pt x="4" y="478"/>
                </a:lnTo>
                <a:lnTo>
                  <a:pt x="0" y="467"/>
                </a:lnTo>
                <a:lnTo>
                  <a:pt x="0" y="59"/>
                </a:lnTo>
                <a:lnTo>
                  <a:pt x="5" y="49"/>
                </a:lnTo>
                <a:lnTo>
                  <a:pt x="16" y="27"/>
                </a:lnTo>
                <a:lnTo>
                  <a:pt x="31" y="4"/>
                </a:lnTo>
                <a:lnTo>
                  <a:pt x="33" y="0"/>
                </a:lnTo>
                <a:close/>
              </a:path>
            </a:pathLst>
          </a:custGeom>
          <a:solidFill>
            <a:srgbClr val="AA3500"/>
          </a:solidFill>
          <a:ln w="0">
            <a:solidFill>
              <a:srgbClr val="AA3500"/>
            </a:solidFill>
            <a:round/>
            <a:headEnd/>
            <a:tailEnd/>
          </a:ln>
        </p:spPr>
        <p:txBody>
          <a:bodyPr/>
          <a:lstStyle/>
          <a:p>
            <a:endParaRPr lang="en-US"/>
          </a:p>
        </p:txBody>
      </p:sp>
      <p:sp>
        <p:nvSpPr>
          <p:cNvPr id="36904" name="Freeform 45"/>
          <p:cNvSpPr>
            <a:spLocks/>
          </p:cNvSpPr>
          <p:nvPr/>
        </p:nvSpPr>
        <p:spPr bwMode="auto">
          <a:xfrm rot="5400000">
            <a:off x="4739481" y="2848769"/>
            <a:ext cx="17463" cy="295275"/>
          </a:xfrm>
          <a:custGeom>
            <a:avLst/>
            <a:gdLst>
              <a:gd name="T0" fmla="*/ 2147483647 w 32"/>
              <a:gd name="T1" fmla="*/ 0 h 414"/>
              <a:gd name="T2" fmla="*/ 2147483647 w 32"/>
              <a:gd name="T3" fmla="*/ 2147483647 h 414"/>
              <a:gd name="T4" fmla="*/ 2147483647 w 32"/>
              <a:gd name="T5" fmla="*/ 2147483647 h 414"/>
              <a:gd name="T6" fmla="*/ 2147483647 w 32"/>
              <a:gd name="T7" fmla="*/ 2147483647 h 414"/>
              <a:gd name="T8" fmla="*/ 2147483647 w 32"/>
              <a:gd name="T9" fmla="*/ 2147483647 h 414"/>
              <a:gd name="T10" fmla="*/ 2147483647 w 32"/>
              <a:gd name="T11" fmla="*/ 2147483647 h 414"/>
              <a:gd name="T12" fmla="*/ 2147483647 w 32"/>
              <a:gd name="T13" fmla="*/ 2147483647 h 414"/>
              <a:gd name="T14" fmla="*/ 2147483647 w 32"/>
              <a:gd name="T15" fmla="*/ 2147483647 h 414"/>
              <a:gd name="T16" fmla="*/ 0 w 32"/>
              <a:gd name="T17" fmla="*/ 2147483647 h 414"/>
              <a:gd name="T18" fmla="*/ 0 w 32"/>
              <a:gd name="T19" fmla="*/ 2147483647 h 414"/>
              <a:gd name="T20" fmla="*/ 2147483647 w 32"/>
              <a:gd name="T21" fmla="*/ 2147483647 h 414"/>
              <a:gd name="T22" fmla="*/ 2147483647 w 32"/>
              <a:gd name="T23" fmla="*/ 2147483647 h 414"/>
              <a:gd name="T24" fmla="*/ 2147483647 w 32"/>
              <a:gd name="T25" fmla="*/ 2147483647 h 414"/>
              <a:gd name="T26" fmla="*/ 2147483647 w 32"/>
              <a:gd name="T27" fmla="*/ 2147483647 h 414"/>
              <a:gd name="T28" fmla="*/ 2147483647 w 32"/>
              <a:gd name="T29" fmla="*/ 0 h 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14"/>
              <a:gd name="T47" fmla="*/ 32 w 32"/>
              <a:gd name="T48" fmla="*/ 414 h 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14">
                <a:moveTo>
                  <a:pt x="32" y="0"/>
                </a:moveTo>
                <a:lnTo>
                  <a:pt x="32" y="414"/>
                </a:lnTo>
                <a:lnTo>
                  <a:pt x="26" y="393"/>
                </a:lnTo>
                <a:lnTo>
                  <a:pt x="19" y="365"/>
                </a:lnTo>
                <a:lnTo>
                  <a:pt x="13" y="338"/>
                </a:lnTo>
                <a:lnTo>
                  <a:pt x="6" y="312"/>
                </a:lnTo>
                <a:lnTo>
                  <a:pt x="3" y="288"/>
                </a:lnTo>
                <a:lnTo>
                  <a:pt x="1" y="267"/>
                </a:lnTo>
                <a:lnTo>
                  <a:pt x="0" y="218"/>
                </a:lnTo>
                <a:lnTo>
                  <a:pt x="0" y="172"/>
                </a:lnTo>
                <a:lnTo>
                  <a:pt x="3" y="128"/>
                </a:lnTo>
                <a:lnTo>
                  <a:pt x="9" y="86"/>
                </a:lnTo>
                <a:lnTo>
                  <a:pt x="16" y="47"/>
                </a:lnTo>
                <a:lnTo>
                  <a:pt x="27" y="11"/>
                </a:lnTo>
                <a:lnTo>
                  <a:pt x="32" y="0"/>
                </a:lnTo>
                <a:close/>
              </a:path>
            </a:pathLst>
          </a:custGeom>
          <a:solidFill>
            <a:srgbClr val="A02000"/>
          </a:solidFill>
          <a:ln w="0">
            <a:solidFill>
              <a:srgbClr val="A02000"/>
            </a:solidFill>
            <a:round/>
            <a:headEnd/>
            <a:tailEnd/>
          </a:ln>
        </p:spPr>
        <p:txBody>
          <a:bodyPr/>
          <a:lstStyle/>
          <a:p>
            <a:endParaRPr lang="en-US"/>
          </a:p>
        </p:txBody>
      </p:sp>
      <p:sp>
        <p:nvSpPr>
          <p:cNvPr id="36905" name="Line 46"/>
          <p:cNvSpPr>
            <a:spLocks noChangeShapeType="1"/>
          </p:cNvSpPr>
          <p:nvPr/>
        </p:nvSpPr>
        <p:spPr bwMode="auto">
          <a:xfrm rot="5400000" flipH="1" flipV="1">
            <a:off x="4481513" y="3038475"/>
            <a:ext cx="1588"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6" name="Line 47"/>
          <p:cNvSpPr>
            <a:spLocks noChangeShapeType="1"/>
          </p:cNvSpPr>
          <p:nvPr/>
        </p:nvSpPr>
        <p:spPr bwMode="auto">
          <a:xfrm rot="5400000" flipH="1" flipV="1">
            <a:off x="4483894" y="3036094"/>
            <a:ext cx="1587"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7" name="Line 48"/>
          <p:cNvSpPr>
            <a:spLocks noChangeShapeType="1"/>
          </p:cNvSpPr>
          <p:nvPr/>
        </p:nvSpPr>
        <p:spPr bwMode="auto">
          <a:xfrm rot="5400000" flipH="1" flipV="1">
            <a:off x="4490244" y="3029744"/>
            <a:ext cx="3175"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Line 49"/>
          <p:cNvSpPr>
            <a:spLocks noChangeShapeType="1"/>
          </p:cNvSpPr>
          <p:nvPr/>
        </p:nvSpPr>
        <p:spPr bwMode="auto">
          <a:xfrm rot="5400000" flipH="1" flipV="1">
            <a:off x="4502150" y="3025776"/>
            <a:ext cx="317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9" name="Line 50"/>
          <p:cNvSpPr>
            <a:spLocks noChangeShapeType="1"/>
          </p:cNvSpPr>
          <p:nvPr/>
        </p:nvSpPr>
        <p:spPr bwMode="auto">
          <a:xfrm rot="5400000" flipH="1" flipV="1">
            <a:off x="4514850" y="3021013"/>
            <a:ext cx="4763"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0" name="Line 51"/>
          <p:cNvSpPr>
            <a:spLocks noChangeShapeType="1"/>
          </p:cNvSpPr>
          <p:nvPr/>
        </p:nvSpPr>
        <p:spPr bwMode="auto">
          <a:xfrm rot="5400000" flipH="1" flipV="1">
            <a:off x="4530725" y="3016250"/>
            <a:ext cx="317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1" name="Line 52"/>
          <p:cNvSpPr>
            <a:spLocks noChangeShapeType="1"/>
          </p:cNvSpPr>
          <p:nvPr/>
        </p:nvSpPr>
        <p:spPr bwMode="auto">
          <a:xfrm rot="5400000" flipH="1" flipV="1">
            <a:off x="4545807" y="3010693"/>
            <a:ext cx="6350"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2" name="Line 53"/>
          <p:cNvSpPr>
            <a:spLocks noChangeShapeType="1"/>
          </p:cNvSpPr>
          <p:nvPr/>
        </p:nvSpPr>
        <p:spPr bwMode="auto">
          <a:xfrm rot="5400000" flipH="1" flipV="1">
            <a:off x="4565651" y="3003550"/>
            <a:ext cx="4762"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3" name="Line 54"/>
          <p:cNvSpPr>
            <a:spLocks noChangeShapeType="1"/>
          </p:cNvSpPr>
          <p:nvPr/>
        </p:nvSpPr>
        <p:spPr bwMode="auto">
          <a:xfrm rot="5400000" flipH="1" flipV="1">
            <a:off x="4583906" y="2999582"/>
            <a:ext cx="4763"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4" name="Line 55"/>
          <p:cNvSpPr>
            <a:spLocks noChangeShapeType="1"/>
          </p:cNvSpPr>
          <p:nvPr/>
        </p:nvSpPr>
        <p:spPr bwMode="auto">
          <a:xfrm rot="5400000" flipH="1" flipV="1">
            <a:off x="4604544" y="2994819"/>
            <a:ext cx="4762"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5" name="Line 56"/>
          <p:cNvSpPr>
            <a:spLocks noChangeShapeType="1"/>
          </p:cNvSpPr>
          <p:nvPr/>
        </p:nvSpPr>
        <p:spPr bwMode="auto">
          <a:xfrm rot="5400000" flipH="1" flipV="1">
            <a:off x="4624387" y="2989263"/>
            <a:ext cx="4763"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6" name="Line 57"/>
          <p:cNvSpPr>
            <a:spLocks noChangeShapeType="1"/>
          </p:cNvSpPr>
          <p:nvPr/>
        </p:nvSpPr>
        <p:spPr bwMode="auto">
          <a:xfrm rot="5400000" flipH="1" flipV="1">
            <a:off x="4645025" y="2986088"/>
            <a:ext cx="317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7" name="Line 58"/>
          <p:cNvSpPr>
            <a:spLocks noChangeShapeType="1"/>
          </p:cNvSpPr>
          <p:nvPr/>
        </p:nvSpPr>
        <p:spPr bwMode="auto">
          <a:xfrm rot="5400000" flipH="1" flipV="1">
            <a:off x="4662487" y="2982913"/>
            <a:ext cx="317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8" name="Line 59"/>
          <p:cNvSpPr>
            <a:spLocks noChangeShapeType="1"/>
          </p:cNvSpPr>
          <p:nvPr/>
        </p:nvSpPr>
        <p:spPr bwMode="auto">
          <a:xfrm rot="5400000" flipH="1" flipV="1">
            <a:off x="4683125" y="2981326"/>
            <a:ext cx="1587"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9" name="Line 60"/>
          <p:cNvSpPr>
            <a:spLocks noChangeShapeType="1"/>
          </p:cNvSpPr>
          <p:nvPr/>
        </p:nvSpPr>
        <p:spPr bwMode="auto">
          <a:xfrm rot="5400000" flipH="1" flipV="1">
            <a:off x="4699000" y="2981325"/>
            <a:ext cx="1588"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0" name="Line 61"/>
          <p:cNvSpPr>
            <a:spLocks noChangeShapeType="1"/>
          </p:cNvSpPr>
          <p:nvPr/>
        </p:nvSpPr>
        <p:spPr bwMode="auto">
          <a:xfrm rot="5400000" flipH="1" flipV="1">
            <a:off x="4723607" y="2971006"/>
            <a:ext cx="0" cy="333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1" name="Line 62"/>
          <p:cNvSpPr>
            <a:spLocks noChangeShapeType="1"/>
          </p:cNvSpPr>
          <p:nvPr/>
        </p:nvSpPr>
        <p:spPr bwMode="auto">
          <a:xfrm rot="5400000" flipV="1">
            <a:off x="4757738" y="2970212"/>
            <a:ext cx="0" cy="349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Line 63"/>
          <p:cNvSpPr>
            <a:spLocks noChangeShapeType="1"/>
          </p:cNvSpPr>
          <p:nvPr/>
        </p:nvSpPr>
        <p:spPr bwMode="auto">
          <a:xfrm rot="5400000" flipV="1">
            <a:off x="4787900" y="2973388"/>
            <a:ext cx="1588" cy="301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3" name="Line 64"/>
          <p:cNvSpPr>
            <a:spLocks noChangeShapeType="1"/>
          </p:cNvSpPr>
          <p:nvPr/>
        </p:nvSpPr>
        <p:spPr bwMode="auto">
          <a:xfrm rot="5400000" flipV="1">
            <a:off x="4819650" y="2974976"/>
            <a:ext cx="3175" cy="317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4" name="Line 65"/>
          <p:cNvSpPr>
            <a:spLocks noChangeShapeType="1"/>
          </p:cNvSpPr>
          <p:nvPr/>
        </p:nvSpPr>
        <p:spPr bwMode="auto">
          <a:xfrm rot="5400000" flipV="1">
            <a:off x="4847431" y="2980532"/>
            <a:ext cx="3175" cy="269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5" name="Line 66"/>
          <p:cNvSpPr>
            <a:spLocks noChangeShapeType="1"/>
          </p:cNvSpPr>
          <p:nvPr/>
        </p:nvSpPr>
        <p:spPr bwMode="auto">
          <a:xfrm rot="5400000" flipV="1">
            <a:off x="4872831" y="2986882"/>
            <a:ext cx="7937" cy="254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6" name="Line 67"/>
          <p:cNvSpPr>
            <a:spLocks noChangeShapeType="1"/>
          </p:cNvSpPr>
          <p:nvPr/>
        </p:nvSpPr>
        <p:spPr bwMode="auto">
          <a:xfrm rot="5400000" flipV="1">
            <a:off x="4891881" y="2999582"/>
            <a:ext cx="4763"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7" name="Line 68"/>
          <p:cNvSpPr>
            <a:spLocks noChangeShapeType="1"/>
          </p:cNvSpPr>
          <p:nvPr/>
        </p:nvSpPr>
        <p:spPr bwMode="auto">
          <a:xfrm rot="5400000" flipV="1">
            <a:off x="4906170" y="3002756"/>
            <a:ext cx="4762"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8" name="Line 69"/>
          <p:cNvSpPr>
            <a:spLocks noChangeShapeType="1"/>
          </p:cNvSpPr>
          <p:nvPr/>
        </p:nvSpPr>
        <p:spPr bwMode="auto">
          <a:xfrm rot="5400000" flipV="1">
            <a:off x="4922044" y="3009106"/>
            <a:ext cx="9525"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9" name="Line 70"/>
          <p:cNvSpPr>
            <a:spLocks noChangeShapeType="1"/>
          </p:cNvSpPr>
          <p:nvPr/>
        </p:nvSpPr>
        <p:spPr bwMode="auto">
          <a:xfrm rot="5400000" flipV="1">
            <a:off x="4937919" y="3018631"/>
            <a:ext cx="9525"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0" name="Line 71"/>
          <p:cNvSpPr>
            <a:spLocks noChangeShapeType="1"/>
          </p:cNvSpPr>
          <p:nvPr/>
        </p:nvSpPr>
        <p:spPr bwMode="auto">
          <a:xfrm rot="5400000" flipV="1">
            <a:off x="4956175" y="3027363"/>
            <a:ext cx="952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1" name="Line 72"/>
          <p:cNvSpPr>
            <a:spLocks noChangeShapeType="1"/>
          </p:cNvSpPr>
          <p:nvPr/>
        </p:nvSpPr>
        <p:spPr bwMode="auto">
          <a:xfrm rot="5400000" flipV="1">
            <a:off x="4976812" y="3036888"/>
            <a:ext cx="11113"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2" name="Line 73"/>
          <p:cNvSpPr>
            <a:spLocks noChangeShapeType="1"/>
          </p:cNvSpPr>
          <p:nvPr/>
        </p:nvSpPr>
        <p:spPr bwMode="auto">
          <a:xfrm rot="5400000" flipV="1">
            <a:off x="4994276" y="3049587"/>
            <a:ext cx="11112"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3" name="Line 74"/>
          <p:cNvSpPr>
            <a:spLocks noChangeShapeType="1"/>
          </p:cNvSpPr>
          <p:nvPr/>
        </p:nvSpPr>
        <p:spPr bwMode="auto">
          <a:xfrm rot="5400000" flipV="1">
            <a:off x="5011738" y="3060700"/>
            <a:ext cx="12700"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4" name="Line 75"/>
          <p:cNvSpPr>
            <a:spLocks noChangeShapeType="1"/>
          </p:cNvSpPr>
          <p:nvPr/>
        </p:nvSpPr>
        <p:spPr bwMode="auto">
          <a:xfrm rot="5400000" flipV="1">
            <a:off x="5032375" y="3073400"/>
            <a:ext cx="11113"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5" name="Line 76"/>
          <p:cNvSpPr>
            <a:spLocks noChangeShapeType="1"/>
          </p:cNvSpPr>
          <p:nvPr/>
        </p:nvSpPr>
        <p:spPr bwMode="auto">
          <a:xfrm rot="5400000" flipV="1">
            <a:off x="5047457" y="3085306"/>
            <a:ext cx="11112"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6" name="Line 77"/>
          <p:cNvSpPr>
            <a:spLocks noChangeShapeType="1"/>
          </p:cNvSpPr>
          <p:nvPr/>
        </p:nvSpPr>
        <p:spPr bwMode="auto">
          <a:xfrm rot="5400000" flipV="1">
            <a:off x="5063332" y="3098006"/>
            <a:ext cx="12700"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7" name="Line 78"/>
          <p:cNvSpPr>
            <a:spLocks noChangeShapeType="1"/>
          </p:cNvSpPr>
          <p:nvPr/>
        </p:nvSpPr>
        <p:spPr bwMode="auto">
          <a:xfrm rot="5400000" flipV="1">
            <a:off x="5077619" y="3110706"/>
            <a:ext cx="9525"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8" name="Line 79"/>
          <p:cNvSpPr>
            <a:spLocks noChangeShapeType="1"/>
          </p:cNvSpPr>
          <p:nvPr/>
        </p:nvSpPr>
        <p:spPr bwMode="auto">
          <a:xfrm rot="5400000" flipV="1">
            <a:off x="5086350" y="3121025"/>
            <a:ext cx="4763" cy="47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9" name="Line 80"/>
          <p:cNvSpPr>
            <a:spLocks noChangeShapeType="1"/>
          </p:cNvSpPr>
          <p:nvPr/>
        </p:nvSpPr>
        <p:spPr bwMode="auto">
          <a:xfrm rot="5400000" flipV="1">
            <a:off x="5092701" y="3125787"/>
            <a:ext cx="4762" cy="47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0" name="Line 81"/>
          <p:cNvSpPr>
            <a:spLocks noChangeShapeType="1"/>
          </p:cNvSpPr>
          <p:nvPr/>
        </p:nvSpPr>
        <p:spPr bwMode="auto">
          <a:xfrm rot="5400000" flipV="1">
            <a:off x="5095875" y="3130550"/>
            <a:ext cx="7938"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1" name="Line 82"/>
          <p:cNvSpPr>
            <a:spLocks noChangeShapeType="1"/>
          </p:cNvSpPr>
          <p:nvPr/>
        </p:nvSpPr>
        <p:spPr bwMode="auto">
          <a:xfrm rot="5400000" flipV="1">
            <a:off x="5104606" y="3139282"/>
            <a:ext cx="952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2" name="Line 83"/>
          <p:cNvSpPr>
            <a:spLocks noChangeShapeType="1"/>
          </p:cNvSpPr>
          <p:nvPr/>
        </p:nvSpPr>
        <p:spPr bwMode="auto">
          <a:xfrm rot="5400000" flipV="1">
            <a:off x="5112545" y="3148806"/>
            <a:ext cx="11112"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3" name="Line 84"/>
          <p:cNvSpPr>
            <a:spLocks noChangeShapeType="1"/>
          </p:cNvSpPr>
          <p:nvPr/>
        </p:nvSpPr>
        <p:spPr bwMode="auto">
          <a:xfrm rot="5400000" flipV="1">
            <a:off x="5122862" y="3159126"/>
            <a:ext cx="11113"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4" name="Line 85"/>
          <p:cNvSpPr>
            <a:spLocks noChangeShapeType="1"/>
          </p:cNvSpPr>
          <p:nvPr/>
        </p:nvSpPr>
        <p:spPr bwMode="auto">
          <a:xfrm rot="5400000" flipV="1">
            <a:off x="5132388" y="3170238"/>
            <a:ext cx="9525"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5" name="Line 86"/>
          <p:cNvSpPr>
            <a:spLocks noChangeShapeType="1"/>
          </p:cNvSpPr>
          <p:nvPr/>
        </p:nvSpPr>
        <p:spPr bwMode="auto">
          <a:xfrm rot="5400000" flipV="1">
            <a:off x="5142707" y="3180556"/>
            <a:ext cx="23812"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6" name="Line 87"/>
          <p:cNvSpPr>
            <a:spLocks noChangeShapeType="1"/>
          </p:cNvSpPr>
          <p:nvPr/>
        </p:nvSpPr>
        <p:spPr bwMode="auto">
          <a:xfrm rot="5400000" flipV="1">
            <a:off x="5164931" y="3204369"/>
            <a:ext cx="11113"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7" name="Line 88"/>
          <p:cNvSpPr>
            <a:spLocks noChangeShapeType="1"/>
          </p:cNvSpPr>
          <p:nvPr/>
        </p:nvSpPr>
        <p:spPr bwMode="auto">
          <a:xfrm rot="5400000" flipV="1">
            <a:off x="5176838" y="3214688"/>
            <a:ext cx="11112"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8" name="Line 89"/>
          <p:cNvSpPr>
            <a:spLocks noChangeShapeType="1"/>
          </p:cNvSpPr>
          <p:nvPr/>
        </p:nvSpPr>
        <p:spPr bwMode="auto">
          <a:xfrm rot="5400000" flipV="1">
            <a:off x="5187156" y="3226594"/>
            <a:ext cx="952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9" name="Line 90"/>
          <p:cNvSpPr>
            <a:spLocks noChangeShapeType="1"/>
          </p:cNvSpPr>
          <p:nvPr/>
        </p:nvSpPr>
        <p:spPr bwMode="auto">
          <a:xfrm rot="5400000" flipV="1">
            <a:off x="5195888" y="3235325"/>
            <a:ext cx="9525"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0" name="Line 91"/>
          <p:cNvSpPr>
            <a:spLocks noChangeShapeType="1"/>
          </p:cNvSpPr>
          <p:nvPr/>
        </p:nvSpPr>
        <p:spPr bwMode="auto">
          <a:xfrm rot="5400000" flipV="1">
            <a:off x="5203825" y="3244850"/>
            <a:ext cx="6350"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1" name="Line 92"/>
          <p:cNvSpPr>
            <a:spLocks noChangeShapeType="1"/>
          </p:cNvSpPr>
          <p:nvPr/>
        </p:nvSpPr>
        <p:spPr bwMode="auto">
          <a:xfrm rot="5400000" flipV="1">
            <a:off x="5209382" y="3251993"/>
            <a:ext cx="6350" cy="47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2" name="Line 93"/>
          <p:cNvSpPr>
            <a:spLocks noChangeShapeType="1"/>
          </p:cNvSpPr>
          <p:nvPr/>
        </p:nvSpPr>
        <p:spPr bwMode="auto">
          <a:xfrm rot="5400000" flipV="1">
            <a:off x="5216525" y="3257550"/>
            <a:ext cx="3175"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3" name="Line 94"/>
          <p:cNvSpPr>
            <a:spLocks noChangeShapeType="1"/>
          </p:cNvSpPr>
          <p:nvPr/>
        </p:nvSpPr>
        <p:spPr bwMode="auto">
          <a:xfrm rot="5400000" flipV="1">
            <a:off x="5218906" y="3259932"/>
            <a:ext cx="4763"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4" name="Line 95"/>
          <p:cNvSpPr>
            <a:spLocks noChangeShapeType="1"/>
          </p:cNvSpPr>
          <p:nvPr/>
        </p:nvSpPr>
        <p:spPr bwMode="auto">
          <a:xfrm rot="5400000" flipV="1">
            <a:off x="5226844" y="3264694"/>
            <a:ext cx="4762"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5" name="Line 96"/>
          <p:cNvSpPr>
            <a:spLocks noChangeShapeType="1"/>
          </p:cNvSpPr>
          <p:nvPr/>
        </p:nvSpPr>
        <p:spPr bwMode="auto">
          <a:xfrm rot="5400000" flipV="1">
            <a:off x="5233988" y="3268662"/>
            <a:ext cx="14288"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6" name="Line 97"/>
          <p:cNvSpPr>
            <a:spLocks noChangeShapeType="1"/>
          </p:cNvSpPr>
          <p:nvPr/>
        </p:nvSpPr>
        <p:spPr bwMode="auto">
          <a:xfrm rot="5400000" flipV="1">
            <a:off x="5249863" y="3284538"/>
            <a:ext cx="7937"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7" name="Line 98"/>
          <p:cNvSpPr>
            <a:spLocks noChangeShapeType="1"/>
          </p:cNvSpPr>
          <p:nvPr/>
        </p:nvSpPr>
        <p:spPr bwMode="auto">
          <a:xfrm rot="5400000" flipV="1">
            <a:off x="5258594" y="3290094"/>
            <a:ext cx="19050" cy="23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8" name="Line 99"/>
          <p:cNvSpPr>
            <a:spLocks noChangeShapeType="1"/>
          </p:cNvSpPr>
          <p:nvPr/>
        </p:nvSpPr>
        <p:spPr bwMode="auto">
          <a:xfrm rot="5400000" flipV="1">
            <a:off x="5281612" y="3309938"/>
            <a:ext cx="952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9" name="Line 100"/>
          <p:cNvSpPr>
            <a:spLocks noChangeShapeType="1"/>
          </p:cNvSpPr>
          <p:nvPr/>
        </p:nvSpPr>
        <p:spPr bwMode="auto">
          <a:xfrm rot="5400000" flipV="1">
            <a:off x="5295106" y="3318669"/>
            <a:ext cx="9525"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0" name="Line 101"/>
          <p:cNvSpPr>
            <a:spLocks noChangeShapeType="1"/>
          </p:cNvSpPr>
          <p:nvPr/>
        </p:nvSpPr>
        <p:spPr bwMode="auto">
          <a:xfrm rot="5400000" flipV="1">
            <a:off x="5308600" y="3328988"/>
            <a:ext cx="952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1" name="Line 102"/>
          <p:cNvSpPr>
            <a:spLocks noChangeShapeType="1"/>
          </p:cNvSpPr>
          <p:nvPr/>
        </p:nvSpPr>
        <p:spPr bwMode="auto">
          <a:xfrm rot="5400000" flipV="1">
            <a:off x="5319712" y="3338513"/>
            <a:ext cx="952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2" name="Line 103"/>
          <p:cNvSpPr>
            <a:spLocks noChangeShapeType="1"/>
          </p:cNvSpPr>
          <p:nvPr/>
        </p:nvSpPr>
        <p:spPr bwMode="auto">
          <a:xfrm rot="5400000" flipV="1">
            <a:off x="5333206" y="3347244"/>
            <a:ext cx="7938"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3" name="Line 104"/>
          <p:cNvSpPr>
            <a:spLocks noChangeShapeType="1"/>
          </p:cNvSpPr>
          <p:nvPr/>
        </p:nvSpPr>
        <p:spPr bwMode="auto">
          <a:xfrm rot="5400000" flipV="1">
            <a:off x="5344319" y="3356769"/>
            <a:ext cx="7937"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4" name="Line 105"/>
          <p:cNvSpPr>
            <a:spLocks noChangeShapeType="1"/>
          </p:cNvSpPr>
          <p:nvPr/>
        </p:nvSpPr>
        <p:spPr bwMode="auto">
          <a:xfrm rot="5400000" flipV="1">
            <a:off x="5356225" y="3362325"/>
            <a:ext cx="4763"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5" name="Line 106"/>
          <p:cNvSpPr>
            <a:spLocks noChangeShapeType="1"/>
          </p:cNvSpPr>
          <p:nvPr/>
        </p:nvSpPr>
        <p:spPr bwMode="auto">
          <a:xfrm rot="5400000" flipV="1">
            <a:off x="5367338" y="3367088"/>
            <a:ext cx="6350"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6" name="Line 107"/>
          <p:cNvSpPr>
            <a:spLocks noChangeShapeType="1"/>
          </p:cNvSpPr>
          <p:nvPr/>
        </p:nvSpPr>
        <p:spPr bwMode="auto">
          <a:xfrm rot="5400000" flipV="1">
            <a:off x="5380038" y="3373438"/>
            <a:ext cx="7937"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7" name="Line 108"/>
          <p:cNvSpPr>
            <a:spLocks noChangeShapeType="1"/>
          </p:cNvSpPr>
          <p:nvPr/>
        </p:nvSpPr>
        <p:spPr bwMode="auto">
          <a:xfrm rot="5400000" flipV="1">
            <a:off x="5394326" y="3379787"/>
            <a:ext cx="6350"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8" name="Line 109"/>
          <p:cNvSpPr>
            <a:spLocks noChangeShapeType="1"/>
          </p:cNvSpPr>
          <p:nvPr/>
        </p:nvSpPr>
        <p:spPr bwMode="auto">
          <a:xfrm rot="5400000" flipV="1">
            <a:off x="5410994" y="3386931"/>
            <a:ext cx="7938"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9" name="Line 110"/>
          <p:cNvSpPr>
            <a:spLocks noChangeShapeType="1"/>
          </p:cNvSpPr>
          <p:nvPr/>
        </p:nvSpPr>
        <p:spPr bwMode="auto">
          <a:xfrm rot="5400000" flipV="1">
            <a:off x="5431631" y="3388520"/>
            <a:ext cx="15875" cy="365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0" name="Line 111"/>
          <p:cNvSpPr>
            <a:spLocks noChangeShapeType="1"/>
          </p:cNvSpPr>
          <p:nvPr/>
        </p:nvSpPr>
        <p:spPr bwMode="auto">
          <a:xfrm rot="5400000" flipV="1">
            <a:off x="5464969" y="3409157"/>
            <a:ext cx="6350"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1" name="Line 112"/>
          <p:cNvSpPr>
            <a:spLocks noChangeShapeType="1"/>
          </p:cNvSpPr>
          <p:nvPr/>
        </p:nvSpPr>
        <p:spPr bwMode="auto">
          <a:xfrm rot="5400000" flipV="1">
            <a:off x="5482432" y="3415506"/>
            <a:ext cx="4762"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2" name="Line 113"/>
          <p:cNvSpPr>
            <a:spLocks noChangeShapeType="1"/>
          </p:cNvSpPr>
          <p:nvPr/>
        </p:nvSpPr>
        <p:spPr bwMode="auto">
          <a:xfrm rot="5400000" flipV="1">
            <a:off x="5497512" y="3421063"/>
            <a:ext cx="4763"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3" name="Line 114"/>
          <p:cNvSpPr>
            <a:spLocks noChangeShapeType="1"/>
          </p:cNvSpPr>
          <p:nvPr/>
        </p:nvSpPr>
        <p:spPr bwMode="auto">
          <a:xfrm rot="5400000" flipV="1">
            <a:off x="5511800" y="3425826"/>
            <a:ext cx="317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4" name="Line 115"/>
          <p:cNvSpPr>
            <a:spLocks noChangeShapeType="1"/>
          </p:cNvSpPr>
          <p:nvPr/>
        </p:nvSpPr>
        <p:spPr bwMode="auto">
          <a:xfrm rot="5400000" flipV="1">
            <a:off x="5527675" y="3427413"/>
            <a:ext cx="317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5" name="Line 116"/>
          <p:cNvSpPr>
            <a:spLocks noChangeShapeType="1"/>
          </p:cNvSpPr>
          <p:nvPr/>
        </p:nvSpPr>
        <p:spPr bwMode="auto">
          <a:xfrm rot="5400000" flipV="1">
            <a:off x="5545931" y="3428207"/>
            <a:ext cx="3175"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6" name="Line 117"/>
          <p:cNvSpPr>
            <a:spLocks noChangeShapeType="1"/>
          </p:cNvSpPr>
          <p:nvPr/>
        </p:nvSpPr>
        <p:spPr bwMode="auto">
          <a:xfrm rot="5400000" flipV="1">
            <a:off x="5566570" y="3431381"/>
            <a:ext cx="4762"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7" name="Line 118"/>
          <p:cNvSpPr>
            <a:spLocks noChangeShapeType="1"/>
          </p:cNvSpPr>
          <p:nvPr/>
        </p:nvSpPr>
        <p:spPr bwMode="auto">
          <a:xfrm rot="5400000" flipV="1">
            <a:off x="5589587" y="3433763"/>
            <a:ext cx="3175" cy="254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8" name="Line 119"/>
          <p:cNvSpPr>
            <a:spLocks noChangeShapeType="1"/>
          </p:cNvSpPr>
          <p:nvPr/>
        </p:nvSpPr>
        <p:spPr bwMode="auto">
          <a:xfrm rot="5400000" flipV="1">
            <a:off x="5614194" y="3437731"/>
            <a:ext cx="3175" cy="238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9" name="Line 120"/>
          <p:cNvSpPr>
            <a:spLocks noChangeShapeType="1"/>
          </p:cNvSpPr>
          <p:nvPr/>
        </p:nvSpPr>
        <p:spPr bwMode="auto">
          <a:xfrm rot="5400000" flipV="1">
            <a:off x="5638800" y="3441700"/>
            <a:ext cx="3175"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0" name="Line 121"/>
          <p:cNvSpPr>
            <a:spLocks noChangeShapeType="1"/>
          </p:cNvSpPr>
          <p:nvPr/>
        </p:nvSpPr>
        <p:spPr bwMode="auto">
          <a:xfrm rot="5400000" flipV="1">
            <a:off x="5662613" y="3443287"/>
            <a:ext cx="1588" cy="238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1" name="Line 122"/>
          <p:cNvSpPr>
            <a:spLocks noChangeShapeType="1"/>
          </p:cNvSpPr>
          <p:nvPr/>
        </p:nvSpPr>
        <p:spPr bwMode="auto">
          <a:xfrm rot="5400000" flipV="1">
            <a:off x="5686426" y="3444875"/>
            <a:ext cx="0"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2" name="Line 123"/>
          <p:cNvSpPr>
            <a:spLocks noChangeShapeType="1"/>
          </p:cNvSpPr>
          <p:nvPr/>
        </p:nvSpPr>
        <p:spPr bwMode="auto">
          <a:xfrm rot="5400000" flipH="1" flipV="1">
            <a:off x="5706269" y="3447257"/>
            <a:ext cx="0"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3" name="Line 124"/>
          <p:cNvSpPr>
            <a:spLocks noChangeShapeType="1"/>
          </p:cNvSpPr>
          <p:nvPr/>
        </p:nvSpPr>
        <p:spPr bwMode="auto">
          <a:xfrm rot="5400000" flipH="1" flipV="1">
            <a:off x="5721350" y="3448050"/>
            <a:ext cx="1588"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4" name="Line 125"/>
          <p:cNvSpPr>
            <a:spLocks noChangeShapeType="1"/>
          </p:cNvSpPr>
          <p:nvPr/>
        </p:nvSpPr>
        <p:spPr bwMode="auto">
          <a:xfrm rot="5400000" flipH="1" flipV="1">
            <a:off x="5732463" y="3449637"/>
            <a:ext cx="0"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5" name="Line 126"/>
          <p:cNvSpPr>
            <a:spLocks noChangeShapeType="1"/>
          </p:cNvSpPr>
          <p:nvPr/>
        </p:nvSpPr>
        <p:spPr bwMode="auto">
          <a:xfrm rot="5400000" flipH="1" flipV="1">
            <a:off x="5740400" y="3449638"/>
            <a:ext cx="1587"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6" name="Line 127"/>
          <p:cNvSpPr>
            <a:spLocks noChangeShapeType="1"/>
          </p:cNvSpPr>
          <p:nvPr/>
        </p:nvSpPr>
        <p:spPr bwMode="auto">
          <a:xfrm rot="5400000" flipH="1" flipV="1">
            <a:off x="5746751" y="3451225"/>
            <a:ext cx="0"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7" name="Line 128"/>
          <p:cNvSpPr>
            <a:spLocks noChangeShapeType="1"/>
          </p:cNvSpPr>
          <p:nvPr/>
        </p:nvSpPr>
        <p:spPr bwMode="auto">
          <a:xfrm rot="5400000" flipH="1" flipV="1">
            <a:off x="5750719" y="3450431"/>
            <a:ext cx="1588"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8" name="Line 129"/>
          <p:cNvSpPr>
            <a:spLocks noChangeShapeType="1"/>
          </p:cNvSpPr>
          <p:nvPr/>
        </p:nvSpPr>
        <p:spPr bwMode="auto">
          <a:xfrm rot="5400000" flipH="1" flipV="1">
            <a:off x="5752307" y="3450431"/>
            <a:ext cx="0"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9" name="Line 130"/>
          <p:cNvSpPr>
            <a:spLocks noChangeShapeType="1"/>
          </p:cNvSpPr>
          <p:nvPr/>
        </p:nvSpPr>
        <p:spPr bwMode="auto">
          <a:xfrm rot="5400000">
            <a:off x="5739607" y="3444081"/>
            <a:ext cx="6350"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0" name="Line 131"/>
          <p:cNvSpPr>
            <a:spLocks noChangeShapeType="1"/>
          </p:cNvSpPr>
          <p:nvPr/>
        </p:nvSpPr>
        <p:spPr bwMode="auto">
          <a:xfrm rot="5400000">
            <a:off x="5719763" y="3451225"/>
            <a:ext cx="6350"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1" name="Line 132"/>
          <p:cNvSpPr>
            <a:spLocks noChangeShapeType="1"/>
          </p:cNvSpPr>
          <p:nvPr/>
        </p:nvSpPr>
        <p:spPr bwMode="auto">
          <a:xfrm rot="5400000">
            <a:off x="5703887" y="3457576"/>
            <a:ext cx="4763"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2" name="Line 133"/>
          <p:cNvSpPr>
            <a:spLocks noChangeShapeType="1"/>
          </p:cNvSpPr>
          <p:nvPr/>
        </p:nvSpPr>
        <p:spPr bwMode="auto">
          <a:xfrm rot="5400000">
            <a:off x="5685632" y="3463131"/>
            <a:ext cx="4762"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3" name="Line 134"/>
          <p:cNvSpPr>
            <a:spLocks noChangeShapeType="1"/>
          </p:cNvSpPr>
          <p:nvPr/>
        </p:nvSpPr>
        <p:spPr bwMode="auto">
          <a:xfrm rot="5400000">
            <a:off x="5671344" y="3466306"/>
            <a:ext cx="3175"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4" name="Line 135"/>
          <p:cNvSpPr>
            <a:spLocks noChangeShapeType="1"/>
          </p:cNvSpPr>
          <p:nvPr/>
        </p:nvSpPr>
        <p:spPr bwMode="auto">
          <a:xfrm rot="5400000">
            <a:off x="5654675" y="3470275"/>
            <a:ext cx="317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5" name="Line 136"/>
          <p:cNvSpPr>
            <a:spLocks noChangeShapeType="1"/>
          </p:cNvSpPr>
          <p:nvPr/>
        </p:nvSpPr>
        <p:spPr bwMode="auto">
          <a:xfrm rot="5400000">
            <a:off x="5633244" y="3471069"/>
            <a:ext cx="4763"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6" name="Line 137"/>
          <p:cNvSpPr>
            <a:spLocks noChangeShapeType="1"/>
          </p:cNvSpPr>
          <p:nvPr/>
        </p:nvSpPr>
        <p:spPr bwMode="auto">
          <a:xfrm rot="5400000">
            <a:off x="5621338" y="3481388"/>
            <a:ext cx="0"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7" name="Line 138"/>
          <p:cNvSpPr>
            <a:spLocks noChangeShapeType="1"/>
          </p:cNvSpPr>
          <p:nvPr/>
        </p:nvSpPr>
        <p:spPr bwMode="auto">
          <a:xfrm rot="5400000">
            <a:off x="5611019" y="3480594"/>
            <a:ext cx="3175"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8" name="Line 139"/>
          <p:cNvSpPr>
            <a:spLocks noChangeShapeType="1"/>
          </p:cNvSpPr>
          <p:nvPr/>
        </p:nvSpPr>
        <p:spPr bwMode="auto">
          <a:xfrm rot="5400000">
            <a:off x="5599906" y="3482182"/>
            <a:ext cx="1587"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9" name="Line 140"/>
          <p:cNvSpPr>
            <a:spLocks noChangeShapeType="1"/>
          </p:cNvSpPr>
          <p:nvPr/>
        </p:nvSpPr>
        <p:spPr bwMode="auto">
          <a:xfrm rot="5400000">
            <a:off x="5587206" y="3483769"/>
            <a:ext cx="3175"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0" name="Line 141"/>
          <p:cNvSpPr>
            <a:spLocks noChangeShapeType="1"/>
          </p:cNvSpPr>
          <p:nvPr/>
        </p:nvSpPr>
        <p:spPr bwMode="auto">
          <a:xfrm rot="5400000">
            <a:off x="5572126" y="3484562"/>
            <a:ext cx="0"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1" name="Line 142"/>
          <p:cNvSpPr>
            <a:spLocks noChangeShapeType="1"/>
          </p:cNvSpPr>
          <p:nvPr/>
        </p:nvSpPr>
        <p:spPr bwMode="auto">
          <a:xfrm rot="5400000">
            <a:off x="5555457" y="3485356"/>
            <a:ext cx="1588"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2" name="Line 143"/>
          <p:cNvSpPr>
            <a:spLocks noChangeShapeType="1"/>
          </p:cNvSpPr>
          <p:nvPr/>
        </p:nvSpPr>
        <p:spPr bwMode="auto">
          <a:xfrm rot="5400000">
            <a:off x="5540375" y="3487738"/>
            <a:ext cx="1587"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3" name="Line 144"/>
          <p:cNvSpPr>
            <a:spLocks noChangeShapeType="1"/>
          </p:cNvSpPr>
          <p:nvPr/>
        </p:nvSpPr>
        <p:spPr bwMode="auto">
          <a:xfrm rot="5400000" flipH="1">
            <a:off x="5518150" y="3479801"/>
            <a:ext cx="1587" cy="301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4" name="Line 145"/>
          <p:cNvSpPr>
            <a:spLocks noChangeShapeType="1"/>
          </p:cNvSpPr>
          <p:nvPr/>
        </p:nvSpPr>
        <p:spPr bwMode="auto">
          <a:xfrm rot="5400000">
            <a:off x="5495926" y="3486150"/>
            <a:ext cx="0"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5" name="Line 146"/>
          <p:cNvSpPr>
            <a:spLocks noChangeShapeType="1"/>
          </p:cNvSpPr>
          <p:nvPr/>
        </p:nvSpPr>
        <p:spPr bwMode="auto">
          <a:xfrm rot="5400000" flipH="1">
            <a:off x="5480050" y="3484563"/>
            <a:ext cx="1588"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6" name="Line 147"/>
          <p:cNvSpPr>
            <a:spLocks noChangeShapeType="1"/>
          </p:cNvSpPr>
          <p:nvPr/>
        </p:nvSpPr>
        <p:spPr bwMode="auto">
          <a:xfrm rot="5400000" flipH="1">
            <a:off x="5461794" y="3482181"/>
            <a:ext cx="0"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7" name="Line 148"/>
          <p:cNvSpPr>
            <a:spLocks noChangeShapeType="1"/>
          </p:cNvSpPr>
          <p:nvPr/>
        </p:nvSpPr>
        <p:spPr bwMode="auto">
          <a:xfrm rot="5400000" flipH="1">
            <a:off x="5441156" y="3482182"/>
            <a:ext cx="1587"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8" name="Line 149"/>
          <p:cNvSpPr>
            <a:spLocks noChangeShapeType="1"/>
          </p:cNvSpPr>
          <p:nvPr/>
        </p:nvSpPr>
        <p:spPr bwMode="auto">
          <a:xfrm rot="5400000" flipH="1">
            <a:off x="5417344" y="3477419"/>
            <a:ext cx="4763"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9" name="Line 150"/>
          <p:cNvSpPr>
            <a:spLocks noChangeShapeType="1"/>
          </p:cNvSpPr>
          <p:nvPr/>
        </p:nvSpPr>
        <p:spPr bwMode="auto">
          <a:xfrm rot="5400000" flipH="1">
            <a:off x="5395119" y="3472656"/>
            <a:ext cx="6350"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0" name="Line 151"/>
          <p:cNvSpPr>
            <a:spLocks noChangeShapeType="1"/>
          </p:cNvSpPr>
          <p:nvPr/>
        </p:nvSpPr>
        <p:spPr bwMode="auto">
          <a:xfrm rot="5400000" flipH="1">
            <a:off x="5372100" y="3463926"/>
            <a:ext cx="7937" cy="23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1" name="Line 152"/>
          <p:cNvSpPr>
            <a:spLocks noChangeShapeType="1"/>
          </p:cNvSpPr>
          <p:nvPr/>
        </p:nvSpPr>
        <p:spPr bwMode="auto">
          <a:xfrm rot="5400000" flipH="1">
            <a:off x="5354637" y="3462338"/>
            <a:ext cx="4763"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2" name="Line 153"/>
          <p:cNvSpPr>
            <a:spLocks noChangeShapeType="1"/>
          </p:cNvSpPr>
          <p:nvPr/>
        </p:nvSpPr>
        <p:spPr bwMode="auto">
          <a:xfrm rot="5400000" flipH="1">
            <a:off x="5339557" y="3456781"/>
            <a:ext cx="6350"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3" name="Line 154"/>
          <p:cNvSpPr>
            <a:spLocks noChangeShapeType="1"/>
          </p:cNvSpPr>
          <p:nvPr/>
        </p:nvSpPr>
        <p:spPr bwMode="auto">
          <a:xfrm rot="5400000" flipH="1">
            <a:off x="5328445" y="3453606"/>
            <a:ext cx="4762"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4" name="Line 155"/>
          <p:cNvSpPr>
            <a:spLocks noChangeShapeType="1"/>
          </p:cNvSpPr>
          <p:nvPr/>
        </p:nvSpPr>
        <p:spPr bwMode="auto">
          <a:xfrm rot="5400000" flipH="1">
            <a:off x="5319713" y="3449638"/>
            <a:ext cx="3175"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5" name="Line 156"/>
          <p:cNvSpPr>
            <a:spLocks noChangeShapeType="1"/>
          </p:cNvSpPr>
          <p:nvPr/>
        </p:nvSpPr>
        <p:spPr bwMode="auto">
          <a:xfrm rot="5400000" flipH="1">
            <a:off x="5310981" y="3445669"/>
            <a:ext cx="4763"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6" name="Line 157"/>
          <p:cNvSpPr>
            <a:spLocks noChangeShapeType="1"/>
          </p:cNvSpPr>
          <p:nvPr/>
        </p:nvSpPr>
        <p:spPr bwMode="auto">
          <a:xfrm rot="5400000" flipH="1">
            <a:off x="5295900" y="3436938"/>
            <a:ext cx="7937"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7" name="Line 158"/>
          <p:cNvSpPr>
            <a:spLocks noChangeShapeType="1"/>
          </p:cNvSpPr>
          <p:nvPr/>
        </p:nvSpPr>
        <p:spPr bwMode="auto">
          <a:xfrm rot="5400000" flipH="1">
            <a:off x="5286375" y="3433763"/>
            <a:ext cx="4763"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8" name="Line 159"/>
          <p:cNvSpPr>
            <a:spLocks noChangeShapeType="1"/>
          </p:cNvSpPr>
          <p:nvPr/>
        </p:nvSpPr>
        <p:spPr bwMode="auto">
          <a:xfrm rot="5400000" flipH="1">
            <a:off x="5280026" y="3429000"/>
            <a:ext cx="4762"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9" name="Line 160"/>
          <p:cNvSpPr>
            <a:spLocks noChangeShapeType="1"/>
          </p:cNvSpPr>
          <p:nvPr/>
        </p:nvSpPr>
        <p:spPr bwMode="auto">
          <a:xfrm rot="5400000" flipH="1">
            <a:off x="5269707" y="3423444"/>
            <a:ext cx="6350"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0" name="Line 161"/>
          <p:cNvSpPr>
            <a:spLocks noChangeShapeType="1"/>
          </p:cNvSpPr>
          <p:nvPr/>
        </p:nvSpPr>
        <p:spPr bwMode="auto">
          <a:xfrm rot="5400000" flipH="1">
            <a:off x="5263357" y="3417094"/>
            <a:ext cx="6350"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1" name="Line 162"/>
          <p:cNvSpPr>
            <a:spLocks noChangeShapeType="1"/>
          </p:cNvSpPr>
          <p:nvPr/>
        </p:nvSpPr>
        <p:spPr bwMode="auto">
          <a:xfrm rot="5400000" flipH="1">
            <a:off x="5251450" y="3408363"/>
            <a:ext cx="7938"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2" name="Line 163"/>
          <p:cNvSpPr>
            <a:spLocks noChangeShapeType="1"/>
          </p:cNvSpPr>
          <p:nvPr/>
        </p:nvSpPr>
        <p:spPr bwMode="auto">
          <a:xfrm rot="5400000" flipH="1">
            <a:off x="5241925" y="3400426"/>
            <a:ext cx="7937"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3" name="Line 164"/>
          <p:cNvSpPr>
            <a:spLocks noChangeShapeType="1"/>
          </p:cNvSpPr>
          <p:nvPr/>
        </p:nvSpPr>
        <p:spPr bwMode="auto">
          <a:xfrm rot="5400000" flipH="1">
            <a:off x="5227637" y="3390901"/>
            <a:ext cx="952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4" name="Line 165"/>
          <p:cNvSpPr>
            <a:spLocks noChangeShapeType="1"/>
          </p:cNvSpPr>
          <p:nvPr/>
        </p:nvSpPr>
        <p:spPr bwMode="auto">
          <a:xfrm rot="5400000" flipH="1">
            <a:off x="5214937" y="3379788"/>
            <a:ext cx="11113"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5" name="Line 166"/>
          <p:cNvSpPr>
            <a:spLocks noChangeShapeType="1"/>
          </p:cNvSpPr>
          <p:nvPr/>
        </p:nvSpPr>
        <p:spPr bwMode="auto">
          <a:xfrm rot="5400000" flipH="1">
            <a:off x="5198269" y="3366294"/>
            <a:ext cx="12700"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6" name="Line 167"/>
          <p:cNvSpPr>
            <a:spLocks noChangeShapeType="1"/>
          </p:cNvSpPr>
          <p:nvPr/>
        </p:nvSpPr>
        <p:spPr bwMode="auto">
          <a:xfrm rot="5400000" flipH="1">
            <a:off x="5178425" y="3351213"/>
            <a:ext cx="1587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7" name="Line 168"/>
          <p:cNvSpPr>
            <a:spLocks noChangeShapeType="1"/>
          </p:cNvSpPr>
          <p:nvPr/>
        </p:nvSpPr>
        <p:spPr bwMode="auto">
          <a:xfrm rot="5400000" flipH="1">
            <a:off x="5174457" y="3352006"/>
            <a:ext cx="0"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8" name="Line 169"/>
          <p:cNvSpPr>
            <a:spLocks noChangeShapeType="1"/>
          </p:cNvSpPr>
          <p:nvPr/>
        </p:nvSpPr>
        <p:spPr bwMode="auto">
          <a:xfrm rot="5400000" flipH="1">
            <a:off x="5172075" y="3349625"/>
            <a:ext cx="3175"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9" name="Line 170"/>
          <p:cNvSpPr>
            <a:spLocks noChangeShapeType="1"/>
          </p:cNvSpPr>
          <p:nvPr/>
        </p:nvSpPr>
        <p:spPr bwMode="auto">
          <a:xfrm rot="5400000" flipH="1">
            <a:off x="5165725" y="3343275"/>
            <a:ext cx="6350"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0" name="Line 171"/>
          <p:cNvSpPr>
            <a:spLocks noChangeShapeType="1"/>
          </p:cNvSpPr>
          <p:nvPr/>
        </p:nvSpPr>
        <p:spPr bwMode="auto">
          <a:xfrm rot="5400000" flipH="1">
            <a:off x="5158582" y="3336131"/>
            <a:ext cx="6350"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1" name="Line 172"/>
          <p:cNvSpPr>
            <a:spLocks noChangeShapeType="1"/>
          </p:cNvSpPr>
          <p:nvPr/>
        </p:nvSpPr>
        <p:spPr bwMode="auto">
          <a:xfrm rot="5400000" flipH="1">
            <a:off x="5149850" y="3328988"/>
            <a:ext cx="9525"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2" name="Line 173"/>
          <p:cNvSpPr>
            <a:spLocks noChangeShapeType="1"/>
          </p:cNvSpPr>
          <p:nvPr/>
        </p:nvSpPr>
        <p:spPr bwMode="auto">
          <a:xfrm rot="5400000" flipH="1">
            <a:off x="5141119" y="3317081"/>
            <a:ext cx="9525"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3" name="Line 174"/>
          <p:cNvSpPr>
            <a:spLocks noChangeShapeType="1"/>
          </p:cNvSpPr>
          <p:nvPr/>
        </p:nvSpPr>
        <p:spPr bwMode="auto">
          <a:xfrm rot="5400000" flipH="1">
            <a:off x="5129213" y="3306762"/>
            <a:ext cx="12700"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4" name="Line 175"/>
          <p:cNvSpPr>
            <a:spLocks noChangeShapeType="1"/>
          </p:cNvSpPr>
          <p:nvPr/>
        </p:nvSpPr>
        <p:spPr bwMode="auto">
          <a:xfrm rot="5400000" flipH="1">
            <a:off x="5121276" y="3294062"/>
            <a:ext cx="11112"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5" name="Line 176"/>
          <p:cNvSpPr>
            <a:spLocks noChangeShapeType="1"/>
          </p:cNvSpPr>
          <p:nvPr/>
        </p:nvSpPr>
        <p:spPr bwMode="auto">
          <a:xfrm rot="5400000" flipH="1">
            <a:off x="5106988" y="3281363"/>
            <a:ext cx="12700"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6" name="Line 177"/>
          <p:cNvSpPr>
            <a:spLocks noChangeShapeType="1"/>
          </p:cNvSpPr>
          <p:nvPr/>
        </p:nvSpPr>
        <p:spPr bwMode="auto">
          <a:xfrm rot="5400000" flipH="1">
            <a:off x="5095875" y="3268663"/>
            <a:ext cx="12700"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7" name="Line 178"/>
          <p:cNvSpPr>
            <a:spLocks noChangeShapeType="1"/>
          </p:cNvSpPr>
          <p:nvPr/>
        </p:nvSpPr>
        <p:spPr bwMode="auto">
          <a:xfrm rot="5400000" flipH="1">
            <a:off x="5080794" y="3255169"/>
            <a:ext cx="14288"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8" name="Line 179"/>
          <p:cNvSpPr>
            <a:spLocks noChangeShapeType="1"/>
          </p:cNvSpPr>
          <p:nvPr/>
        </p:nvSpPr>
        <p:spPr bwMode="auto">
          <a:xfrm rot="5400000" flipH="1">
            <a:off x="5068888" y="3241675"/>
            <a:ext cx="12700"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9" name="Line 180"/>
          <p:cNvSpPr>
            <a:spLocks noChangeShapeType="1"/>
          </p:cNvSpPr>
          <p:nvPr/>
        </p:nvSpPr>
        <p:spPr bwMode="auto">
          <a:xfrm rot="5400000" flipH="1">
            <a:off x="5056982" y="3229769"/>
            <a:ext cx="11112"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0" name="Line 181"/>
          <p:cNvSpPr>
            <a:spLocks noChangeShapeType="1"/>
          </p:cNvSpPr>
          <p:nvPr/>
        </p:nvSpPr>
        <p:spPr bwMode="auto">
          <a:xfrm rot="5400000" flipH="1">
            <a:off x="5045076" y="3219450"/>
            <a:ext cx="12700"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1" name="Line 182"/>
          <p:cNvSpPr>
            <a:spLocks noChangeShapeType="1"/>
          </p:cNvSpPr>
          <p:nvPr/>
        </p:nvSpPr>
        <p:spPr bwMode="auto">
          <a:xfrm rot="5400000" flipH="1">
            <a:off x="5037137" y="3206751"/>
            <a:ext cx="11113"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2" name="Line 183"/>
          <p:cNvSpPr>
            <a:spLocks noChangeShapeType="1"/>
          </p:cNvSpPr>
          <p:nvPr/>
        </p:nvSpPr>
        <p:spPr bwMode="auto">
          <a:xfrm rot="5400000" flipH="1">
            <a:off x="5025232" y="3194844"/>
            <a:ext cx="11112"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3" name="Line 184"/>
          <p:cNvSpPr>
            <a:spLocks noChangeShapeType="1"/>
          </p:cNvSpPr>
          <p:nvPr/>
        </p:nvSpPr>
        <p:spPr bwMode="auto">
          <a:xfrm rot="5400000" flipH="1">
            <a:off x="5015706" y="3186907"/>
            <a:ext cx="952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4" name="Line 185"/>
          <p:cNvSpPr>
            <a:spLocks noChangeShapeType="1"/>
          </p:cNvSpPr>
          <p:nvPr/>
        </p:nvSpPr>
        <p:spPr bwMode="auto">
          <a:xfrm rot="5400000" flipH="1">
            <a:off x="5007769" y="3178969"/>
            <a:ext cx="7938"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5" name="Line 186"/>
          <p:cNvSpPr>
            <a:spLocks noChangeShapeType="1"/>
          </p:cNvSpPr>
          <p:nvPr/>
        </p:nvSpPr>
        <p:spPr bwMode="auto">
          <a:xfrm rot="5400000" flipH="1">
            <a:off x="4999038" y="3168650"/>
            <a:ext cx="7937"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6" name="Line 187"/>
          <p:cNvSpPr>
            <a:spLocks noChangeShapeType="1"/>
          </p:cNvSpPr>
          <p:nvPr/>
        </p:nvSpPr>
        <p:spPr bwMode="auto">
          <a:xfrm rot="5400000" flipH="1">
            <a:off x="4984750" y="3157538"/>
            <a:ext cx="11113"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7" name="Line 188"/>
          <p:cNvSpPr>
            <a:spLocks noChangeShapeType="1"/>
          </p:cNvSpPr>
          <p:nvPr/>
        </p:nvSpPr>
        <p:spPr bwMode="auto">
          <a:xfrm rot="5400000" flipH="1">
            <a:off x="4968876" y="3144837"/>
            <a:ext cx="11112"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8" name="Line 189"/>
          <p:cNvSpPr>
            <a:spLocks noChangeShapeType="1"/>
          </p:cNvSpPr>
          <p:nvPr/>
        </p:nvSpPr>
        <p:spPr bwMode="auto">
          <a:xfrm rot="5400000" flipH="1">
            <a:off x="4953000" y="3135313"/>
            <a:ext cx="952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9" name="Line 190"/>
          <p:cNvSpPr>
            <a:spLocks noChangeShapeType="1"/>
          </p:cNvSpPr>
          <p:nvPr/>
        </p:nvSpPr>
        <p:spPr bwMode="auto">
          <a:xfrm rot="5400000" flipH="1">
            <a:off x="4933156" y="3123407"/>
            <a:ext cx="11113"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0" name="Line 191"/>
          <p:cNvSpPr>
            <a:spLocks noChangeShapeType="1"/>
          </p:cNvSpPr>
          <p:nvPr/>
        </p:nvSpPr>
        <p:spPr bwMode="auto">
          <a:xfrm rot="5400000" flipH="1">
            <a:off x="4913313" y="3111500"/>
            <a:ext cx="12700"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1" name="Line 192"/>
          <p:cNvSpPr>
            <a:spLocks noChangeShapeType="1"/>
          </p:cNvSpPr>
          <p:nvPr/>
        </p:nvSpPr>
        <p:spPr bwMode="auto">
          <a:xfrm rot="5400000" flipH="1">
            <a:off x="4899025" y="3101975"/>
            <a:ext cx="952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2" name="Line 193"/>
          <p:cNvSpPr>
            <a:spLocks noChangeShapeType="1"/>
          </p:cNvSpPr>
          <p:nvPr/>
        </p:nvSpPr>
        <p:spPr bwMode="auto">
          <a:xfrm rot="5400000" flipH="1">
            <a:off x="4884738" y="3094038"/>
            <a:ext cx="7937"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3" name="Line 194"/>
          <p:cNvSpPr>
            <a:spLocks noChangeShapeType="1"/>
          </p:cNvSpPr>
          <p:nvPr/>
        </p:nvSpPr>
        <p:spPr bwMode="auto">
          <a:xfrm rot="5400000" flipH="1">
            <a:off x="4860131" y="3077369"/>
            <a:ext cx="14288" cy="254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4" name="Line 195"/>
          <p:cNvSpPr>
            <a:spLocks noChangeShapeType="1"/>
          </p:cNvSpPr>
          <p:nvPr/>
        </p:nvSpPr>
        <p:spPr bwMode="auto">
          <a:xfrm rot="5400000" flipH="1">
            <a:off x="4837113" y="3063875"/>
            <a:ext cx="12700" cy="254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5" name="Line 196"/>
          <p:cNvSpPr>
            <a:spLocks noChangeShapeType="1"/>
          </p:cNvSpPr>
          <p:nvPr/>
        </p:nvSpPr>
        <p:spPr bwMode="auto">
          <a:xfrm rot="5400000" flipH="1">
            <a:off x="4809332" y="3050381"/>
            <a:ext cx="12700" cy="269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6" name="Line 197"/>
          <p:cNvSpPr>
            <a:spLocks noChangeShapeType="1"/>
          </p:cNvSpPr>
          <p:nvPr/>
        </p:nvSpPr>
        <p:spPr bwMode="auto">
          <a:xfrm rot="5400000" flipH="1">
            <a:off x="4783932" y="3037681"/>
            <a:ext cx="11112" cy="285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7" name="Line 198"/>
          <p:cNvSpPr>
            <a:spLocks noChangeShapeType="1"/>
          </p:cNvSpPr>
          <p:nvPr/>
        </p:nvSpPr>
        <p:spPr bwMode="auto">
          <a:xfrm rot="5400000" flipH="1">
            <a:off x="4754562" y="3025776"/>
            <a:ext cx="9525" cy="317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8" name="Line 199"/>
          <p:cNvSpPr>
            <a:spLocks noChangeShapeType="1"/>
          </p:cNvSpPr>
          <p:nvPr/>
        </p:nvSpPr>
        <p:spPr bwMode="auto">
          <a:xfrm rot="5400000" flipH="1">
            <a:off x="4724400" y="3017838"/>
            <a:ext cx="6350" cy="317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9" name="Line 200"/>
          <p:cNvSpPr>
            <a:spLocks noChangeShapeType="1"/>
          </p:cNvSpPr>
          <p:nvPr/>
        </p:nvSpPr>
        <p:spPr bwMode="auto">
          <a:xfrm rot="5400000" flipH="1">
            <a:off x="4692650" y="3013076"/>
            <a:ext cx="3175" cy="317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0" name="Line 201"/>
          <p:cNvSpPr>
            <a:spLocks noChangeShapeType="1"/>
          </p:cNvSpPr>
          <p:nvPr/>
        </p:nvSpPr>
        <p:spPr bwMode="auto">
          <a:xfrm rot="5400000" flipH="1">
            <a:off x="4664869" y="3013869"/>
            <a:ext cx="1588" cy="254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1" name="Line 202"/>
          <p:cNvSpPr>
            <a:spLocks noChangeShapeType="1"/>
          </p:cNvSpPr>
          <p:nvPr/>
        </p:nvSpPr>
        <p:spPr bwMode="auto">
          <a:xfrm rot="5400000">
            <a:off x="4641057" y="3013868"/>
            <a:ext cx="0" cy="238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2" name="Line 203"/>
          <p:cNvSpPr>
            <a:spLocks noChangeShapeType="1"/>
          </p:cNvSpPr>
          <p:nvPr/>
        </p:nvSpPr>
        <p:spPr bwMode="auto">
          <a:xfrm rot="5400000">
            <a:off x="4617244" y="3013869"/>
            <a:ext cx="0" cy="23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3" name="Line 204"/>
          <p:cNvSpPr>
            <a:spLocks noChangeShapeType="1"/>
          </p:cNvSpPr>
          <p:nvPr/>
        </p:nvSpPr>
        <p:spPr bwMode="auto">
          <a:xfrm rot="5400000">
            <a:off x="4593432" y="3015456"/>
            <a:ext cx="1588"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4" name="Line 205"/>
          <p:cNvSpPr>
            <a:spLocks noChangeShapeType="1"/>
          </p:cNvSpPr>
          <p:nvPr/>
        </p:nvSpPr>
        <p:spPr bwMode="auto">
          <a:xfrm rot="5400000">
            <a:off x="4572000" y="3017838"/>
            <a:ext cx="1587"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5" name="Line 206"/>
          <p:cNvSpPr>
            <a:spLocks noChangeShapeType="1"/>
          </p:cNvSpPr>
          <p:nvPr/>
        </p:nvSpPr>
        <p:spPr bwMode="auto">
          <a:xfrm rot="5400000">
            <a:off x="4552156" y="3020219"/>
            <a:ext cx="3175" cy="206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6" name="Line 207"/>
          <p:cNvSpPr>
            <a:spLocks noChangeShapeType="1"/>
          </p:cNvSpPr>
          <p:nvPr/>
        </p:nvSpPr>
        <p:spPr bwMode="auto">
          <a:xfrm rot="5400000">
            <a:off x="4534694" y="3023394"/>
            <a:ext cx="0"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7" name="Line 208"/>
          <p:cNvSpPr>
            <a:spLocks noChangeShapeType="1"/>
          </p:cNvSpPr>
          <p:nvPr/>
        </p:nvSpPr>
        <p:spPr bwMode="auto">
          <a:xfrm rot="5400000">
            <a:off x="4516438" y="3025775"/>
            <a:ext cx="317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8" name="Line 209"/>
          <p:cNvSpPr>
            <a:spLocks noChangeShapeType="1"/>
          </p:cNvSpPr>
          <p:nvPr/>
        </p:nvSpPr>
        <p:spPr bwMode="auto">
          <a:xfrm rot="5400000">
            <a:off x="4503738" y="3028950"/>
            <a:ext cx="0"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9" name="Line 210"/>
          <p:cNvSpPr>
            <a:spLocks noChangeShapeType="1"/>
          </p:cNvSpPr>
          <p:nvPr/>
        </p:nvSpPr>
        <p:spPr bwMode="auto">
          <a:xfrm rot="5400000">
            <a:off x="4491831" y="3032919"/>
            <a:ext cx="317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0" name="Line 211"/>
          <p:cNvSpPr>
            <a:spLocks noChangeShapeType="1"/>
          </p:cNvSpPr>
          <p:nvPr/>
        </p:nvSpPr>
        <p:spPr bwMode="auto">
          <a:xfrm rot="5400000">
            <a:off x="4486275" y="3035300"/>
            <a:ext cx="0"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1" name="Line 212"/>
          <p:cNvSpPr>
            <a:spLocks noChangeShapeType="1"/>
          </p:cNvSpPr>
          <p:nvPr/>
        </p:nvSpPr>
        <p:spPr bwMode="auto">
          <a:xfrm rot="5400000">
            <a:off x="4481513" y="3038475"/>
            <a:ext cx="1588"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2" name="Freeform 213"/>
          <p:cNvSpPr>
            <a:spLocks/>
          </p:cNvSpPr>
          <p:nvPr/>
        </p:nvSpPr>
        <p:spPr bwMode="auto">
          <a:xfrm rot="5400000">
            <a:off x="6066632" y="2974181"/>
            <a:ext cx="46038" cy="66675"/>
          </a:xfrm>
          <a:custGeom>
            <a:avLst/>
            <a:gdLst>
              <a:gd name="T0" fmla="*/ 2147483647 w 80"/>
              <a:gd name="T1" fmla="*/ 0 h 95"/>
              <a:gd name="T2" fmla="*/ 0 w 80"/>
              <a:gd name="T3" fmla="*/ 2147483647 h 95"/>
              <a:gd name="T4" fmla="*/ 2147483647 w 80"/>
              <a:gd name="T5" fmla="*/ 2147483647 h 95"/>
              <a:gd name="T6" fmla="*/ 2147483647 w 80"/>
              <a:gd name="T7" fmla="*/ 2147483647 h 95"/>
              <a:gd name="T8" fmla="*/ 2147483647 w 80"/>
              <a:gd name="T9" fmla="*/ 2147483647 h 95"/>
              <a:gd name="T10" fmla="*/ 2147483647 w 80"/>
              <a:gd name="T11" fmla="*/ 2147483647 h 95"/>
              <a:gd name="T12" fmla="*/ 2147483647 w 80"/>
              <a:gd name="T13" fmla="*/ 2147483647 h 95"/>
              <a:gd name="T14" fmla="*/ 2147483647 w 80"/>
              <a:gd name="T15" fmla="*/ 2147483647 h 95"/>
              <a:gd name="T16" fmla="*/ 2147483647 w 80"/>
              <a:gd name="T17" fmla="*/ 2147483647 h 95"/>
              <a:gd name="T18" fmla="*/ 2147483647 w 80"/>
              <a:gd name="T19" fmla="*/ 2147483647 h 95"/>
              <a:gd name="T20" fmla="*/ 2147483647 w 80"/>
              <a:gd name="T21" fmla="*/ 2147483647 h 95"/>
              <a:gd name="T22" fmla="*/ 2147483647 w 80"/>
              <a:gd name="T23" fmla="*/ 2147483647 h 95"/>
              <a:gd name="T24" fmla="*/ 2147483647 w 80"/>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95"/>
              <a:gd name="T41" fmla="*/ 80 w 80"/>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95">
                <a:moveTo>
                  <a:pt x="80" y="0"/>
                </a:moveTo>
                <a:lnTo>
                  <a:pt x="0" y="95"/>
                </a:lnTo>
                <a:lnTo>
                  <a:pt x="1" y="91"/>
                </a:lnTo>
                <a:lnTo>
                  <a:pt x="8" y="69"/>
                </a:lnTo>
                <a:lnTo>
                  <a:pt x="16" y="51"/>
                </a:lnTo>
                <a:lnTo>
                  <a:pt x="22" y="37"/>
                </a:lnTo>
                <a:lnTo>
                  <a:pt x="27" y="25"/>
                </a:lnTo>
                <a:lnTo>
                  <a:pt x="32" y="17"/>
                </a:lnTo>
                <a:lnTo>
                  <a:pt x="34" y="10"/>
                </a:lnTo>
                <a:lnTo>
                  <a:pt x="36" y="4"/>
                </a:lnTo>
                <a:lnTo>
                  <a:pt x="35" y="2"/>
                </a:lnTo>
                <a:lnTo>
                  <a:pt x="36" y="1"/>
                </a:lnTo>
                <a:lnTo>
                  <a:pt x="80" y="0"/>
                </a:lnTo>
                <a:close/>
              </a:path>
            </a:pathLst>
          </a:custGeom>
          <a:solidFill>
            <a:srgbClr val="F6C846"/>
          </a:solidFill>
          <a:ln w="0">
            <a:solidFill>
              <a:srgbClr val="F6C846"/>
            </a:solidFill>
            <a:round/>
            <a:headEnd/>
            <a:tailEnd/>
          </a:ln>
        </p:spPr>
        <p:txBody>
          <a:bodyPr/>
          <a:lstStyle/>
          <a:p>
            <a:endParaRPr lang="en-US"/>
          </a:p>
        </p:txBody>
      </p:sp>
      <p:sp>
        <p:nvSpPr>
          <p:cNvPr id="37073" name="Freeform 214"/>
          <p:cNvSpPr>
            <a:spLocks/>
          </p:cNvSpPr>
          <p:nvPr/>
        </p:nvSpPr>
        <p:spPr bwMode="auto">
          <a:xfrm rot="5400000">
            <a:off x="6026150" y="2957513"/>
            <a:ext cx="77787" cy="115888"/>
          </a:xfrm>
          <a:custGeom>
            <a:avLst/>
            <a:gdLst>
              <a:gd name="T0" fmla="*/ 2147483647 w 137"/>
              <a:gd name="T1" fmla="*/ 0 h 163"/>
              <a:gd name="T2" fmla="*/ 0 w 137"/>
              <a:gd name="T3" fmla="*/ 2147483647 h 163"/>
              <a:gd name="T4" fmla="*/ 2147483647 w 137"/>
              <a:gd name="T5" fmla="*/ 2147483647 h 163"/>
              <a:gd name="T6" fmla="*/ 2147483647 w 137"/>
              <a:gd name="T7" fmla="*/ 2147483647 h 163"/>
              <a:gd name="T8" fmla="*/ 2147483647 w 137"/>
              <a:gd name="T9" fmla="*/ 2147483647 h 163"/>
              <a:gd name="T10" fmla="*/ 2147483647 w 137"/>
              <a:gd name="T11" fmla="*/ 2147483647 h 163"/>
              <a:gd name="T12" fmla="*/ 2147483647 w 137"/>
              <a:gd name="T13" fmla="*/ 0 h 163"/>
              <a:gd name="T14" fmla="*/ 0 60000 65536"/>
              <a:gd name="T15" fmla="*/ 0 60000 65536"/>
              <a:gd name="T16" fmla="*/ 0 60000 65536"/>
              <a:gd name="T17" fmla="*/ 0 60000 65536"/>
              <a:gd name="T18" fmla="*/ 0 60000 65536"/>
              <a:gd name="T19" fmla="*/ 0 60000 65536"/>
              <a:gd name="T20" fmla="*/ 0 60000 65536"/>
              <a:gd name="T21" fmla="*/ 0 w 137"/>
              <a:gd name="T22" fmla="*/ 0 h 163"/>
              <a:gd name="T23" fmla="*/ 137 w 137"/>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63">
                <a:moveTo>
                  <a:pt x="137" y="0"/>
                </a:moveTo>
                <a:lnTo>
                  <a:pt x="0" y="163"/>
                </a:lnTo>
                <a:lnTo>
                  <a:pt x="3" y="148"/>
                </a:lnTo>
                <a:lnTo>
                  <a:pt x="9" y="118"/>
                </a:lnTo>
                <a:lnTo>
                  <a:pt x="14" y="96"/>
                </a:lnTo>
                <a:lnTo>
                  <a:pt x="94" y="1"/>
                </a:lnTo>
                <a:lnTo>
                  <a:pt x="137" y="0"/>
                </a:lnTo>
                <a:close/>
              </a:path>
            </a:pathLst>
          </a:custGeom>
          <a:solidFill>
            <a:srgbClr val="F5C645"/>
          </a:solidFill>
          <a:ln w="0">
            <a:solidFill>
              <a:srgbClr val="F5C645"/>
            </a:solidFill>
            <a:round/>
            <a:headEnd/>
            <a:tailEnd/>
          </a:ln>
        </p:spPr>
        <p:txBody>
          <a:bodyPr/>
          <a:lstStyle/>
          <a:p>
            <a:endParaRPr lang="en-US"/>
          </a:p>
        </p:txBody>
      </p:sp>
      <p:sp>
        <p:nvSpPr>
          <p:cNvPr id="37074" name="Freeform 215"/>
          <p:cNvSpPr>
            <a:spLocks/>
          </p:cNvSpPr>
          <p:nvPr/>
        </p:nvSpPr>
        <p:spPr bwMode="auto">
          <a:xfrm rot="5400000">
            <a:off x="5992019" y="2945606"/>
            <a:ext cx="107950" cy="160338"/>
          </a:xfrm>
          <a:custGeom>
            <a:avLst/>
            <a:gdLst>
              <a:gd name="T0" fmla="*/ 2147483647 w 187"/>
              <a:gd name="T1" fmla="*/ 0 h 224"/>
              <a:gd name="T2" fmla="*/ 0 w 187"/>
              <a:gd name="T3" fmla="*/ 2147483647 h 224"/>
              <a:gd name="T4" fmla="*/ 2147483647 w 187"/>
              <a:gd name="T5" fmla="*/ 2147483647 h 224"/>
              <a:gd name="T6" fmla="*/ 2147483647 w 187"/>
              <a:gd name="T7" fmla="*/ 2147483647 h 224"/>
              <a:gd name="T8" fmla="*/ 2147483647 w 187"/>
              <a:gd name="T9" fmla="*/ 2147483647 h 224"/>
              <a:gd name="T10" fmla="*/ 2147483647 w 187"/>
              <a:gd name="T11" fmla="*/ 0 h 224"/>
              <a:gd name="T12" fmla="*/ 0 60000 65536"/>
              <a:gd name="T13" fmla="*/ 0 60000 65536"/>
              <a:gd name="T14" fmla="*/ 0 60000 65536"/>
              <a:gd name="T15" fmla="*/ 0 60000 65536"/>
              <a:gd name="T16" fmla="*/ 0 60000 65536"/>
              <a:gd name="T17" fmla="*/ 0 60000 65536"/>
              <a:gd name="T18" fmla="*/ 0 w 187"/>
              <a:gd name="T19" fmla="*/ 0 h 224"/>
              <a:gd name="T20" fmla="*/ 187 w 187"/>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87" h="224">
                <a:moveTo>
                  <a:pt x="187" y="0"/>
                </a:moveTo>
                <a:lnTo>
                  <a:pt x="0" y="224"/>
                </a:lnTo>
                <a:lnTo>
                  <a:pt x="4" y="184"/>
                </a:lnTo>
                <a:lnTo>
                  <a:pt x="8" y="164"/>
                </a:lnTo>
                <a:lnTo>
                  <a:pt x="145" y="1"/>
                </a:lnTo>
                <a:lnTo>
                  <a:pt x="187" y="0"/>
                </a:lnTo>
                <a:close/>
              </a:path>
            </a:pathLst>
          </a:custGeom>
          <a:solidFill>
            <a:srgbClr val="F4C244"/>
          </a:solidFill>
          <a:ln w="0">
            <a:solidFill>
              <a:srgbClr val="F4C244"/>
            </a:solidFill>
            <a:round/>
            <a:headEnd/>
            <a:tailEnd/>
          </a:ln>
        </p:spPr>
        <p:txBody>
          <a:bodyPr/>
          <a:lstStyle/>
          <a:p>
            <a:endParaRPr lang="en-US"/>
          </a:p>
        </p:txBody>
      </p:sp>
      <p:grpSp>
        <p:nvGrpSpPr>
          <p:cNvPr id="37075" name="Group 216"/>
          <p:cNvGrpSpPr>
            <a:grpSpLocks/>
          </p:cNvGrpSpPr>
          <p:nvPr/>
        </p:nvGrpSpPr>
        <p:grpSpPr bwMode="auto">
          <a:xfrm rot="5400000">
            <a:off x="4639469" y="2018506"/>
            <a:ext cx="533400" cy="2439988"/>
            <a:chOff x="2640" y="1307"/>
            <a:chExt cx="471" cy="1708"/>
          </a:xfrm>
        </p:grpSpPr>
        <p:sp>
          <p:nvSpPr>
            <p:cNvPr id="38022" name="Freeform 217"/>
            <p:cNvSpPr>
              <a:spLocks/>
            </p:cNvSpPr>
            <p:nvPr/>
          </p:nvSpPr>
          <p:spPr bwMode="auto">
            <a:xfrm>
              <a:off x="2640" y="1307"/>
              <a:ext cx="116" cy="139"/>
            </a:xfrm>
            <a:custGeom>
              <a:avLst/>
              <a:gdLst>
                <a:gd name="T0" fmla="*/ 0 w 234"/>
                <a:gd name="T1" fmla="*/ 0 h 278"/>
                <a:gd name="T2" fmla="*/ 0 w 234"/>
                <a:gd name="T3" fmla="*/ 1 h 278"/>
                <a:gd name="T4" fmla="*/ 0 w 234"/>
                <a:gd name="T5" fmla="*/ 1 h 278"/>
                <a:gd name="T6" fmla="*/ 0 w 234"/>
                <a:gd name="T7" fmla="*/ 1 h 278"/>
                <a:gd name="T8" fmla="*/ 0 w 234"/>
                <a:gd name="T9" fmla="*/ 1 h 278"/>
                <a:gd name="T10" fmla="*/ 0 w 234"/>
                <a:gd name="T11" fmla="*/ 0 h 278"/>
                <a:gd name="T12" fmla="*/ 0 w 234"/>
                <a:gd name="T13" fmla="*/ 0 h 278"/>
                <a:gd name="T14" fmla="*/ 0 60000 65536"/>
                <a:gd name="T15" fmla="*/ 0 60000 65536"/>
                <a:gd name="T16" fmla="*/ 0 60000 65536"/>
                <a:gd name="T17" fmla="*/ 0 60000 65536"/>
                <a:gd name="T18" fmla="*/ 0 60000 65536"/>
                <a:gd name="T19" fmla="*/ 0 60000 65536"/>
                <a:gd name="T20" fmla="*/ 0 60000 65536"/>
                <a:gd name="T21" fmla="*/ 0 w 234"/>
                <a:gd name="T22" fmla="*/ 0 h 278"/>
                <a:gd name="T23" fmla="*/ 234 w 234"/>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278">
                  <a:moveTo>
                    <a:pt x="234" y="0"/>
                  </a:moveTo>
                  <a:lnTo>
                    <a:pt x="0" y="278"/>
                  </a:lnTo>
                  <a:lnTo>
                    <a:pt x="0" y="272"/>
                  </a:lnTo>
                  <a:lnTo>
                    <a:pt x="3" y="225"/>
                  </a:lnTo>
                  <a:lnTo>
                    <a:pt x="3" y="224"/>
                  </a:lnTo>
                  <a:lnTo>
                    <a:pt x="190" y="0"/>
                  </a:lnTo>
                  <a:lnTo>
                    <a:pt x="234" y="0"/>
                  </a:lnTo>
                  <a:close/>
                </a:path>
              </a:pathLst>
            </a:custGeom>
            <a:solidFill>
              <a:srgbClr val="F2BC42"/>
            </a:solidFill>
            <a:ln w="0">
              <a:solidFill>
                <a:srgbClr val="F2BC42"/>
              </a:solidFill>
              <a:round/>
              <a:headEnd/>
              <a:tailEnd/>
            </a:ln>
          </p:spPr>
          <p:txBody>
            <a:bodyPr/>
            <a:lstStyle/>
            <a:p>
              <a:endParaRPr lang="en-US"/>
            </a:p>
          </p:txBody>
        </p:sp>
        <p:sp>
          <p:nvSpPr>
            <p:cNvPr id="38023" name="Freeform 218"/>
            <p:cNvSpPr>
              <a:spLocks/>
            </p:cNvSpPr>
            <p:nvPr/>
          </p:nvSpPr>
          <p:spPr bwMode="auto">
            <a:xfrm>
              <a:off x="2640" y="1307"/>
              <a:ext cx="132" cy="163"/>
            </a:xfrm>
            <a:custGeom>
              <a:avLst/>
              <a:gdLst>
                <a:gd name="T0" fmla="*/ 0 w 265"/>
                <a:gd name="T1" fmla="*/ 0 h 327"/>
                <a:gd name="T2" fmla="*/ 0 w 265"/>
                <a:gd name="T3" fmla="*/ 0 h 327"/>
                <a:gd name="T4" fmla="*/ 0 w 265"/>
                <a:gd name="T5" fmla="*/ 0 h 327"/>
                <a:gd name="T6" fmla="*/ 0 w 265"/>
                <a:gd name="T7" fmla="*/ 0 h 327"/>
                <a:gd name="T8" fmla="*/ 0 w 265"/>
                <a:gd name="T9" fmla="*/ 0 h 327"/>
                <a:gd name="T10" fmla="*/ 0 w 265"/>
                <a:gd name="T11" fmla="*/ 0 h 327"/>
                <a:gd name="T12" fmla="*/ 0 w 265"/>
                <a:gd name="T13" fmla="*/ 0 h 327"/>
                <a:gd name="T14" fmla="*/ 0 w 265"/>
                <a:gd name="T15" fmla="*/ 0 h 327"/>
                <a:gd name="T16" fmla="*/ 0 w 265"/>
                <a:gd name="T17" fmla="*/ 0 h 327"/>
                <a:gd name="T18" fmla="*/ 0 w 265"/>
                <a:gd name="T19" fmla="*/ 0 h 327"/>
                <a:gd name="T20" fmla="*/ 0 w 265"/>
                <a:gd name="T21" fmla="*/ 0 h 327"/>
                <a:gd name="T22" fmla="*/ 0 w 265"/>
                <a:gd name="T23" fmla="*/ 0 h 327"/>
                <a:gd name="T24" fmla="*/ 0 w 265"/>
                <a:gd name="T25" fmla="*/ 0 h 327"/>
                <a:gd name="T26" fmla="*/ 0 w 265"/>
                <a:gd name="T27" fmla="*/ 0 h 327"/>
                <a:gd name="T28" fmla="*/ 0 w 265"/>
                <a:gd name="T29" fmla="*/ 0 h 3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5"/>
                <a:gd name="T46" fmla="*/ 0 h 327"/>
                <a:gd name="T47" fmla="*/ 265 w 265"/>
                <a:gd name="T48" fmla="*/ 327 h 3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5" h="327">
                  <a:moveTo>
                    <a:pt x="265" y="0"/>
                  </a:moveTo>
                  <a:lnTo>
                    <a:pt x="263" y="2"/>
                  </a:lnTo>
                  <a:lnTo>
                    <a:pt x="259" y="7"/>
                  </a:lnTo>
                  <a:lnTo>
                    <a:pt x="251" y="17"/>
                  </a:lnTo>
                  <a:lnTo>
                    <a:pt x="243" y="28"/>
                  </a:lnTo>
                  <a:lnTo>
                    <a:pt x="232" y="43"/>
                  </a:lnTo>
                  <a:lnTo>
                    <a:pt x="219" y="59"/>
                  </a:lnTo>
                  <a:lnTo>
                    <a:pt x="207" y="78"/>
                  </a:lnTo>
                  <a:lnTo>
                    <a:pt x="192" y="98"/>
                  </a:lnTo>
                  <a:lnTo>
                    <a:pt x="187" y="105"/>
                  </a:lnTo>
                  <a:lnTo>
                    <a:pt x="1" y="327"/>
                  </a:lnTo>
                  <a:lnTo>
                    <a:pt x="0" y="304"/>
                  </a:lnTo>
                  <a:lnTo>
                    <a:pt x="0" y="278"/>
                  </a:lnTo>
                  <a:lnTo>
                    <a:pt x="233" y="1"/>
                  </a:lnTo>
                  <a:lnTo>
                    <a:pt x="265" y="0"/>
                  </a:lnTo>
                  <a:close/>
                </a:path>
              </a:pathLst>
            </a:custGeom>
            <a:solidFill>
              <a:srgbClr val="F0B740"/>
            </a:solidFill>
            <a:ln w="0">
              <a:solidFill>
                <a:srgbClr val="F0B740"/>
              </a:solidFill>
              <a:round/>
              <a:headEnd/>
              <a:tailEnd/>
            </a:ln>
          </p:spPr>
          <p:txBody>
            <a:bodyPr/>
            <a:lstStyle/>
            <a:p>
              <a:endParaRPr lang="en-US"/>
            </a:p>
          </p:txBody>
        </p:sp>
        <p:sp>
          <p:nvSpPr>
            <p:cNvPr id="38024" name="Freeform 219"/>
            <p:cNvSpPr>
              <a:spLocks/>
            </p:cNvSpPr>
            <p:nvPr/>
          </p:nvSpPr>
          <p:spPr bwMode="auto">
            <a:xfrm>
              <a:off x="2640" y="1359"/>
              <a:ext cx="93" cy="134"/>
            </a:xfrm>
            <a:custGeom>
              <a:avLst/>
              <a:gdLst>
                <a:gd name="T0" fmla="*/ 1 w 186"/>
                <a:gd name="T1" fmla="*/ 0 h 269"/>
                <a:gd name="T2" fmla="*/ 1 w 186"/>
                <a:gd name="T3" fmla="*/ 0 h 269"/>
                <a:gd name="T4" fmla="*/ 1 w 186"/>
                <a:gd name="T5" fmla="*/ 0 h 269"/>
                <a:gd name="T6" fmla="*/ 1 w 186"/>
                <a:gd name="T7" fmla="*/ 0 h 269"/>
                <a:gd name="T8" fmla="*/ 1 w 186"/>
                <a:gd name="T9" fmla="*/ 0 h 269"/>
                <a:gd name="T10" fmla="*/ 1 w 186"/>
                <a:gd name="T11" fmla="*/ 0 h 269"/>
                <a:gd name="T12" fmla="*/ 1 w 186"/>
                <a:gd name="T13" fmla="*/ 0 h 269"/>
                <a:gd name="T14" fmla="*/ 1 w 186"/>
                <a:gd name="T15" fmla="*/ 0 h 269"/>
                <a:gd name="T16" fmla="*/ 1 w 186"/>
                <a:gd name="T17" fmla="*/ 0 h 269"/>
                <a:gd name="T18" fmla="*/ 0 w 186"/>
                <a:gd name="T19" fmla="*/ 0 h 269"/>
                <a:gd name="T20" fmla="*/ 0 w 186"/>
                <a:gd name="T21" fmla="*/ 0 h 269"/>
                <a:gd name="T22" fmla="*/ 1 w 186"/>
                <a:gd name="T23" fmla="*/ 0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69"/>
                <a:gd name="T38" fmla="*/ 186 w 18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69">
                  <a:moveTo>
                    <a:pt x="186" y="0"/>
                  </a:moveTo>
                  <a:lnTo>
                    <a:pt x="178" y="13"/>
                  </a:lnTo>
                  <a:lnTo>
                    <a:pt x="151" y="57"/>
                  </a:lnTo>
                  <a:lnTo>
                    <a:pt x="138" y="79"/>
                  </a:lnTo>
                  <a:lnTo>
                    <a:pt x="127" y="101"/>
                  </a:lnTo>
                  <a:lnTo>
                    <a:pt x="118" y="121"/>
                  </a:lnTo>
                  <a:lnTo>
                    <a:pt x="111" y="140"/>
                  </a:lnTo>
                  <a:lnTo>
                    <a:pt x="3" y="269"/>
                  </a:lnTo>
                  <a:lnTo>
                    <a:pt x="3" y="264"/>
                  </a:lnTo>
                  <a:lnTo>
                    <a:pt x="0" y="231"/>
                  </a:lnTo>
                  <a:lnTo>
                    <a:pt x="0" y="222"/>
                  </a:lnTo>
                  <a:lnTo>
                    <a:pt x="186" y="0"/>
                  </a:lnTo>
                  <a:close/>
                </a:path>
              </a:pathLst>
            </a:custGeom>
            <a:solidFill>
              <a:srgbClr val="EDAF3D"/>
            </a:solidFill>
            <a:ln w="0">
              <a:solidFill>
                <a:srgbClr val="EDAF3D"/>
              </a:solidFill>
              <a:round/>
              <a:headEnd/>
              <a:tailEnd/>
            </a:ln>
          </p:spPr>
          <p:txBody>
            <a:bodyPr/>
            <a:lstStyle/>
            <a:p>
              <a:endParaRPr lang="en-US"/>
            </a:p>
          </p:txBody>
        </p:sp>
        <p:sp>
          <p:nvSpPr>
            <p:cNvPr id="38025" name="Freeform 220"/>
            <p:cNvSpPr>
              <a:spLocks/>
            </p:cNvSpPr>
            <p:nvPr/>
          </p:nvSpPr>
          <p:spPr bwMode="auto">
            <a:xfrm>
              <a:off x="2642" y="1430"/>
              <a:ext cx="54" cy="86"/>
            </a:xfrm>
            <a:custGeom>
              <a:avLst/>
              <a:gdLst>
                <a:gd name="T0" fmla="*/ 1 w 107"/>
                <a:gd name="T1" fmla="*/ 0 h 172"/>
                <a:gd name="T2" fmla="*/ 1 w 107"/>
                <a:gd name="T3" fmla="*/ 1 h 172"/>
                <a:gd name="T4" fmla="*/ 1 w 107"/>
                <a:gd name="T5" fmla="*/ 1 h 172"/>
                <a:gd name="T6" fmla="*/ 1 w 107"/>
                <a:gd name="T7" fmla="*/ 1 h 172"/>
                <a:gd name="T8" fmla="*/ 1 w 107"/>
                <a:gd name="T9" fmla="*/ 1 h 172"/>
                <a:gd name="T10" fmla="*/ 1 w 107"/>
                <a:gd name="T11" fmla="*/ 1 h 172"/>
                <a:gd name="T12" fmla="*/ 0 w 107"/>
                <a:gd name="T13" fmla="*/ 1 h 172"/>
                <a:gd name="T14" fmla="*/ 1 w 107"/>
                <a:gd name="T15" fmla="*/ 0 h 172"/>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72"/>
                <a:gd name="T26" fmla="*/ 107 w 107"/>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72">
                  <a:moveTo>
                    <a:pt x="107" y="0"/>
                  </a:moveTo>
                  <a:lnTo>
                    <a:pt x="102" y="19"/>
                  </a:lnTo>
                  <a:lnTo>
                    <a:pt x="96" y="56"/>
                  </a:lnTo>
                  <a:lnTo>
                    <a:pt x="94" y="66"/>
                  </a:lnTo>
                  <a:lnTo>
                    <a:pt x="6" y="172"/>
                  </a:lnTo>
                  <a:lnTo>
                    <a:pt x="2" y="156"/>
                  </a:lnTo>
                  <a:lnTo>
                    <a:pt x="0" y="129"/>
                  </a:lnTo>
                  <a:lnTo>
                    <a:pt x="107" y="0"/>
                  </a:lnTo>
                  <a:close/>
                </a:path>
              </a:pathLst>
            </a:custGeom>
            <a:solidFill>
              <a:srgbClr val="EAA83A"/>
            </a:solidFill>
            <a:ln w="0">
              <a:solidFill>
                <a:srgbClr val="EAA83A"/>
              </a:solidFill>
              <a:round/>
              <a:headEnd/>
              <a:tailEnd/>
            </a:ln>
          </p:spPr>
          <p:txBody>
            <a:bodyPr/>
            <a:lstStyle/>
            <a:p>
              <a:endParaRPr lang="en-US"/>
            </a:p>
          </p:txBody>
        </p:sp>
        <p:sp>
          <p:nvSpPr>
            <p:cNvPr id="38026" name="Freeform 221"/>
            <p:cNvSpPr>
              <a:spLocks/>
            </p:cNvSpPr>
            <p:nvPr/>
          </p:nvSpPr>
          <p:spPr bwMode="auto">
            <a:xfrm>
              <a:off x="2645" y="1463"/>
              <a:ext cx="44" cy="73"/>
            </a:xfrm>
            <a:custGeom>
              <a:avLst/>
              <a:gdLst>
                <a:gd name="T0" fmla="*/ 1 w 88"/>
                <a:gd name="T1" fmla="*/ 0 h 148"/>
                <a:gd name="T2" fmla="*/ 1 w 88"/>
                <a:gd name="T3" fmla="*/ 0 h 148"/>
                <a:gd name="T4" fmla="*/ 1 w 88"/>
                <a:gd name="T5" fmla="*/ 0 h 148"/>
                <a:gd name="T6" fmla="*/ 1 w 88"/>
                <a:gd name="T7" fmla="*/ 0 h 148"/>
                <a:gd name="T8" fmla="*/ 1 w 88"/>
                <a:gd name="T9" fmla="*/ 0 h 148"/>
                <a:gd name="T10" fmla="*/ 0 w 88"/>
                <a:gd name="T11" fmla="*/ 0 h 148"/>
                <a:gd name="T12" fmla="*/ 1 w 88"/>
                <a:gd name="T13" fmla="*/ 0 h 148"/>
                <a:gd name="T14" fmla="*/ 0 60000 65536"/>
                <a:gd name="T15" fmla="*/ 0 60000 65536"/>
                <a:gd name="T16" fmla="*/ 0 60000 65536"/>
                <a:gd name="T17" fmla="*/ 0 60000 65536"/>
                <a:gd name="T18" fmla="*/ 0 60000 65536"/>
                <a:gd name="T19" fmla="*/ 0 60000 65536"/>
                <a:gd name="T20" fmla="*/ 0 60000 65536"/>
                <a:gd name="T21" fmla="*/ 0 w 88"/>
                <a:gd name="T22" fmla="*/ 0 h 148"/>
                <a:gd name="T23" fmla="*/ 88 w 8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48">
                  <a:moveTo>
                    <a:pt x="88" y="0"/>
                  </a:moveTo>
                  <a:lnTo>
                    <a:pt x="83" y="33"/>
                  </a:lnTo>
                  <a:lnTo>
                    <a:pt x="78" y="63"/>
                  </a:lnTo>
                  <a:lnTo>
                    <a:pt x="7" y="148"/>
                  </a:lnTo>
                  <a:lnTo>
                    <a:pt x="2" y="121"/>
                  </a:lnTo>
                  <a:lnTo>
                    <a:pt x="0" y="106"/>
                  </a:lnTo>
                  <a:lnTo>
                    <a:pt x="88" y="0"/>
                  </a:lnTo>
                  <a:close/>
                </a:path>
              </a:pathLst>
            </a:custGeom>
            <a:solidFill>
              <a:srgbClr val="E69F37"/>
            </a:solidFill>
            <a:ln w="0">
              <a:solidFill>
                <a:srgbClr val="E69F37"/>
              </a:solidFill>
              <a:round/>
              <a:headEnd/>
              <a:tailEnd/>
            </a:ln>
          </p:spPr>
          <p:txBody>
            <a:bodyPr/>
            <a:lstStyle/>
            <a:p>
              <a:endParaRPr lang="en-US"/>
            </a:p>
          </p:txBody>
        </p:sp>
        <p:sp>
          <p:nvSpPr>
            <p:cNvPr id="38027" name="Freeform 222"/>
            <p:cNvSpPr>
              <a:spLocks/>
            </p:cNvSpPr>
            <p:nvPr/>
          </p:nvSpPr>
          <p:spPr bwMode="auto">
            <a:xfrm>
              <a:off x="2648" y="1494"/>
              <a:ext cx="36" cy="63"/>
            </a:xfrm>
            <a:custGeom>
              <a:avLst/>
              <a:gdLst>
                <a:gd name="T0" fmla="*/ 1 w 71"/>
                <a:gd name="T1" fmla="*/ 0 h 125"/>
                <a:gd name="T2" fmla="*/ 1 w 71"/>
                <a:gd name="T3" fmla="*/ 1 h 125"/>
                <a:gd name="T4" fmla="*/ 1 w 71"/>
                <a:gd name="T5" fmla="*/ 1 h 125"/>
                <a:gd name="T6" fmla="*/ 1 w 71"/>
                <a:gd name="T7" fmla="*/ 1 h 125"/>
                <a:gd name="T8" fmla="*/ 1 w 71"/>
                <a:gd name="T9" fmla="*/ 1 h 125"/>
                <a:gd name="T10" fmla="*/ 0 w 71"/>
                <a:gd name="T11" fmla="*/ 1 h 125"/>
                <a:gd name="T12" fmla="*/ 1 w 71"/>
                <a:gd name="T13" fmla="*/ 0 h 125"/>
                <a:gd name="T14" fmla="*/ 0 60000 65536"/>
                <a:gd name="T15" fmla="*/ 0 60000 65536"/>
                <a:gd name="T16" fmla="*/ 0 60000 65536"/>
                <a:gd name="T17" fmla="*/ 0 60000 65536"/>
                <a:gd name="T18" fmla="*/ 0 60000 65536"/>
                <a:gd name="T19" fmla="*/ 0 60000 65536"/>
                <a:gd name="T20" fmla="*/ 0 60000 65536"/>
                <a:gd name="T21" fmla="*/ 0 w 71"/>
                <a:gd name="T22" fmla="*/ 0 h 125"/>
                <a:gd name="T23" fmla="*/ 71 w 71"/>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25">
                  <a:moveTo>
                    <a:pt x="71" y="0"/>
                  </a:moveTo>
                  <a:lnTo>
                    <a:pt x="69" y="15"/>
                  </a:lnTo>
                  <a:lnTo>
                    <a:pt x="66" y="57"/>
                  </a:lnTo>
                  <a:lnTo>
                    <a:pt x="8" y="125"/>
                  </a:lnTo>
                  <a:lnTo>
                    <a:pt x="7" y="120"/>
                  </a:lnTo>
                  <a:lnTo>
                    <a:pt x="0" y="85"/>
                  </a:lnTo>
                  <a:lnTo>
                    <a:pt x="71" y="0"/>
                  </a:lnTo>
                  <a:close/>
                </a:path>
              </a:pathLst>
            </a:custGeom>
            <a:solidFill>
              <a:srgbClr val="E39534"/>
            </a:solidFill>
            <a:ln w="0">
              <a:solidFill>
                <a:srgbClr val="E39534"/>
              </a:solidFill>
              <a:round/>
              <a:headEnd/>
              <a:tailEnd/>
            </a:ln>
          </p:spPr>
          <p:txBody>
            <a:bodyPr/>
            <a:lstStyle/>
            <a:p>
              <a:endParaRPr lang="en-US"/>
            </a:p>
          </p:txBody>
        </p:sp>
        <p:sp>
          <p:nvSpPr>
            <p:cNvPr id="38028" name="Freeform 223"/>
            <p:cNvSpPr>
              <a:spLocks/>
            </p:cNvSpPr>
            <p:nvPr/>
          </p:nvSpPr>
          <p:spPr bwMode="auto">
            <a:xfrm>
              <a:off x="2653" y="1522"/>
              <a:ext cx="29" cy="54"/>
            </a:xfrm>
            <a:custGeom>
              <a:avLst/>
              <a:gdLst>
                <a:gd name="T0" fmla="*/ 1 w 58"/>
                <a:gd name="T1" fmla="*/ 0 h 107"/>
                <a:gd name="T2" fmla="*/ 1 w 58"/>
                <a:gd name="T3" fmla="*/ 1 h 107"/>
                <a:gd name="T4" fmla="*/ 1 w 58"/>
                <a:gd name="T5" fmla="*/ 1 h 107"/>
                <a:gd name="T6" fmla="*/ 1 w 58"/>
                <a:gd name="T7" fmla="*/ 1 h 107"/>
                <a:gd name="T8" fmla="*/ 0 w 58"/>
                <a:gd name="T9" fmla="*/ 1 h 107"/>
                <a:gd name="T10" fmla="*/ 1 w 58"/>
                <a:gd name="T11" fmla="*/ 0 h 107"/>
                <a:gd name="T12" fmla="*/ 0 60000 65536"/>
                <a:gd name="T13" fmla="*/ 0 60000 65536"/>
                <a:gd name="T14" fmla="*/ 0 60000 65536"/>
                <a:gd name="T15" fmla="*/ 0 60000 65536"/>
                <a:gd name="T16" fmla="*/ 0 60000 65536"/>
                <a:gd name="T17" fmla="*/ 0 60000 65536"/>
                <a:gd name="T18" fmla="*/ 0 w 58"/>
                <a:gd name="T19" fmla="*/ 0 h 107"/>
                <a:gd name="T20" fmla="*/ 58 w 5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8" h="107">
                  <a:moveTo>
                    <a:pt x="58" y="0"/>
                  </a:moveTo>
                  <a:lnTo>
                    <a:pt x="57" y="6"/>
                  </a:lnTo>
                  <a:lnTo>
                    <a:pt x="54" y="54"/>
                  </a:lnTo>
                  <a:lnTo>
                    <a:pt x="11" y="107"/>
                  </a:lnTo>
                  <a:lnTo>
                    <a:pt x="0" y="68"/>
                  </a:lnTo>
                  <a:lnTo>
                    <a:pt x="58" y="0"/>
                  </a:lnTo>
                  <a:close/>
                </a:path>
              </a:pathLst>
            </a:custGeom>
            <a:solidFill>
              <a:srgbClr val="DF8B30"/>
            </a:solidFill>
            <a:ln w="0">
              <a:solidFill>
                <a:srgbClr val="DF8B30"/>
              </a:solidFill>
              <a:round/>
              <a:headEnd/>
              <a:tailEnd/>
            </a:ln>
          </p:spPr>
          <p:txBody>
            <a:bodyPr/>
            <a:lstStyle/>
            <a:p>
              <a:endParaRPr lang="en-US"/>
            </a:p>
          </p:txBody>
        </p:sp>
        <p:sp>
          <p:nvSpPr>
            <p:cNvPr id="38029" name="Freeform 224"/>
            <p:cNvSpPr>
              <a:spLocks/>
            </p:cNvSpPr>
            <p:nvPr/>
          </p:nvSpPr>
          <p:spPr bwMode="auto">
            <a:xfrm>
              <a:off x="2658" y="1549"/>
              <a:ext cx="22" cy="45"/>
            </a:xfrm>
            <a:custGeom>
              <a:avLst/>
              <a:gdLst>
                <a:gd name="T0" fmla="*/ 1 w 43"/>
                <a:gd name="T1" fmla="*/ 0 h 89"/>
                <a:gd name="T2" fmla="*/ 1 w 43"/>
                <a:gd name="T3" fmla="*/ 1 h 89"/>
                <a:gd name="T4" fmla="*/ 1 w 43"/>
                <a:gd name="T5" fmla="*/ 1 h 89"/>
                <a:gd name="T6" fmla="*/ 1 w 43"/>
                <a:gd name="T7" fmla="*/ 1 h 89"/>
                <a:gd name="T8" fmla="*/ 0 w 43"/>
                <a:gd name="T9" fmla="*/ 1 h 89"/>
                <a:gd name="T10" fmla="*/ 1 w 43"/>
                <a:gd name="T11" fmla="*/ 0 h 89"/>
                <a:gd name="T12" fmla="*/ 0 60000 65536"/>
                <a:gd name="T13" fmla="*/ 0 60000 65536"/>
                <a:gd name="T14" fmla="*/ 0 60000 65536"/>
                <a:gd name="T15" fmla="*/ 0 60000 65536"/>
                <a:gd name="T16" fmla="*/ 0 60000 65536"/>
                <a:gd name="T17" fmla="*/ 0 60000 65536"/>
                <a:gd name="T18" fmla="*/ 0 w 43"/>
                <a:gd name="T19" fmla="*/ 0 h 89"/>
                <a:gd name="T20" fmla="*/ 43 w 43"/>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43" h="89">
                  <a:moveTo>
                    <a:pt x="43" y="0"/>
                  </a:moveTo>
                  <a:lnTo>
                    <a:pt x="43" y="51"/>
                  </a:lnTo>
                  <a:lnTo>
                    <a:pt x="11" y="89"/>
                  </a:lnTo>
                  <a:lnTo>
                    <a:pt x="3" y="65"/>
                  </a:lnTo>
                  <a:lnTo>
                    <a:pt x="0" y="53"/>
                  </a:lnTo>
                  <a:lnTo>
                    <a:pt x="43" y="0"/>
                  </a:lnTo>
                  <a:close/>
                </a:path>
              </a:pathLst>
            </a:custGeom>
            <a:solidFill>
              <a:srgbClr val="DB802C"/>
            </a:solidFill>
            <a:ln w="0">
              <a:solidFill>
                <a:srgbClr val="DB802C"/>
              </a:solidFill>
              <a:round/>
              <a:headEnd/>
              <a:tailEnd/>
            </a:ln>
          </p:spPr>
          <p:txBody>
            <a:bodyPr/>
            <a:lstStyle/>
            <a:p>
              <a:endParaRPr lang="en-US"/>
            </a:p>
          </p:txBody>
        </p:sp>
        <p:sp>
          <p:nvSpPr>
            <p:cNvPr id="38030" name="Freeform 225"/>
            <p:cNvSpPr>
              <a:spLocks/>
            </p:cNvSpPr>
            <p:nvPr/>
          </p:nvSpPr>
          <p:spPr bwMode="auto">
            <a:xfrm>
              <a:off x="2663" y="1575"/>
              <a:ext cx="18" cy="38"/>
            </a:xfrm>
            <a:custGeom>
              <a:avLst/>
              <a:gdLst>
                <a:gd name="T0" fmla="*/ 1 w 35"/>
                <a:gd name="T1" fmla="*/ 0 h 75"/>
                <a:gd name="T2" fmla="*/ 1 w 35"/>
                <a:gd name="T3" fmla="*/ 1 h 75"/>
                <a:gd name="T4" fmla="*/ 1 w 35"/>
                <a:gd name="T5" fmla="*/ 1 h 75"/>
                <a:gd name="T6" fmla="*/ 1 w 35"/>
                <a:gd name="T7" fmla="*/ 1 h 75"/>
                <a:gd name="T8" fmla="*/ 1 w 35"/>
                <a:gd name="T9" fmla="*/ 1 h 75"/>
                <a:gd name="T10" fmla="*/ 0 w 35"/>
                <a:gd name="T11" fmla="*/ 1 h 75"/>
                <a:gd name="T12" fmla="*/ 0 w 35"/>
                <a:gd name="T13" fmla="*/ 1 h 75"/>
                <a:gd name="T14" fmla="*/ 1 w 35"/>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5"/>
                <a:gd name="T26" fmla="*/ 35 w 35"/>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5">
                  <a:moveTo>
                    <a:pt x="32" y="0"/>
                  </a:moveTo>
                  <a:lnTo>
                    <a:pt x="32" y="3"/>
                  </a:lnTo>
                  <a:lnTo>
                    <a:pt x="35" y="47"/>
                  </a:lnTo>
                  <a:lnTo>
                    <a:pt x="11" y="75"/>
                  </a:lnTo>
                  <a:lnTo>
                    <a:pt x="7" y="63"/>
                  </a:lnTo>
                  <a:lnTo>
                    <a:pt x="0" y="39"/>
                  </a:lnTo>
                  <a:lnTo>
                    <a:pt x="0" y="38"/>
                  </a:lnTo>
                  <a:lnTo>
                    <a:pt x="32" y="0"/>
                  </a:lnTo>
                  <a:close/>
                </a:path>
              </a:pathLst>
            </a:custGeom>
            <a:solidFill>
              <a:srgbClr val="D67428"/>
            </a:solidFill>
            <a:ln w="0">
              <a:solidFill>
                <a:srgbClr val="D67428"/>
              </a:solidFill>
              <a:round/>
              <a:headEnd/>
              <a:tailEnd/>
            </a:ln>
          </p:spPr>
          <p:txBody>
            <a:bodyPr/>
            <a:lstStyle/>
            <a:p>
              <a:endParaRPr lang="en-US"/>
            </a:p>
          </p:txBody>
        </p:sp>
        <p:sp>
          <p:nvSpPr>
            <p:cNvPr id="38031" name="Freeform 226"/>
            <p:cNvSpPr>
              <a:spLocks/>
            </p:cNvSpPr>
            <p:nvPr/>
          </p:nvSpPr>
          <p:spPr bwMode="auto">
            <a:xfrm>
              <a:off x="2669" y="1599"/>
              <a:ext cx="15" cy="31"/>
            </a:xfrm>
            <a:custGeom>
              <a:avLst/>
              <a:gdLst>
                <a:gd name="T0" fmla="*/ 1 w 29"/>
                <a:gd name="T1" fmla="*/ 0 h 63"/>
                <a:gd name="T2" fmla="*/ 1 w 29"/>
                <a:gd name="T3" fmla="*/ 0 h 63"/>
                <a:gd name="T4" fmla="*/ 1 w 29"/>
                <a:gd name="T5" fmla="*/ 0 h 63"/>
                <a:gd name="T6" fmla="*/ 1 w 29"/>
                <a:gd name="T7" fmla="*/ 0 h 63"/>
                <a:gd name="T8" fmla="*/ 1 w 29"/>
                <a:gd name="T9" fmla="*/ 0 h 63"/>
                <a:gd name="T10" fmla="*/ 1 w 29"/>
                <a:gd name="T11" fmla="*/ 0 h 63"/>
                <a:gd name="T12" fmla="*/ 0 w 29"/>
                <a:gd name="T13" fmla="*/ 0 h 63"/>
                <a:gd name="T14" fmla="*/ 1 w 29"/>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63"/>
                <a:gd name="T26" fmla="*/ 29 w 2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63">
                  <a:moveTo>
                    <a:pt x="24" y="0"/>
                  </a:moveTo>
                  <a:lnTo>
                    <a:pt x="24" y="7"/>
                  </a:lnTo>
                  <a:lnTo>
                    <a:pt x="29" y="44"/>
                  </a:lnTo>
                  <a:lnTo>
                    <a:pt x="14" y="63"/>
                  </a:lnTo>
                  <a:lnTo>
                    <a:pt x="11" y="54"/>
                  </a:lnTo>
                  <a:lnTo>
                    <a:pt x="3" y="37"/>
                  </a:lnTo>
                  <a:lnTo>
                    <a:pt x="0" y="28"/>
                  </a:lnTo>
                  <a:lnTo>
                    <a:pt x="24" y="0"/>
                  </a:lnTo>
                  <a:close/>
                </a:path>
              </a:pathLst>
            </a:custGeom>
            <a:solidFill>
              <a:srgbClr val="D26824"/>
            </a:solidFill>
            <a:ln w="0">
              <a:solidFill>
                <a:srgbClr val="D26824"/>
              </a:solidFill>
              <a:round/>
              <a:headEnd/>
              <a:tailEnd/>
            </a:ln>
          </p:spPr>
          <p:txBody>
            <a:bodyPr/>
            <a:lstStyle/>
            <a:p>
              <a:endParaRPr lang="en-US"/>
            </a:p>
          </p:txBody>
        </p:sp>
        <p:sp>
          <p:nvSpPr>
            <p:cNvPr id="38032" name="Freeform 227"/>
            <p:cNvSpPr>
              <a:spLocks/>
            </p:cNvSpPr>
            <p:nvPr/>
          </p:nvSpPr>
          <p:spPr bwMode="auto">
            <a:xfrm>
              <a:off x="2676" y="1620"/>
              <a:ext cx="10" cy="24"/>
            </a:xfrm>
            <a:custGeom>
              <a:avLst/>
              <a:gdLst>
                <a:gd name="T0" fmla="*/ 0 w 21"/>
                <a:gd name="T1" fmla="*/ 0 h 47"/>
                <a:gd name="T2" fmla="*/ 0 w 21"/>
                <a:gd name="T3" fmla="*/ 1 h 47"/>
                <a:gd name="T4" fmla="*/ 0 w 21"/>
                <a:gd name="T5" fmla="*/ 1 h 47"/>
                <a:gd name="T6" fmla="*/ 0 w 21"/>
                <a:gd name="T7" fmla="*/ 1 h 47"/>
                <a:gd name="T8" fmla="*/ 0 w 21"/>
                <a:gd name="T9" fmla="*/ 1 h 47"/>
                <a:gd name="T10" fmla="*/ 0 w 21"/>
                <a:gd name="T11" fmla="*/ 1 h 47"/>
                <a:gd name="T12" fmla="*/ 0 w 21"/>
                <a:gd name="T13" fmla="*/ 1 h 47"/>
                <a:gd name="T14" fmla="*/ 0 w 21"/>
                <a:gd name="T15" fmla="*/ 1 h 47"/>
                <a:gd name="T16" fmla="*/ 0 w 21"/>
                <a:gd name="T17" fmla="*/ 1 h 47"/>
                <a:gd name="T18" fmla="*/ 0 w 21"/>
                <a:gd name="T19" fmla="*/ 1 h 47"/>
                <a:gd name="T20" fmla="*/ 0 w 21"/>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7"/>
                <a:gd name="T35" fmla="*/ 21 w 2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7">
                  <a:moveTo>
                    <a:pt x="15" y="0"/>
                  </a:moveTo>
                  <a:lnTo>
                    <a:pt x="18" y="12"/>
                  </a:lnTo>
                  <a:lnTo>
                    <a:pt x="20" y="29"/>
                  </a:lnTo>
                  <a:lnTo>
                    <a:pt x="21" y="39"/>
                  </a:lnTo>
                  <a:lnTo>
                    <a:pt x="20" y="46"/>
                  </a:lnTo>
                  <a:lnTo>
                    <a:pt x="18" y="47"/>
                  </a:lnTo>
                  <a:lnTo>
                    <a:pt x="13" y="43"/>
                  </a:lnTo>
                  <a:lnTo>
                    <a:pt x="9" y="36"/>
                  </a:lnTo>
                  <a:lnTo>
                    <a:pt x="3" y="25"/>
                  </a:lnTo>
                  <a:lnTo>
                    <a:pt x="0" y="19"/>
                  </a:lnTo>
                  <a:lnTo>
                    <a:pt x="15" y="0"/>
                  </a:lnTo>
                  <a:close/>
                </a:path>
              </a:pathLst>
            </a:custGeom>
            <a:solidFill>
              <a:srgbClr val="CD5B1F"/>
            </a:solidFill>
            <a:ln w="0">
              <a:solidFill>
                <a:srgbClr val="CD5B1F"/>
              </a:solidFill>
              <a:round/>
              <a:headEnd/>
              <a:tailEnd/>
            </a:ln>
          </p:spPr>
          <p:txBody>
            <a:bodyPr/>
            <a:lstStyle/>
            <a:p>
              <a:endParaRPr lang="en-US"/>
            </a:p>
          </p:txBody>
        </p:sp>
        <p:sp>
          <p:nvSpPr>
            <p:cNvPr id="38033" name="Line 228"/>
            <p:cNvSpPr>
              <a:spLocks noChangeShapeType="1"/>
            </p:cNvSpPr>
            <p:nvPr/>
          </p:nvSpPr>
          <p:spPr bwMode="auto">
            <a:xfrm flipH="1">
              <a:off x="2771" y="1307"/>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4" name="Line 229"/>
            <p:cNvSpPr>
              <a:spLocks noChangeShapeType="1"/>
            </p:cNvSpPr>
            <p:nvPr/>
          </p:nvSpPr>
          <p:spPr bwMode="auto">
            <a:xfrm flipH="1">
              <a:off x="2769" y="1308"/>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5" name="Line 230"/>
            <p:cNvSpPr>
              <a:spLocks noChangeShapeType="1"/>
            </p:cNvSpPr>
            <p:nvPr/>
          </p:nvSpPr>
          <p:spPr bwMode="auto">
            <a:xfrm flipH="1">
              <a:off x="2765" y="1310"/>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6" name="Line 231"/>
            <p:cNvSpPr>
              <a:spLocks noChangeShapeType="1"/>
            </p:cNvSpPr>
            <p:nvPr/>
          </p:nvSpPr>
          <p:spPr bwMode="auto">
            <a:xfrm flipH="1">
              <a:off x="2761" y="1315"/>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7" name="Line 232"/>
            <p:cNvSpPr>
              <a:spLocks noChangeShapeType="1"/>
            </p:cNvSpPr>
            <p:nvPr/>
          </p:nvSpPr>
          <p:spPr bwMode="auto">
            <a:xfrm flipH="1">
              <a:off x="2755" y="1321"/>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8" name="Line 233"/>
            <p:cNvSpPr>
              <a:spLocks noChangeShapeType="1"/>
            </p:cNvSpPr>
            <p:nvPr/>
          </p:nvSpPr>
          <p:spPr bwMode="auto">
            <a:xfrm flipH="1">
              <a:off x="2749" y="1328"/>
              <a:ext cx="6"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9" name="Line 234"/>
            <p:cNvSpPr>
              <a:spLocks noChangeShapeType="1"/>
            </p:cNvSpPr>
            <p:nvPr/>
          </p:nvSpPr>
          <p:spPr bwMode="auto">
            <a:xfrm flipH="1">
              <a:off x="2743" y="1336"/>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0" name="Line 235"/>
            <p:cNvSpPr>
              <a:spLocks noChangeShapeType="1"/>
            </p:cNvSpPr>
            <p:nvPr/>
          </p:nvSpPr>
          <p:spPr bwMode="auto">
            <a:xfrm flipH="1">
              <a:off x="2736" y="1346"/>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1" name="Line 236"/>
            <p:cNvSpPr>
              <a:spLocks noChangeShapeType="1"/>
            </p:cNvSpPr>
            <p:nvPr/>
          </p:nvSpPr>
          <p:spPr bwMode="auto">
            <a:xfrm flipH="1">
              <a:off x="2729" y="1355"/>
              <a:ext cx="7"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2" name="Line 237"/>
            <p:cNvSpPr>
              <a:spLocks noChangeShapeType="1"/>
            </p:cNvSpPr>
            <p:nvPr/>
          </p:nvSpPr>
          <p:spPr bwMode="auto">
            <a:xfrm flipH="1">
              <a:off x="2715" y="1366"/>
              <a:ext cx="14"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3" name="Line 238"/>
            <p:cNvSpPr>
              <a:spLocks noChangeShapeType="1"/>
            </p:cNvSpPr>
            <p:nvPr/>
          </p:nvSpPr>
          <p:spPr bwMode="auto">
            <a:xfrm flipH="1">
              <a:off x="2709" y="1388"/>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4" name="Line 239"/>
            <p:cNvSpPr>
              <a:spLocks noChangeShapeType="1"/>
            </p:cNvSpPr>
            <p:nvPr/>
          </p:nvSpPr>
          <p:spPr bwMode="auto">
            <a:xfrm flipH="1">
              <a:off x="2703" y="1398"/>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5" name="Line 240"/>
            <p:cNvSpPr>
              <a:spLocks noChangeShapeType="1"/>
            </p:cNvSpPr>
            <p:nvPr/>
          </p:nvSpPr>
          <p:spPr bwMode="auto">
            <a:xfrm flipH="1">
              <a:off x="2699" y="1409"/>
              <a:ext cx="4"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6" name="Line 241"/>
            <p:cNvSpPr>
              <a:spLocks noChangeShapeType="1"/>
            </p:cNvSpPr>
            <p:nvPr/>
          </p:nvSpPr>
          <p:spPr bwMode="auto">
            <a:xfrm flipH="1">
              <a:off x="2696" y="1420"/>
              <a:ext cx="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7" name="Line 242"/>
            <p:cNvSpPr>
              <a:spLocks noChangeShapeType="1"/>
            </p:cNvSpPr>
            <p:nvPr/>
          </p:nvSpPr>
          <p:spPr bwMode="auto">
            <a:xfrm flipH="1">
              <a:off x="2693" y="1430"/>
              <a:ext cx="3"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8" name="Line 243"/>
            <p:cNvSpPr>
              <a:spLocks noChangeShapeType="1"/>
            </p:cNvSpPr>
            <p:nvPr/>
          </p:nvSpPr>
          <p:spPr bwMode="auto">
            <a:xfrm flipH="1">
              <a:off x="2690" y="1439"/>
              <a:ext cx="3"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9" name="Line 244"/>
            <p:cNvSpPr>
              <a:spLocks noChangeShapeType="1"/>
            </p:cNvSpPr>
            <p:nvPr/>
          </p:nvSpPr>
          <p:spPr bwMode="auto">
            <a:xfrm flipH="1">
              <a:off x="2686" y="1458"/>
              <a:ext cx="4"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0" name="Line 245"/>
            <p:cNvSpPr>
              <a:spLocks noChangeShapeType="1"/>
            </p:cNvSpPr>
            <p:nvPr/>
          </p:nvSpPr>
          <p:spPr bwMode="auto">
            <a:xfrm flipH="1">
              <a:off x="2683" y="1479"/>
              <a:ext cx="3"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1" name="Line 246"/>
            <p:cNvSpPr>
              <a:spLocks noChangeShapeType="1"/>
            </p:cNvSpPr>
            <p:nvPr/>
          </p:nvSpPr>
          <p:spPr bwMode="auto">
            <a:xfrm flipH="1">
              <a:off x="2681" y="1502"/>
              <a:ext cx="2"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2" name="Line 247"/>
            <p:cNvSpPr>
              <a:spLocks noChangeShapeType="1"/>
            </p:cNvSpPr>
            <p:nvPr/>
          </p:nvSpPr>
          <p:spPr bwMode="auto">
            <a:xfrm flipH="1">
              <a:off x="2680" y="1526"/>
              <a:ext cx="1"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3" name="Line 248"/>
            <p:cNvSpPr>
              <a:spLocks noChangeShapeType="1"/>
            </p:cNvSpPr>
            <p:nvPr/>
          </p:nvSpPr>
          <p:spPr bwMode="auto">
            <a:xfrm>
              <a:off x="2680" y="1551"/>
              <a:ext cx="0"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4" name="Line 249"/>
            <p:cNvSpPr>
              <a:spLocks noChangeShapeType="1"/>
            </p:cNvSpPr>
            <p:nvPr/>
          </p:nvSpPr>
          <p:spPr bwMode="auto">
            <a:xfrm>
              <a:off x="2680" y="1576"/>
              <a:ext cx="1"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5" name="Line 250"/>
            <p:cNvSpPr>
              <a:spLocks noChangeShapeType="1"/>
            </p:cNvSpPr>
            <p:nvPr/>
          </p:nvSpPr>
          <p:spPr bwMode="auto">
            <a:xfrm>
              <a:off x="2681" y="1602"/>
              <a:ext cx="4"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6" name="Line 251"/>
            <p:cNvSpPr>
              <a:spLocks noChangeShapeType="1"/>
            </p:cNvSpPr>
            <p:nvPr/>
          </p:nvSpPr>
          <p:spPr bwMode="auto">
            <a:xfrm>
              <a:off x="2685" y="1627"/>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7" name="Line 252"/>
            <p:cNvSpPr>
              <a:spLocks noChangeShapeType="1"/>
            </p:cNvSpPr>
            <p:nvPr/>
          </p:nvSpPr>
          <p:spPr bwMode="auto">
            <a:xfrm>
              <a:off x="2686" y="1635"/>
              <a:ext cx="0"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8" name="Line 253"/>
            <p:cNvSpPr>
              <a:spLocks noChangeShapeType="1"/>
            </p:cNvSpPr>
            <p:nvPr/>
          </p:nvSpPr>
          <p:spPr bwMode="auto">
            <a:xfrm flipH="1">
              <a:off x="2686" y="1640"/>
              <a:ext cx="0"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9" name="Line 254"/>
            <p:cNvSpPr>
              <a:spLocks noChangeShapeType="1"/>
            </p:cNvSpPr>
            <p:nvPr/>
          </p:nvSpPr>
          <p:spPr bwMode="auto">
            <a:xfrm flipH="1">
              <a:off x="2685" y="1643"/>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0" name="Line 255"/>
            <p:cNvSpPr>
              <a:spLocks noChangeShapeType="1"/>
            </p:cNvSpPr>
            <p:nvPr/>
          </p:nvSpPr>
          <p:spPr bwMode="auto">
            <a:xfrm flipH="1" flipV="1">
              <a:off x="2683" y="1642"/>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1" name="Line 256"/>
            <p:cNvSpPr>
              <a:spLocks noChangeShapeType="1"/>
            </p:cNvSpPr>
            <p:nvPr/>
          </p:nvSpPr>
          <p:spPr bwMode="auto">
            <a:xfrm flipH="1" flipV="1">
              <a:off x="2681" y="1639"/>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2" name="Line 257"/>
            <p:cNvSpPr>
              <a:spLocks noChangeShapeType="1"/>
            </p:cNvSpPr>
            <p:nvPr/>
          </p:nvSpPr>
          <p:spPr bwMode="auto">
            <a:xfrm flipH="1" flipV="1">
              <a:off x="2677" y="1633"/>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3" name="Line 258"/>
            <p:cNvSpPr>
              <a:spLocks noChangeShapeType="1"/>
            </p:cNvSpPr>
            <p:nvPr/>
          </p:nvSpPr>
          <p:spPr bwMode="auto">
            <a:xfrm flipH="1" flipV="1">
              <a:off x="2674" y="1626"/>
              <a:ext cx="3"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4" name="Line 259"/>
            <p:cNvSpPr>
              <a:spLocks noChangeShapeType="1"/>
            </p:cNvSpPr>
            <p:nvPr/>
          </p:nvSpPr>
          <p:spPr bwMode="auto">
            <a:xfrm flipH="1" flipV="1">
              <a:off x="2671" y="1617"/>
              <a:ext cx="3"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5" name="Line 260"/>
            <p:cNvSpPr>
              <a:spLocks noChangeShapeType="1"/>
            </p:cNvSpPr>
            <p:nvPr/>
          </p:nvSpPr>
          <p:spPr bwMode="auto">
            <a:xfrm flipH="1" flipV="1">
              <a:off x="2667" y="1606"/>
              <a:ext cx="4"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6" name="Line 261"/>
            <p:cNvSpPr>
              <a:spLocks noChangeShapeType="1"/>
            </p:cNvSpPr>
            <p:nvPr/>
          </p:nvSpPr>
          <p:spPr bwMode="auto">
            <a:xfrm flipH="1" flipV="1">
              <a:off x="2663" y="1595"/>
              <a:ext cx="4"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7" name="Line 262"/>
            <p:cNvSpPr>
              <a:spLocks noChangeShapeType="1"/>
            </p:cNvSpPr>
            <p:nvPr/>
          </p:nvSpPr>
          <p:spPr bwMode="auto">
            <a:xfrm flipH="1" flipV="1">
              <a:off x="2659" y="1582"/>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8" name="Line 263"/>
            <p:cNvSpPr>
              <a:spLocks noChangeShapeType="1"/>
            </p:cNvSpPr>
            <p:nvPr/>
          </p:nvSpPr>
          <p:spPr bwMode="auto">
            <a:xfrm flipH="1" flipV="1">
              <a:off x="2652" y="1554"/>
              <a:ext cx="7"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9" name="Line 264"/>
            <p:cNvSpPr>
              <a:spLocks noChangeShapeType="1"/>
            </p:cNvSpPr>
            <p:nvPr/>
          </p:nvSpPr>
          <p:spPr bwMode="auto">
            <a:xfrm flipH="1" flipV="1">
              <a:off x="2646" y="1523"/>
              <a:ext cx="6"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0" name="Line 265"/>
            <p:cNvSpPr>
              <a:spLocks noChangeShapeType="1"/>
            </p:cNvSpPr>
            <p:nvPr/>
          </p:nvSpPr>
          <p:spPr bwMode="auto">
            <a:xfrm flipH="1" flipV="1">
              <a:off x="2643" y="1507"/>
              <a:ext cx="3"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1" name="Line 266"/>
            <p:cNvSpPr>
              <a:spLocks noChangeShapeType="1"/>
            </p:cNvSpPr>
            <p:nvPr/>
          </p:nvSpPr>
          <p:spPr bwMode="auto">
            <a:xfrm flipH="1" flipV="1">
              <a:off x="2642" y="1491"/>
              <a:ext cx="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2" name="Line 267"/>
            <p:cNvSpPr>
              <a:spLocks noChangeShapeType="1"/>
            </p:cNvSpPr>
            <p:nvPr/>
          </p:nvSpPr>
          <p:spPr bwMode="auto">
            <a:xfrm flipH="1" flipV="1">
              <a:off x="2640" y="1475"/>
              <a:ext cx="2"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3" name="Line 268"/>
            <p:cNvSpPr>
              <a:spLocks noChangeShapeType="1"/>
            </p:cNvSpPr>
            <p:nvPr/>
          </p:nvSpPr>
          <p:spPr bwMode="auto">
            <a:xfrm flipH="1" flipV="1">
              <a:off x="2640" y="1459"/>
              <a:ext cx="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4" name="Line 269"/>
            <p:cNvSpPr>
              <a:spLocks noChangeShapeType="1"/>
            </p:cNvSpPr>
            <p:nvPr/>
          </p:nvSpPr>
          <p:spPr bwMode="auto">
            <a:xfrm flipV="1">
              <a:off x="2640" y="1443"/>
              <a:ext cx="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5" name="Line 270"/>
            <p:cNvSpPr>
              <a:spLocks noChangeShapeType="1"/>
            </p:cNvSpPr>
            <p:nvPr/>
          </p:nvSpPr>
          <p:spPr bwMode="auto">
            <a:xfrm flipV="1">
              <a:off x="2640" y="1420"/>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6" name="Line 271"/>
            <p:cNvSpPr>
              <a:spLocks noChangeShapeType="1"/>
            </p:cNvSpPr>
            <p:nvPr/>
          </p:nvSpPr>
          <p:spPr bwMode="auto">
            <a:xfrm flipV="1">
              <a:off x="2641" y="1399"/>
              <a:ext cx="2"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7" name="Line 272"/>
            <p:cNvSpPr>
              <a:spLocks noChangeShapeType="1"/>
            </p:cNvSpPr>
            <p:nvPr/>
          </p:nvSpPr>
          <p:spPr bwMode="auto">
            <a:xfrm flipV="1">
              <a:off x="2643" y="1381"/>
              <a:ext cx="3"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8" name="Line 273"/>
            <p:cNvSpPr>
              <a:spLocks noChangeShapeType="1"/>
            </p:cNvSpPr>
            <p:nvPr/>
          </p:nvSpPr>
          <p:spPr bwMode="auto">
            <a:xfrm flipV="1">
              <a:off x="2646" y="1366"/>
              <a:ext cx="3"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9" name="Line 274"/>
            <p:cNvSpPr>
              <a:spLocks noChangeShapeType="1"/>
            </p:cNvSpPr>
            <p:nvPr/>
          </p:nvSpPr>
          <p:spPr bwMode="auto">
            <a:xfrm flipV="1">
              <a:off x="2649" y="1353"/>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0" name="Line 275"/>
            <p:cNvSpPr>
              <a:spLocks noChangeShapeType="1"/>
            </p:cNvSpPr>
            <p:nvPr/>
          </p:nvSpPr>
          <p:spPr bwMode="auto">
            <a:xfrm flipV="1">
              <a:off x="2653" y="1342"/>
              <a:ext cx="3"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1" name="Line 276"/>
            <p:cNvSpPr>
              <a:spLocks noChangeShapeType="1"/>
            </p:cNvSpPr>
            <p:nvPr/>
          </p:nvSpPr>
          <p:spPr bwMode="auto">
            <a:xfrm flipV="1">
              <a:off x="2656" y="1334"/>
              <a:ext cx="4"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2" name="Line 277"/>
            <p:cNvSpPr>
              <a:spLocks noChangeShapeType="1"/>
            </p:cNvSpPr>
            <p:nvPr/>
          </p:nvSpPr>
          <p:spPr bwMode="auto">
            <a:xfrm flipV="1">
              <a:off x="2660" y="1326"/>
              <a:ext cx="3"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3" name="Line 278"/>
            <p:cNvSpPr>
              <a:spLocks noChangeShapeType="1"/>
            </p:cNvSpPr>
            <p:nvPr/>
          </p:nvSpPr>
          <p:spPr bwMode="auto">
            <a:xfrm flipV="1">
              <a:off x="2663" y="1321"/>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4" name="Line 279"/>
            <p:cNvSpPr>
              <a:spLocks noChangeShapeType="1"/>
            </p:cNvSpPr>
            <p:nvPr/>
          </p:nvSpPr>
          <p:spPr bwMode="auto">
            <a:xfrm flipV="1">
              <a:off x="2666" y="1316"/>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5" name="Line 280"/>
            <p:cNvSpPr>
              <a:spLocks noChangeShapeType="1"/>
            </p:cNvSpPr>
            <p:nvPr/>
          </p:nvSpPr>
          <p:spPr bwMode="auto">
            <a:xfrm flipV="1">
              <a:off x="2668" y="1313"/>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6" name="Line 281"/>
            <p:cNvSpPr>
              <a:spLocks noChangeShapeType="1"/>
            </p:cNvSpPr>
            <p:nvPr/>
          </p:nvSpPr>
          <p:spPr bwMode="auto">
            <a:xfrm flipV="1">
              <a:off x="2669" y="1310"/>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7" name="Line 282"/>
            <p:cNvSpPr>
              <a:spLocks noChangeShapeType="1"/>
            </p:cNvSpPr>
            <p:nvPr/>
          </p:nvSpPr>
          <p:spPr bwMode="auto">
            <a:xfrm flipH="1" flipV="1">
              <a:off x="2670" y="1309"/>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8" name="Freeform 283"/>
            <p:cNvSpPr>
              <a:spLocks/>
            </p:cNvSpPr>
            <p:nvPr/>
          </p:nvSpPr>
          <p:spPr bwMode="auto">
            <a:xfrm>
              <a:off x="2670" y="2986"/>
              <a:ext cx="15" cy="29"/>
            </a:xfrm>
            <a:custGeom>
              <a:avLst/>
              <a:gdLst>
                <a:gd name="T0" fmla="*/ 0 w 32"/>
                <a:gd name="T1" fmla="*/ 0 h 58"/>
                <a:gd name="T2" fmla="*/ 0 w 32"/>
                <a:gd name="T3" fmla="*/ 1 h 58"/>
                <a:gd name="T4" fmla="*/ 0 w 32"/>
                <a:gd name="T5" fmla="*/ 1 h 58"/>
                <a:gd name="T6" fmla="*/ 0 w 32"/>
                <a:gd name="T7" fmla="*/ 1 h 58"/>
                <a:gd name="T8" fmla="*/ 0 w 32"/>
                <a:gd name="T9" fmla="*/ 1 h 58"/>
                <a:gd name="T10" fmla="*/ 0 w 32"/>
                <a:gd name="T11" fmla="*/ 1 h 58"/>
                <a:gd name="T12" fmla="*/ 0 w 32"/>
                <a:gd name="T13" fmla="*/ 1 h 58"/>
                <a:gd name="T14" fmla="*/ 0 w 32"/>
                <a:gd name="T15" fmla="*/ 1 h 58"/>
                <a:gd name="T16" fmla="*/ 0 w 32"/>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8"/>
                <a:gd name="T29" fmla="*/ 32 w 3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8">
                  <a:moveTo>
                    <a:pt x="32" y="0"/>
                  </a:moveTo>
                  <a:lnTo>
                    <a:pt x="32" y="57"/>
                  </a:lnTo>
                  <a:lnTo>
                    <a:pt x="0" y="58"/>
                  </a:lnTo>
                  <a:lnTo>
                    <a:pt x="1" y="56"/>
                  </a:lnTo>
                  <a:lnTo>
                    <a:pt x="5" y="49"/>
                  </a:lnTo>
                  <a:lnTo>
                    <a:pt x="10" y="38"/>
                  </a:lnTo>
                  <a:lnTo>
                    <a:pt x="17" y="25"/>
                  </a:lnTo>
                  <a:lnTo>
                    <a:pt x="26" y="9"/>
                  </a:lnTo>
                  <a:lnTo>
                    <a:pt x="32" y="0"/>
                  </a:lnTo>
                  <a:close/>
                </a:path>
              </a:pathLst>
            </a:custGeom>
            <a:solidFill>
              <a:srgbClr val="F6C846"/>
            </a:solidFill>
            <a:ln w="0">
              <a:solidFill>
                <a:srgbClr val="F6C846"/>
              </a:solidFill>
              <a:round/>
              <a:headEnd/>
              <a:tailEnd/>
            </a:ln>
          </p:spPr>
          <p:txBody>
            <a:bodyPr/>
            <a:lstStyle/>
            <a:p>
              <a:endParaRPr lang="en-US"/>
            </a:p>
          </p:txBody>
        </p:sp>
        <p:sp>
          <p:nvSpPr>
            <p:cNvPr id="38089" name="Freeform 284"/>
            <p:cNvSpPr>
              <a:spLocks/>
            </p:cNvSpPr>
            <p:nvPr/>
          </p:nvSpPr>
          <p:spPr bwMode="auto">
            <a:xfrm>
              <a:off x="2685" y="2960"/>
              <a:ext cx="16" cy="55"/>
            </a:xfrm>
            <a:custGeom>
              <a:avLst/>
              <a:gdLst>
                <a:gd name="T0" fmla="*/ 1 w 31"/>
                <a:gd name="T1" fmla="*/ 0 h 110"/>
                <a:gd name="T2" fmla="*/ 1 w 31"/>
                <a:gd name="T3" fmla="*/ 1 h 110"/>
                <a:gd name="T4" fmla="*/ 0 w 31"/>
                <a:gd name="T5" fmla="*/ 1 h 110"/>
                <a:gd name="T6" fmla="*/ 0 w 31"/>
                <a:gd name="T7" fmla="*/ 1 h 110"/>
                <a:gd name="T8" fmla="*/ 1 w 31"/>
                <a:gd name="T9" fmla="*/ 1 h 110"/>
                <a:gd name="T10" fmla="*/ 1 w 31"/>
                <a:gd name="T11" fmla="*/ 1 h 110"/>
                <a:gd name="T12" fmla="*/ 1 w 31"/>
                <a:gd name="T13" fmla="*/ 1 h 110"/>
                <a:gd name="T14" fmla="*/ 1 w 31"/>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10"/>
                <a:gd name="T26" fmla="*/ 31 w 31"/>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10">
                  <a:moveTo>
                    <a:pt x="31" y="0"/>
                  </a:moveTo>
                  <a:lnTo>
                    <a:pt x="31" y="110"/>
                  </a:lnTo>
                  <a:lnTo>
                    <a:pt x="0" y="110"/>
                  </a:lnTo>
                  <a:lnTo>
                    <a:pt x="0" y="53"/>
                  </a:lnTo>
                  <a:lnTo>
                    <a:pt x="5" y="44"/>
                  </a:lnTo>
                  <a:lnTo>
                    <a:pt x="16" y="23"/>
                  </a:lnTo>
                  <a:lnTo>
                    <a:pt x="30" y="2"/>
                  </a:lnTo>
                  <a:lnTo>
                    <a:pt x="31" y="0"/>
                  </a:lnTo>
                  <a:close/>
                </a:path>
              </a:pathLst>
            </a:custGeom>
            <a:solidFill>
              <a:srgbClr val="F6C745"/>
            </a:solidFill>
            <a:ln w="0">
              <a:solidFill>
                <a:srgbClr val="F6C745"/>
              </a:solidFill>
              <a:round/>
              <a:headEnd/>
              <a:tailEnd/>
            </a:ln>
          </p:spPr>
          <p:txBody>
            <a:bodyPr/>
            <a:lstStyle/>
            <a:p>
              <a:endParaRPr lang="en-US"/>
            </a:p>
          </p:txBody>
        </p:sp>
        <p:sp>
          <p:nvSpPr>
            <p:cNvPr id="38090" name="Freeform 285"/>
            <p:cNvSpPr>
              <a:spLocks/>
            </p:cNvSpPr>
            <p:nvPr/>
          </p:nvSpPr>
          <p:spPr bwMode="auto">
            <a:xfrm>
              <a:off x="2701" y="2936"/>
              <a:ext cx="16" cy="79"/>
            </a:xfrm>
            <a:custGeom>
              <a:avLst/>
              <a:gdLst>
                <a:gd name="T0" fmla="*/ 1 w 31"/>
                <a:gd name="T1" fmla="*/ 0 h 158"/>
                <a:gd name="T2" fmla="*/ 1 w 31"/>
                <a:gd name="T3" fmla="*/ 1 h 158"/>
                <a:gd name="T4" fmla="*/ 0 w 31"/>
                <a:gd name="T5" fmla="*/ 1 h 158"/>
                <a:gd name="T6" fmla="*/ 0 w 31"/>
                <a:gd name="T7" fmla="*/ 1 h 158"/>
                <a:gd name="T8" fmla="*/ 1 w 31"/>
                <a:gd name="T9" fmla="*/ 1 h 158"/>
                <a:gd name="T10" fmla="*/ 1 w 31"/>
                <a:gd name="T11" fmla="*/ 1 h 158"/>
                <a:gd name="T12" fmla="*/ 1 w 31"/>
                <a:gd name="T13" fmla="*/ 0 h 158"/>
                <a:gd name="T14" fmla="*/ 0 60000 65536"/>
                <a:gd name="T15" fmla="*/ 0 60000 65536"/>
                <a:gd name="T16" fmla="*/ 0 60000 65536"/>
                <a:gd name="T17" fmla="*/ 0 60000 65536"/>
                <a:gd name="T18" fmla="*/ 0 60000 65536"/>
                <a:gd name="T19" fmla="*/ 0 60000 65536"/>
                <a:gd name="T20" fmla="*/ 0 60000 65536"/>
                <a:gd name="T21" fmla="*/ 0 w 31"/>
                <a:gd name="T22" fmla="*/ 0 h 158"/>
                <a:gd name="T23" fmla="*/ 31 w 3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58">
                  <a:moveTo>
                    <a:pt x="31" y="0"/>
                  </a:moveTo>
                  <a:lnTo>
                    <a:pt x="31" y="157"/>
                  </a:lnTo>
                  <a:lnTo>
                    <a:pt x="0" y="158"/>
                  </a:lnTo>
                  <a:lnTo>
                    <a:pt x="0" y="47"/>
                  </a:lnTo>
                  <a:lnTo>
                    <a:pt x="12" y="27"/>
                  </a:lnTo>
                  <a:lnTo>
                    <a:pt x="27" y="5"/>
                  </a:lnTo>
                  <a:lnTo>
                    <a:pt x="31" y="0"/>
                  </a:lnTo>
                  <a:close/>
                </a:path>
              </a:pathLst>
            </a:custGeom>
            <a:solidFill>
              <a:srgbClr val="F5C645"/>
            </a:solidFill>
            <a:ln w="0">
              <a:solidFill>
                <a:srgbClr val="F5C645"/>
              </a:solidFill>
              <a:round/>
              <a:headEnd/>
              <a:tailEnd/>
            </a:ln>
          </p:spPr>
          <p:txBody>
            <a:bodyPr/>
            <a:lstStyle/>
            <a:p>
              <a:endParaRPr lang="en-US"/>
            </a:p>
          </p:txBody>
        </p:sp>
        <p:sp>
          <p:nvSpPr>
            <p:cNvPr id="38091" name="Freeform 286"/>
            <p:cNvSpPr>
              <a:spLocks/>
            </p:cNvSpPr>
            <p:nvPr/>
          </p:nvSpPr>
          <p:spPr bwMode="auto">
            <a:xfrm>
              <a:off x="2717" y="2916"/>
              <a:ext cx="16" cy="98"/>
            </a:xfrm>
            <a:custGeom>
              <a:avLst/>
              <a:gdLst>
                <a:gd name="T0" fmla="*/ 1 w 31"/>
                <a:gd name="T1" fmla="*/ 0 h 196"/>
                <a:gd name="T2" fmla="*/ 1 w 31"/>
                <a:gd name="T3" fmla="*/ 1 h 196"/>
                <a:gd name="T4" fmla="*/ 0 w 31"/>
                <a:gd name="T5" fmla="*/ 1 h 196"/>
                <a:gd name="T6" fmla="*/ 0 w 31"/>
                <a:gd name="T7" fmla="*/ 1 h 196"/>
                <a:gd name="T8" fmla="*/ 1 w 31"/>
                <a:gd name="T9" fmla="*/ 1 h 196"/>
                <a:gd name="T10" fmla="*/ 1 w 31"/>
                <a:gd name="T11" fmla="*/ 1 h 196"/>
                <a:gd name="T12" fmla="*/ 1 w 31"/>
                <a:gd name="T13" fmla="*/ 0 h 196"/>
                <a:gd name="T14" fmla="*/ 0 60000 65536"/>
                <a:gd name="T15" fmla="*/ 0 60000 65536"/>
                <a:gd name="T16" fmla="*/ 0 60000 65536"/>
                <a:gd name="T17" fmla="*/ 0 60000 65536"/>
                <a:gd name="T18" fmla="*/ 0 60000 65536"/>
                <a:gd name="T19" fmla="*/ 0 60000 65536"/>
                <a:gd name="T20" fmla="*/ 0 60000 65536"/>
                <a:gd name="T21" fmla="*/ 0 w 31"/>
                <a:gd name="T22" fmla="*/ 0 h 196"/>
                <a:gd name="T23" fmla="*/ 31 w 31"/>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96">
                  <a:moveTo>
                    <a:pt x="31" y="0"/>
                  </a:moveTo>
                  <a:lnTo>
                    <a:pt x="31" y="195"/>
                  </a:lnTo>
                  <a:lnTo>
                    <a:pt x="0" y="196"/>
                  </a:lnTo>
                  <a:lnTo>
                    <a:pt x="0" y="39"/>
                  </a:lnTo>
                  <a:lnTo>
                    <a:pt x="12" y="23"/>
                  </a:lnTo>
                  <a:lnTo>
                    <a:pt x="29" y="2"/>
                  </a:lnTo>
                  <a:lnTo>
                    <a:pt x="31" y="0"/>
                  </a:lnTo>
                  <a:close/>
                </a:path>
              </a:pathLst>
            </a:custGeom>
            <a:solidFill>
              <a:srgbClr val="F5C444"/>
            </a:solidFill>
            <a:ln w="0">
              <a:solidFill>
                <a:srgbClr val="F5C444"/>
              </a:solidFill>
              <a:round/>
              <a:headEnd/>
              <a:tailEnd/>
            </a:ln>
          </p:spPr>
          <p:txBody>
            <a:bodyPr/>
            <a:lstStyle/>
            <a:p>
              <a:endParaRPr lang="en-US"/>
            </a:p>
          </p:txBody>
        </p:sp>
        <p:sp>
          <p:nvSpPr>
            <p:cNvPr id="38092" name="Freeform 287"/>
            <p:cNvSpPr>
              <a:spLocks/>
            </p:cNvSpPr>
            <p:nvPr/>
          </p:nvSpPr>
          <p:spPr bwMode="auto">
            <a:xfrm>
              <a:off x="2733" y="2900"/>
              <a:ext cx="15" cy="114"/>
            </a:xfrm>
            <a:custGeom>
              <a:avLst/>
              <a:gdLst>
                <a:gd name="T0" fmla="*/ 0 w 31"/>
                <a:gd name="T1" fmla="*/ 0 h 227"/>
                <a:gd name="T2" fmla="*/ 0 w 31"/>
                <a:gd name="T3" fmla="*/ 1 h 227"/>
                <a:gd name="T4" fmla="*/ 0 w 31"/>
                <a:gd name="T5" fmla="*/ 1 h 227"/>
                <a:gd name="T6" fmla="*/ 0 w 31"/>
                <a:gd name="T7" fmla="*/ 1 h 227"/>
                <a:gd name="T8" fmla="*/ 0 w 31"/>
                <a:gd name="T9" fmla="*/ 1 h 227"/>
                <a:gd name="T10" fmla="*/ 0 w 31"/>
                <a:gd name="T11" fmla="*/ 1 h 227"/>
                <a:gd name="T12" fmla="*/ 0 w 31"/>
                <a:gd name="T13" fmla="*/ 0 h 227"/>
                <a:gd name="T14" fmla="*/ 0 60000 65536"/>
                <a:gd name="T15" fmla="*/ 0 60000 65536"/>
                <a:gd name="T16" fmla="*/ 0 60000 65536"/>
                <a:gd name="T17" fmla="*/ 0 60000 65536"/>
                <a:gd name="T18" fmla="*/ 0 60000 65536"/>
                <a:gd name="T19" fmla="*/ 0 60000 65536"/>
                <a:gd name="T20" fmla="*/ 0 60000 65536"/>
                <a:gd name="T21" fmla="*/ 0 w 31"/>
                <a:gd name="T22" fmla="*/ 0 h 227"/>
                <a:gd name="T23" fmla="*/ 31 w 31"/>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27">
                  <a:moveTo>
                    <a:pt x="31" y="0"/>
                  </a:moveTo>
                  <a:lnTo>
                    <a:pt x="31" y="227"/>
                  </a:lnTo>
                  <a:lnTo>
                    <a:pt x="0" y="227"/>
                  </a:lnTo>
                  <a:lnTo>
                    <a:pt x="0" y="32"/>
                  </a:lnTo>
                  <a:lnTo>
                    <a:pt x="8" y="22"/>
                  </a:lnTo>
                  <a:lnTo>
                    <a:pt x="21" y="9"/>
                  </a:lnTo>
                  <a:lnTo>
                    <a:pt x="31" y="0"/>
                  </a:lnTo>
                  <a:close/>
                </a:path>
              </a:pathLst>
            </a:custGeom>
            <a:solidFill>
              <a:srgbClr val="F4C244"/>
            </a:solidFill>
            <a:ln w="0">
              <a:solidFill>
                <a:srgbClr val="F4C244"/>
              </a:solidFill>
              <a:round/>
              <a:headEnd/>
              <a:tailEnd/>
            </a:ln>
          </p:spPr>
          <p:txBody>
            <a:bodyPr/>
            <a:lstStyle/>
            <a:p>
              <a:endParaRPr lang="en-US"/>
            </a:p>
          </p:txBody>
        </p:sp>
        <p:sp>
          <p:nvSpPr>
            <p:cNvPr id="38093" name="Freeform 288"/>
            <p:cNvSpPr>
              <a:spLocks/>
            </p:cNvSpPr>
            <p:nvPr/>
          </p:nvSpPr>
          <p:spPr bwMode="auto">
            <a:xfrm>
              <a:off x="2749" y="2885"/>
              <a:ext cx="15" cy="129"/>
            </a:xfrm>
            <a:custGeom>
              <a:avLst/>
              <a:gdLst>
                <a:gd name="T0" fmla="*/ 0 w 31"/>
                <a:gd name="T1" fmla="*/ 0 h 259"/>
                <a:gd name="T2" fmla="*/ 0 w 31"/>
                <a:gd name="T3" fmla="*/ 0 h 259"/>
                <a:gd name="T4" fmla="*/ 0 w 31"/>
                <a:gd name="T5" fmla="*/ 0 h 259"/>
                <a:gd name="T6" fmla="*/ 0 w 31"/>
                <a:gd name="T7" fmla="*/ 0 h 259"/>
                <a:gd name="T8" fmla="*/ 0 w 31"/>
                <a:gd name="T9" fmla="*/ 0 h 259"/>
                <a:gd name="T10" fmla="*/ 0 w 31"/>
                <a:gd name="T11" fmla="*/ 0 h 259"/>
                <a:gd name="T12" fmla="*/ 0 60000 65536"/>
                <a:gd name="T13" fmla="*/ 0 60000 65536"/>
                <a:gd name="T14" fmla="*/ 0 60000 65536"/>
                <a:gd name="T15" fmla="*/ 0 60000 65536"/>
                <a:gd name="T16" fmla="*/ 0 60000 65536"/>
                <a:gd name="T17" fmla="*/ 0 60000 65536"/>
                <a:gd name="T18" fmla="*/ 0 w 31"/>
                <a:gd name="T19" fmla="*/ 0 h 259"/>
                <a:gd name="T20" fmla="*/ 31 w 31"/>
                <a:gd name="T21" fmla="*/ 259 h 259"/>
              </a:gdLst>
              <a:ahLst/>
              <a:cxnLst>
                <a:cxn ang="T12">
                  <a:pos x="T0" y="T1"/>
                </a:cxn>
                <a:cxn ang="T13">
                  <a:pos x="T2" y="T3"/>
                </a:cxn>
                <a:cxn ang="T14">
                  <a:pos x="T4" y="T5"/>
                </a:cxn>
                <a:cxn ang="T15">
                  <a:pos x="T6" y="T7"/>
                </a:cxn>
                <a:cxn ang="T16">
                  <a:pos x="T8" y="T9"/>
                </a:cxn>
                <a:cxn ang="T17">
                  <a:pos x="T10" y="T11"/>
                </a:cxn>
              </a:cxnLst>
              <a:rect l="T18" t="T19" r="T20" b="T21"/>
              <a:pathLst>
                <a:path w="31" h="259">
                  <a:moveTo>
                    <a:pt x="31" y="0"/>
                  </a:moveTo>
                  <a:lnTo>
                    <a:pt x="31" y="258"/>
                  </a:lnTo>
                  <a:lnTo>
                    <a:pt x="0" y="259"/>
                  </a:lnTo>
                  <a:lnTo>
                    <a:pt x="0" y="31"/>
                  </a:lnTo>
                  <a:lnTo>
                    <a:pt x="20" y="11"/>
                  </a:lnTo>
                  <a:lnTo>
                    <a:pt x="31" y="0"/>
                  </a:lnTo>
                  <a:close/>
                </a:path>
              </a:pathLst>
            </a:custGeom>
            <a:solidFill>
              <a:srgbClr val="F3BF43"/>
            </a:solidFill>
            <a:ln w="0">
              <a:solidFill>
                <a:srgbClr val="F3BF43"/>
              </a:solidFill>
              <a:round/>
              <a:headEnd/>
              <a:tailEnd/>
            </a:ln>
          </p:spPr>
          <p:txBody>
            <a:bodyPr/>
            <a:lstStyle/>
            <a:p>
              <a:endParaRPr lang="en-US"/>
            </a:p>
          </p:txBody>
        </p:sp>
        <p:sp>
          <p:nvSpPr>
            <p:cNvPr id="38094" name="Freeform 289"/>
            <p:cNvSpPr>
              <a:spLocks/>
            </p:cNvSpPr>
            <p:nvPr/>
          </p:nvSpPr>
          <p:spPr bwMode="auto">
            <a:xfrm>
              <a:off x="2764" y="2870"/>
              <a:ext cx="16" cy="143"/>
            </a:xfrm>
            <a:custGeom>
              <a:avLst/>
              <a:gdLst>
                <a:gd name="T0" fmla="*/ 1 w 32"/>
                <a:gd name="T1" fmla="*/ 0 h 287"/>
                <a:gd name="T2" fmla="*/ 1 w 32"/>
                <a:gd name="T3" fmla="*/ 0 h 287"/>
                <a:gd name="T4" fmla="*/ 1 w 32"/>
                <a:gd name="T5" fmla="*/ 0 h 287"/>
                <a:gd name="T6" fmla="*/ 1 w 32"/>
                <a:gd name="T7" fmla="*/ 0 h 287"/>
                <a:gd name="T8" fmla="*/ 1 w 32"/>
                <a:gd name="T9" fmla="*/ 0 h 287"/>
                <a:gd name="T10" fmla="*/ 1 w 32"/>
                <a:gd name="T11" fmla="*/ 0 h 287"/>
                <a:gd name="T12" fmla="*/ 1 w 32"/>
                <a:gd name="T13" fmla="*/ 0 h 287"/>
                <a:gd name="T14" fmla="*/ 0 w 32"/>
                <a:gd name="T15" fmla="*/ 0 h 287"/>
                <a:gd name="T16" fmla="*/ 0 w 32"/>
                <a:gd name="T17" fmla="*/ 0 h 287"/>
                <a:gd name="T18" fmla="*/ 1 w 32"/>
                <a:gd name="T19" fmla="*/ 0 h 287"/>
                <a:gd name="T20" fmla="*/ 1 w 32"/>
                <a:gd name="T21" fmla="*/ 0 h 287"/>
                <a:gd name="T22" fmla="*/ 1 w 32"/>
                <a:gd name="T23" fmla="*/ 0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87"/>
                <a:gd name="T38" fmla="*/ 32 w 32"/>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87">
                  <a:moveTo>
                    <a:pt x="32" y="0"/>
                  </a:moveTo>
                  <a:lnTo>
                    <a:pt x="32" y="242"/>
                  </a:lnTo>
                  <a:lnTo>
                    <a:pt x="25" y="252"/>
                  </a:lnTo>
                  <a:lnTo>
                    <a:pt x="16" y="266"/>
                  </a:lnTo>
                  <a:lnTo>
                    <a:pt x="9" y="277"/>
                  </a:lnTo>
                  <a:lnTo>
                    <a:pt x="5" y="285"/>
                  </a:lnTo>
                  <a:lnTo>
                    <a:pt x="4" y="287"/>
                  </a:lnTo>
                  <a:lnTo>
                    <a:pt x="0" y="287"/>
                  </a:lnTo>
                  <a:lnTo>
                    <a:pt x="0" y="29"/>
                  </a:lnTo>
                  <a:lnTo>
                    <a:pt x="7" y="24"/>
                  </a:lnTo>
                  <a:lnTo>
                    <a:pt x="23" y="8"/>
                  </a:lnTo>
                  <a:lnTo>
                    <a:pt x="32" y="0"/>
                  </a:lnTo>
                  <a:close/>
                </a:path>
              </a:pathLst>
            </a:custGeom>
            <a:solidFill>
              <a:srgbClr val="F2BC42"/>
            </a:solidFill>
            <a:ln w="0">
              <a:solidFill>
                <a:srgbClr val="F2BC42"/>
              </a:solidFill>
              <a:round/>
              <a:headEnd/>
              <a:tailEnd/>
            </a:ln>
          </p:spPr>
          <p:txBody>
            <a:bodyPr/>
            <a:lstStyle/>
            <a:p>
              <a:endParaRPr lang="en-US"/>
            </a:p>
          </p:txBody>
        </p:sp>
        <p:sp>
          <p:nvSpPr>
            <p:cNvPr id="38095" name="Freeform 290"/>
            <p:cNvSpPr>
              <a:spLocks/>
            </p:cNvSpPr>
            <p:nvPr/>
          </p:nvSpPr>
          <p:spPr bwMode="auto">
            <a:xfrm>
              <a:off x="2780" y="2857"/>
              <a:ext cx="16" cy="134"/>
            </a:xfrm>
            <a:custGeom>
              <a:avLst/>
              <a:gdLst>
                <a:gd name="T0" fmla="*/ 1 w 31"/>
                <a:gd name="T1" fmla="*/ 0 h 268"/>
                <a:gd name="T2" fmla="*/ 1 w 31"/>
                <a:gd name="T3" fmla="*/ 1 h 268"/>
                <a:gd name="T4" fmla="*/ 1 w 31"/>
                <a:gd name="T5" fmla="*/ 1 h 268"/>
                <a:gd name="T6" fmla="*/ 1 w 31"/>
                <a:gd name="T7" fmla="*/ 1 h 268"/>
                <a:gd name="T8" fmla="*/ 0 w 31"/>
                <a:gd name="T9" fmla="*/ 1 h 268"/>
                <a:gd name="T10" fmla="*/ 0 w 31"/>
                <a:gd name="T11" fmla="*/ 1 h 268"/>
                <a:gd name="T12" fmla="*/ 1 w 31"/>
                <a:gd name="T13" fmla="*/ 1 h 268"/>
                <a:gd name="T14" fmla="*/ 1 w 31"/>
                <a:gd name="T15" fmla="*/ 0 h 268"/>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68"/>
                <a:gd name="T26" fmla="*/ 31 w 31"/>
                <a:gd name="T27" fmla="*/ 268 h 2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68">
                  <a:moveTo>
                    <a:pt x="31" y="0"/>
                  </a:moveTo>
                  <a:lnTo>
                    <a:pt x="31" y="225"/>
                  </a:lnTo>
                  <a:lnTo>
                    <a:pt x="17" y="242"/>
                  </a:lnTo>
                  <a:lnTo>
                    <a:pt x="4" y="262"/>
                  </a:lnTo>
                  <a:lnTo>
                    <a:pt x="0" y="268"/>
                  </a:lnTo>
                  <a:lnTo>
                    <a:pt x="0" y="27"/>
                  </a:lnTo>
                  <a:lnTo>
                    <a:pt x="25" y="6"/>
                  </a:lnTo>
                  <a:lnTo>
                    <a:pt x="31" y="0"/>
                  </a:lnTo>
                  <a:close/>
                </a:path>
              </a:pathLst>
            </a:custGeom>
            <a:solidFill>
              <a:srgbClr val="F1BA41"/>
            </a:solidFill>
            <a:ln w="0">
              <a:solidFill>
                <a:srgbClr val="F1BA41"/>
              </a:solidFill>
              <a:round/>
              <a:headEnd/>
              <a:tailEnd/>
            </a:ln>
          </p:spPr>
          <p:txBody>
            <a:bodyPr/>
            <a:lstStyle/>
            <a:p>
              <a:endParaRPr lang="en-US"/>
            </a:p>
          </p:txBody>
        </p:sp>
        <p:sp>
          <p:nvSpPr>
            <p:cNvPr id="38096" name="Freeform 291"/>
            <p:cNvSpPr>
              <a:spLocks/>
            </p:cNvSpPr>
            <p:nvPr/>
          </p:nvSpPr>
          <p:spPr bwMode="auto">
            <a:xfrm>
              <a:off x="2796" y="2843"/>
              <a:ext cx="15" cy="126"/>
            </a:xfrm>
            <a:custGeom>
              <a:avLst/>
              <a:gdLst>
                <a:gd name="T0" fmla="*/ 0 w 31"/>
                <a:gd name="T1" fmla="*/ 0 h 253"/>
                <a:gd name="T2" fmla="*/ 0 w 31"/>
                <a:gd name="T3" fmla="*/ 0 h 253"/>
                <a:gd name="T4" fmla="*/ 0 w 31"/>
                <a:gd name="T5" fmla="*/ 0 h 253"/>
                <a:gd name="T6" fmla="*/ 0 w 31"/>
                <a:gd name="T7" fmla="*/ 0 h 253"/>
                <a:gd name="T8" fmla="*/ 0 w 31"/>
                <a:gd name="T9" fmla="*/ 0 h 253"/>
                <a:gd name="T10" fmla="*/ 0 w 31"/>
                <a:gd name="T11" fmla="*/ 0 h 253"/>
                <a:gd name="T12" fmla="*/ 0 w 31"/>
                <a:gd name="T13" fmla="*/ 0 h 253"/>
                <a:gd name="T14" fmla="*/ 0 w 31"/>
                <a:gd name="T15" fmla="*/ 0 h 253"/>
                <a:gd name="T16" fmla="*/ 0 w 31"/>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53"/>
                <a:gd name="T29" fmla="*/ 31 w 31"/>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53">
                  <a:moveTo>
                    <a:pt x="31" y="0"/>
                  </a:moveTo>
                  <a:lnTo>
                    <a:pt x="31" y="214"/>
                  </a:lnTo>
                  <a:lnTo>
                    <a:pt x="21" y="227"/>
                  </a:lnTo>
                  <a:lnTo>
                    <a:pt x="3" y="248"/>
                  </a:lnTo>
                  <a:lnTo>
                    <a:pt x="0" y="253"/>
                  </a:lnTo>
                  <a:lnTo>
                    <a:pt x="0" y="28"/>
                  </a:lnTo>
                  <a:lnTo>
                    <a:pt x="9" y="20"/>
                  </a:lnTo>
                  <a:lnTo>
                    <a:pt x="23" y="8"/>
                  </a:lnTo>
                  <a:lnTo>
                    <a:pt x="31" y="0"/>
                  </a:lnTo>
                  <a:close/>
                </a:path>
              </a:pathLst>
            </a:custGeom>
            <a:solidFill>
              <a:srgbClr val="F0B740"/>
            </a:solidFill>
            <a:ln w="0">
              <a:solidFill>
                <a:srgbClr val="F0B740"/>
              </a:solidFill>
              <a:round/>
              <a:headEnd/>
              <a:tailEnd/>
            </a:ln>
          </p:spPr>
          <p:txBody>
            <a:bodyPr/>
            <a:lstStyle/>
            <a:p>
              <a:endParaRPr lang="en-US"/>
            </a:p>
          </p:txBody>
        </p:sp>
        <p:sp>
          <p:nvSpPr>
            <p:cNvPr id="38097" name="Freeform 292"/>
            <p:cNvSpPr>
              <a:spLocks/>
            </p:cNvSpPr>
            <p:nvPr/>
          </p:nvSpPr>
          <p:spPr bwMode="auto">
            <a:xfrm>
              <a:off x="2811" y="2829"/>
              <a:ext cx="16" cy="121"/>
            </a:xfrm>
            <a:custGeom>
              <a:avLst/>
              <a:gdLst>
                <a:gd name="T0" fmla="*/ 1 w 31"/>
                <a:gd name="T1" fmla="*/ 0 h 241"/>
                <a:gd name="T2" fmla="*/ 1 w 31"/>
                <a:gd name="T3" fmla="*/ 1 h 241"/>
                <a:gd name="T4" fmla="*/ 1 w 31"/>
                <a:gd name="T5" fmla="*/ 1 h 241"/>
                <a:gd name="T6" fmla="*/ 0 w 31"/>
                <a:gd name="T7" fmla="*/ 1 h 241"/>
                <a:gd name="T8" fmla="*/ 0 w 31"/>
                <a:gd name="T9" fmla="*/ 1 h 241"/>
                <a:gd name="T10" fmla="*/ 1 w 31"/>
                <a:gd name="T11" fmla="*/ 1 h 241"/>
                <a:gd name="T12" fmla="*/ 1 w 31"/>
                <a:gd name="T13" fmla="*/ 1 h 241"/>
                <a:gd name="T14" fmla="*/ 1 w 31"/>
                <a:gd name="T15" fmla="*/ 1 h 241"/>
                <a:gd name="T16" fmla="*/ 1 w 31"/>
                <a:gd name="T17" fmla="*/ 1 h 241"/>
                <a:gd name="T18" fmla="*/ 1 w 31"/>
                <a:gd name="T19" fmla="*/ 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1"/>
                <a:gd name="T32" fmla="*/ 31 w 31"/>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1">
                  <a:moveTo>
                    <a:pt x="31" y="0"/>
                  </a:moveTo>
                  <a:lnTo>
                    <a:pt x="31" y="209"/>
                  </a:lnTo>
                  <a:lnTo>
                    <a:pt x="7" y="233"/>
                  </a:lnTo>
                  <a:lnTo>
                    <a:pt x="0" y="241"/>
                  </a:lnTo>
                  <a:lnTo>
                    <a:pt x="0" y="27"/>
                  </a:lnTo>
                  <a:lnTo>
                    <a:pt x="3" y="25"/>
                  </a:lnTo>
                  <a:lnTo>
                    <a:pt x="12" y="17"/>
                  </a:lnTo>
                  <a:lnTo>
                    <a:pt x="18" y="13"/>
                  </a:lnTo>
                  <a:lnTo>
                    <a:pt x="27" y="4"/>
                  </a:lnTo>
                  <a:lnTo>
                    <a:pt x="31" y="0"/>
                  </a:lnTo>
                  <a:close/>
                </a:path>
              </a:pathLst>
            </a:custGeom>
            <a:solidFill>
              <a:srgbClr val="EEB33E"/>
            </a:solidFill>
            <a:ln w="0">
              <a:solidFill>
                <a:srgbClr val="EEB33E"/>
              </a:solidFill>
              <a:round/>
              <a:headEnd/>
              <a:tailEnd/>
            </a:ln>
          </p:spPr>
          <p:txBody>
            <a:bodyPr/>
            <a:lstStyle/>
            <a:p>
              <a:endParaRPr lang="en-US"/>
            </a:p>
          </p:txBody>
        </p:sp>
        <p:sp>
          <p:nvSpPr>
            <p:cNvPr id="38098" name="Freeform 293"/>
            <p:cNvSpPr>
              <a:spLocks/>
            </p:cNvSpPr>
            <p:nvPr/>
          </p:nvSpPr>
          <p:spPr bwMode="auto">
            <a:xfrm>
              <a:off x="2828" y="2815"/>
              <a:ext cx="15" cy="118"/>
            </a:xfrm>
            <a:custGeom>
              <a:avLst/>
              <a:gdLst>
                <a:gd name="T0" fmla="*/ 0 w 31"/>
                <a:gd name="T1" fmla="*/ 0 h 237"/>
                <a:gd name="T2" fmla="*/ 0 w 31"/>
                <a:gd name="T3" fmla="*/ 0 h 237"/>
                <a:gd name="T4" fmla="*/ 0 w 31"/>
                <a:gd name="T5" fmla="*/ 0 h 237"/>
                <a:gd name="T6" fmla="*/ 0 w 31"/>
                <a:gd name="T7" fmla="*/ 0 h 237"/>
                <a:gd name="T8" fmla="*/ 0 w 31"/>
                <a:gd name="T9" fmla="*/ 0 h 237"/>
                <a:gd name="T10" fmla="*/ 0 w 31"/>
                <a:gd name="T11" fmla="*/ 0 h 237"/>
                <a:gd name="T12" fmla="*/ 0 w 31"/>
                <a:gd name="T13" fmla="*/ 0 h 237"/>
                <a:gd name="T14" fmla="*/ 0 60000 65536"/>
                <a:gd name="T15" fmla="*/ 0 60000 65536"/>
                <a:gd name="T16" fmla="*/ 0 60000 65536"/>
                <a:gd name="T17" fmla="*/ 0 60000 65536"/>
                <a:gd name="T18" fmla="*/ 0 60000 65536"/>
                <a:gd name="T19" fmla="*/ 0 60000 65536"/>
                <a:gd name="T20" fmla="*/ 0 60000 65536"/>
                <a:gd name="T21" fmla="*/ 0 w 31"/>
                <a:gd name="T22" fmla="*/ 0 h 237"/>
                <a:gd name="T23" fmla="*/ 31 w 31"/>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7">
                  <a:moveTo>
                    <a:pt x="31" y="0"/>
                  </a:moveTo>
                  <a:lnTo>
                    <a:pt x="31" y="206"/>
                  </a:lnTo>
                  <a:lnTo>
                    <a:pt x="0" y="237"/>
                  </a:lnTo>
                  <a:lnTo>
                    <a:pt x="0" y="28"/>
                  </a:lnTo>
                  <a:lnTo>
                    <a:pt x="4" y="25"/>
                  </a:lnTo>
                  <a:lnTo>
                    <a:pt x="17" y="14"/>
                  </a:lnTo>
                  <a:lnTo>
                    <a:pt x="31" y="0"/>
                  </a:lnTo>
                  <a:close/>
                </a:path>
              </a:pathLst>
            </a:custGeom>
            <a:solidFill>
              <a:srgbClr val="EDAF3D"/>
            </a:solidFill>
            <a:ln w="0">
              <a:solidFill>
                <a:srgbClr val="EDAF3D"/>
              </a:solidFill>
              <a:round/>
              <a:headEnd/>
              <a:tailEnd/>
            </a:ln>
          </p:spPr>
          <p:txBody>
            <a:bodyPr/>
            <a:lstStyle/>
            <a:p>
              <a:endParaRPr lang="en-US"/>
            </a:p>
          </p:txBody>
        </p:sp>
        <p:sp>
          <p:nvSpPr>
            <p:cNvPr id="38099" name="Freeform 294"/>
            <p:cNvSpPr>
              <a:spLocks/>
            </p:cNvSpPr>
            <p:nvPr/>
          </p:nvSpPr>
          <p:spPr bwMode="auto">
            <a:xfrm>
              <a:off x="2843" y="2800"/>
              <a:ext cx="16" cy="117"/>
            </a:xfrm>
            <a:custGeom>
              <a:avLst/>
              <a:gdLst>
                <a:gd name="T0" fmla="*/ 1 w 31"/>
                <a:gd name="T1" fmla="*/ 0 h 235"/>
                <a:gd name="T2" fmla="*/ 1 w 31"/>
                <a:gd name="T3" fmla="*/ 0 h 235"/>
                <a:gd name="T4" fmla="*/ 1 w 31"/>
                <a:gd name="T5" fmla="*/ 0 h 235"/>
                <a:gd name="T6" fmla="*/ 1 w 31"/>
                <a:gd name="T7" fmla="*/ 0 h 235"/>
                <a:gd name="T8" fmla="*/ 0 w 31"/>
                <a:gd name="T9" fmla="*/ 0 h 235"/>
                <a:gd name="T10" fmla="*/ 0 w 31"/>
                <a:gd name="T11" fmla="*/ 0 h 235"/>
                <a:gd name="T12" fmla="*/ 1 w 31"/>
                <a:gd name="T13" fmla="*/ 0 h 235"/>
                <a:gd name="T14" fmla="*/ 1 w 31"/>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35"/>
                <a:gd name="T26" fmla="*/ 31 w 31"/>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35">
                  <a:moveTo>
                    <a:pt x="31" y="0"/>
                  </a:moveTo>
                  <a:lnTo>
                    <a:pt x="31" y="206"/>
                  </a:lnTo>
                  <a:lnTo>
                    <a:pt x="22" y="214"/>
                  </a:lnTo>
                  <a:lnTo>
                    <a:pt x="3" y="232"/>
                  </a:lnTo>
                  <a:lnTo>
                    <a:pt x="0" y="235"/>
                  </a:lnTo>
                  <a:lnTo>
                    <a:pt x="0" y="29"/>
                  </a:lnTo>
                  <a:lnTo>
                    <a:pt x="17" y="14"/>
                  </a:lnTo>
                  <a:lnTo>
                    <a:pt x="31" y="0"/>
                  </a:lnTo>
                  <a:close/>
                </a:path>
              </a:pathLst>
            </a:custGeom>
            <a:solidFill>
              <a:srgbClr val="EBAB3C"/>
            </a:solidFill>
            <a:ln w="0">
              <a:solidFill>
                <a:srgbClr val="EBAB3C"/>
              </a:solidFill>
              <a:round/>
              <a:headEnd/>
              <a:tailEnd/>
            </a:ln>
          </p:spPr>
          <p:txBody>
            <a:bodyPr/>
            <a:lstStyle/>
            <a:p>
              <a:endParaRPr lang="en-US"/>
            </a:p>
          </p:txBody>
        </p:sp>
        <p:sp>
          <p:nvSpPr>
            <p:cNvPr id="38100" name="Freeform 295"/>
            <p:cNvSpPr>
              <a:spLocks/>
            </p:cNvSpPr>
            <p:nvPr/>
          </p:nvSpPr>
          <p:spPr bwMode="auto">
            <a:xfrm>
              <a:off x="2859" y="2786"/>
              <a:ext cx="15" cy="117"/>
            </a:xfrm>
            <a:custGeom>
              <a:avLst/>
              <a:gdLst>
                <a:gd name="T0" fmla="*/ 0 w 32"/>
                <a:gd name="T1" fmla="*/ 0 h 234"/>
                <a:gd name="T2" fmla="*/ 0 w 32"/>
                <a:gd name="T3" fmla="*/ 1 h 234"/>
                <a:gd name="T4" fmla="*/ 0 w 32"/>
                <a:gd name="T5" fmla="*/ 1 h 234"/>
                <a:gd name="T6" fmla="*/ 0 w 32"/>
                <a:gd name="T7" fmla="*/ 1 h 234"/>
                <a:gd name="T8" fmla="*/ 0 w 32"/>
                <a:gd name="T9" fmla="*/ 1 h 234"/>
                <a:gd name="T10" fmla="*/ 0 w 32"/>
                <a:gd name="T11" fmla="*/ 1 h 234"/>
                <a:gd name="T12" fmla="*/ 0 w 32"/>
                <a:gd name="T13" fmla="*/ 1 h 234"/>
                <a:gd name="T14" fmla="*/ 0 w 32"/>
                <a:gd name="T15" fmla="*/ 1 h 234"/>
                <a:gd name="T16" fmla="*/ 0 w 32"/>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4"/>
                <a:gd name="T29" fmla="*/ 32 w 32"/>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4">
                  <a:moveTo>
                    <a:pt x="32" y="0"/>
                  </a:moveTo>
                  <a:lnTo>
                    <a:pt x="32" y="204"/>
                  </a:lnTo>
                  <a:lnTo>
                    <a:pt x="24" y="211"/>
                  </a:lnTo>
                  <a:lnTo>
                    <a:pt x="9" y="226"/>
                  </a:lnTo>
                  <a:lnTo>
                    <a:pt x="0" y="234"/>
                  </a:lnTo>
                  <a:lnTo>
                    <a:pt x="0" y="28"/>
                  </a:lnTo>
                  <a:lnTo>
                    <a:pt x="6" y="24"/>
                  </a:lnTo>
                  <a:lnTo>
                    <a:pt x="26" y="6"/>
                  </a:lnTo>
                  <a:lnTo>
                    <a:pt x="32" y="0"/>
                  </a:lnTo>
                  <a:close/>
                </a:path>
              </a:pathLst>
            </a:custGeom>
            <a:solidFill>
              <a:srgbClr val="EAA83A"/>
            </a:solidFill>
            <a:ln w="0">
              <a:solidFill>
                <a:srgbClr val="EAA83A"/>
              </a:solidFill>
              <a:round/>
              <a:headEnd/>
              <a:tailEnd/>
            </a:ln>
          </p:spPr>
          <p:txBody>
            <a:bodyPr/>
            <a:lstStyle/>
            <a:p>
              <a:endParaRPr lang="en-US"/>
            </a:p>
          </p:txBody>
        </p:sp>
        <p:sp>
          <p:nvSpPr>
            <p:cNvPr id="38101" name="Freeform 296"/>
            <p:cNvSpPr>
              <a:spLocks/>
            </p:cNvSpPr>
            <p:nvPr/>
          </p:nvSpPr>
          <p:spPr bwMode="auto">
            <a:xfrm>
              <a:off x="2875" y="2771"/>
              <a:ext cx="15" cy="116"/>
            </a:xfrm>
            <a:custGeom>
              <a:avLst/>
              <a:gdLst>
                <a:gd name="T0" fmla="*/ 0 w 31"/>
                <a:gd name="T1" fmla="*/ 0 h 233"/>
                <a:gd name="T2" fmla="*/ 0 w 31"/>
                <a:gd name="T3" fmla="*/ 0 h 233"/>
                <a:gd name="T4" fmla="*/ 0 w 31"/>
                <a:gd name="T5" fmla="*/ 0 h 233"/>
                <a:gd name="T6" fmla="*/ 0 w 31"/>
                <a:gd name="T7" fmla="*/ 0 h 233"/>
                <a:gd name="T8" fmla="*/ 0 w 31"/>
                <a:gd name="T9" fmla="*/ 0 h 233"/>
                <a:gd name="T10" fmla="*/ 0 w 31"/>
                <a:gd name="T11" fmla="*/ 0 h 233"/>
                <a:gd name="T12" fmla="*/ 0 60000 65536"/>
                <a:gd name="T13" fmla="*/ 0 60000 65536"/>
                <a:gd name="T14" fmla="*/ 0 60000 65536"/>
                <a:gd name="T15" fmla="*/ 0 60000 65536"/>
                <a:gd name="T16" fmla="*/ 0 60000 65536"/>
                <a:gd name="T17" fmla="*/ 0 60000 65536"/>
                <a:gd name="T18" fmla="*/ 0 w 31"/>
                <a:gd name="T19" fmla="*/ 0 h 233"/>
                <a:gd name="T20" fmla="*/ 31 w 31"/>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31" h="233">
                  <a:moveTo>
                    <a:pt x="31" y="0"/>
                  </a:moveTo>
                  <a:lnTo>
                    <a:pt x="31" y="203"/>
                  </a:lnTo>
                  <a:lnTo>
                    <a:pt x="21" y="211"/>
                  </a:lnTo>
                  <a:lnTo>
                    <a:pt x="0" y="233"/>
                  </a:lnTo>
                  <a:lnTo>
                    <a:pt x="0" y="29"/>
                  </a:lnTo>
                  <a:lnTo>
                    <a:pt x="31" y="0"/>
                  </a:lnTo>
                  <a:close/>
                </a:path>
              </a:pathLst>
            </a:custGeom>
            <a:solidFill>
              <a:srgbClr val="E8A338"/>
            </a:solidFill>
            <a:ln w="0">
              <a:solidFill>
                <a:srgbClr val="E8A338"/>
              </a:solidFill>
              <a:round/>
              <a:headEnd/>
              <a:tailEnd/>
            </a:ln>
          </p:spPr>
          <p:txBody>
            <a:bodyPr/>
            <a:lstStyle/>
            <a:p>
              <a:endParaRPr lang="en-US"/>
            </a:p>
          </p:txBody>
        </p:sp>
        <p:sp>
          <p:nvSpPr>
            <p:cNvPr id="38102" name="Freeform 297"/>
            <p:cNvSpPr>
              <a:spLocks/>
            </p:cNvSpPr>
            <p:nvPr/>
          </p:nvSpPr>
          <p:spPr bwMode="auto">
            <a:xfrm>
              <a:off x="2890" y="2757"/>
              <a:ext cx="16" cy="115"/>
            </a:xfrm>
            <a:custGeom>
              <a:avLst/>
              <a:gdLst>
                <a:gd name="T0" fmla="*/ 1 w 31"/>
                <a:gd name="T1" fmla="*/ 0 h 231"/>
                <a:gd name="T2" fmla="*/ 1 w 31"/>
                <a:gd name="T3" fmla="*/ 0 h 231"/>
                <a:gd name="T4" fmla="*/ 1 w 31"/>
                <a:gd name="T5" fmla="*/ 0 h 231"/>
                <a:gd name="T6" fmla="*/ 1 w 31"/>
                <a:gd name="T7" fmla="*/ 0 h 231"/>
                <a:gd name="T8" fmla="*/ 0 w 31"/>
                <a:gd name="T9" fmla="*/ 0 h 231"/>
                <a:gd name="T10" fmla="*/ 0 w 31"/>
                <a:gd name="T11" fmla="*/ 0 h 231"/>
                <a:gd name="T12" fmla="*/ 1 w 31"/>
                <a:gd name="T13" fmla="*/ 0 h 231"/>
                <a:gd name="T14" fmla="*/ 0 60000 65536"/>
                <a:gd name="T15" fmla="*/ 0 60000 65536"/>
                <a:gd name="T16" fmla="*/ 0 60000 65536"/>
                <a:gd name="T17" fmla="*/ 0 60000 65536"/>
                <a:gd name="T18" fmla="*/ 0 60000 65536"/>
                <a:gd name="T19" fmla="*/ 0 60000 65536"/>
                <a:gd name="T20" fmla="*/ 0 60000 65536"/>
                <a:gd name="T21" fmla="*/ 0 w 31"/>
                <a:gd name="T22" fmla="*/ 0 h 231"/>
                <a:gd name="T23" fmla="*/ 31 w 31"/>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1">
                  <a:moveTo>
                    <a:pt x="31" y="0"/>
                  </a:moveTo>
                  <a:lnTo>
                    <a:pt x="31" y="205"/>
                  </a:lnTo>
                  <a:lnTo>
                    <a:pt x="21" y="213"/>
                  </a:lnTo>
                  <a:lnTo>
                    <a:pt x="4" y="227"/>
                  </a:lnTo>
                  <a:lnTo>
                    <a:pt x="0" y="231"/>
                  </a:lnTo>
                  <a:lnTo>
                    <a:pt x="0" y="28"/>
                  </a:lnTo>
                  <a:lnTo>
                    <a:pt x="31" y="0"/>
                  </a:lnTo>
                  <a:close/>
                </a:path>
              </a:pathLst>
            </a:custGeom>
            <a:solidFill>
              <a:srgbClr val="E69F37"/>
            </a:solidFill>
            <a:ln w="0">
              <a:solidFill>
                <a:srgbClr val="E69F37"/>
              </a:solidFill>
              <a:round/>
              <a:headEnd/>
              <a:tailEnd/>
            </a:ln>
          </p:spPr>
          <p:txBody>
            <a:bodyPr/>
            <a:lstStyle/>
            <a:p>
              <a:endParaRPr lang="en-US"/>
            </a:p>
          </p:txBody>
        </p:sp>
        <p:sp>
          <p:nvSpPr>
            <p:cNvPr id="38103" name="Freeform 298"/>
            <p:cNvSpPr>
              <a:spLocks/>
            </p:cNvSpPr>
            <p:nvPr/>
          </p:nvSpPr>
          <p:spPr bwMode="auto">
            <a:xfrm>
              <a:off x="2906" y="2742"/>
              <a:ext cx="16" cy="117"/>
            </a:xfrm>
            <a:custGeom>
              <a:avLst/>
              <a:gdLst>
                <a:gd name="T0" fmla="*/ 1 w 31"/>
                <a:gd name="T1" fmla="*/ 0 h 235"/>
                <a:gd name="T2" fmla="*/ 1 w 31"/>
                <a:gd name="T3" fmla="*/ 0 h 235"/>
                <a:gd name="T4" fmla="*/ 1 w 31"/>
                <a:gd name="T5" fmla="*/ 0 h 235"/>
                <a:gd name="T6" fmla="*/ 1 w 31"/>
                <a:gd name="T7" fmla="*/ 0 h 235"/>
                <a:gd name="T8" fmla="*/ 0 w 31"/>
                <a:gd name="T9" fmla="*/ 0 h 235"/>
                <a:gd name="T10" fmla="*/ 0 w 31"/>
                <a:gd name="T11" fmla="*/ 0 h 235"/>
                <a:gd name="T12" fmla="*/ 1 w 31"/>
                <a:gd name="T13" fmla="*/ 0 h 235"/>
                <a:gd name="T14" fmla="*/ 1 w 31"/>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35"/>
                <a:gd name="T26" fmla="*/ 31 w 31"/>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35">
                  <a:moveTo>
                    <a:pt x="31" y="0"/>
                  </a:moveTo>
                  <a:lnTo>
                    <a:pt x="31" y="209"/>
                  </a:lnTo>
                  <a:lnTo>
                    <a:pt x="30" y="210"/>
                  </a:lnTo>
                  <a:lnTo>
                    <a:pt x="8" y="227"/>
                  </a:lnTo>
                  <a:lnTo>
                    <a:pt x="0" y="235"/>
                  </a:lnTo>
                  <a:lnTo>
                    <a:pt x="0" y="30"/>
                  </a:lnTo>
                  <a:lnTo>
                    <a:pt x="25" y="6"/>
                  </a:lnTo>
                  <a:lnTo>
                    <a:pt x="31" y="0"/>
                  </a:lnTo>
                  <a:close/>
                </a:path>
              </a:pathLst>
            </a:custGeom>
            <a:solidFill>
              <a:srgbClr val="E49935"/>
            </a:solidFill>
            <a:ln w="0">
              <a:solidFill>
                <a:srgbClr val="E49935"/>
              </a:solidFill>
              <a:round/>
              <a:headEnd/>
              <a:tailEnd/>
            </a:ln>
          </p:spPr>
          <p:txBody>
            <a:bodyPr/>
            <a:lstStyle/>
            <a:p>
              <a:endParaRPr lang="en-US"/>
            </a:p>
          </p:txBody>
        </p:sp>
        <p:sp>
          <p:nvSpPr>
            <p:cNvPr id="38104" name="Freeform 299"/>
            <p:cNvSpPr>
              <a:spLocks/>
            </p:cNvSpPr>
            <p:nvPr/>
          </p:nvSpPr>
          <p:spPr bwMode="auto">
            <a:xfrm>
              <a:off x="2922" y="2727"/>
              <a:ext cx="16" cy="119"/>
            </a:xfrm>
            <a:custGeom>
              <a:avLst/>
              <a:gdLst>
                <a:gd name="T0" fmla="*/ 1 w 31"/>
                <a:gd name="T1" fmla="*/ 0 h 238"/>
                <a:gd name="T2" fmla="*/ 1 w 31"/>
                <a:gd name="T3" fmla="*/ 1 h 238"/>
                <a:gd name="T4" fmla="*/ 1 w 31"/>
                <a:gd name="T5" fmla="*/ 1 h 238"/>
                <a:gd name="T6" fmla="*/ 0 w 31"/>
                <a:gd name="T7" fmla="*/ 1 h 238"/>
                <a:gd name="T8" fmla="*/ 0 w 31"/>
                <a:gd name="T9" fmla="*/ 1 h 238"/>
                <a:gd name="T10" fmla="*/ 1 w 31"/>
                <a:gd name="T11" fmla="*/ 1 h 238"/>
                <a:gd name="T12" fmla="*/ 1 w 31"/>
                <a:gd name="T13" fmla="*/ 0 h 238"/>
                <a:gd name="T14" fmla="*/ 0 60000 65536"/>
                <a:gd name="T15" fmla="*/ 0 60000 65536"/>
                <a:gd name="T16" fmla="*/ 0 60000 65536"/>
                <a:gd name="T17" fmla="*/ 0 60000 65536"/>
                <a:gd name="T18" fmla="*/ 0 60000 65536"/>
                <a:gd name="T19" fmla="*/ 0 60000 65536"/>
                <a:gd name="T20" fmla="*/ 0 60000 65536"/>
                <a:gd name="T21" fmla="*/ 0 w 31"/>
                <a:gd name="T22" fmla="*/ 0 h 238"/>
                <a:gd name="T23" fmla="*/ 31 w 3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8">
                  <a:moveTo>
                    <a:pt x="31" y="0"/>
                  </a:moveTo>
                  <a:lnTo>
                    <a:pt x="31" y="212"/>
                  </a:lnTo>
                  <a:lnTo>
                    <a:pt x="23" y="219"/>
                  </a:lnTo>
                  <a:lnTo>
                    <a:pt x="0" y="238"/>
                  </a:lnTo>
                  <a:lnTo>
                    <a:pt x="0" y="29"/>
                  </a:lnTo>
                  <a:lnTo>
                    <a:pt x="18" y="13"/>
                  </a:lnTo>
                  <a:lnTo>
                    <a:pt x="31" y="0"/>
                  </a:lnTo>
                  <a:close/>
                </a:path>
              </a:pathLst>
            </a:custGeom>
            <a:solidFill>
              <a:srgbClr val="E39534"/>
            </a:solidFill>
            <a:ln w="0">
              <a:solidFill>
                <a:srgbClr val="E39534"/>
              </a:solidFill>
              <a:round/>
              <a:headEnd/>
              <a:tailEnd/>
            </a:ln>
          </p:spPr>
          <p:txBody>
            <a:bodyPr/>
            <a:lstStyle/>
            <a:p>
              <a:endParaRPr lang="en-US"/>
            </a:p>
          </p:txBody>
        </p:sp>
        <p:sp>
          <p:nvSpPr>
            <p:cNvPr id="38105" name="Freeform 300"/>
            <p:cNvSpPr>
              <a:spLocks/>
            </p:cNvSpPr>
            <p:nvPr/>
          </p:nvSpPr>
          <p:spPr bwMode="auto">
            <a:xfrm>
              <a:off x="2938" y="2711"/>
              <a:ext cx="15" cy="122"/>
            </a:xfrm>
            <a:custGeom>
              <a:avLst/>
              <a:gdLst>
                <a:gd name="T0" fmla="*/ 0 w 31"/>
                <a:gd name="T1" fmla="*/ 0 h 243"/>
                <a:gd name="T2" fmla="*/ 0 w 31"/>
                <a:gd name="T3" fmla="*/ 1 h 243"/>
                <a:gd name="T4" fmla="*/ 0 w 31"/>
                <a:gd name="T5" fmla="*/ 1 h 243"/>
                <a:gd name="T6" fmla="*/ 0 w 31"/>
                <a:gd name="T7" fmla="*/ 1 h 243"/>
                <a:gd name="T8" fmla="*/ 0 w 31"/>
                <a:gd name="T9" fmla="*/ 1 h 243"/>
                <a:gd name="T10" fmla="*/ 0 w 31"/>
                <a:gd name="T11" fmla="*/ 0 h 243"/>
                <a:gd name="T12" fmla="*/ 0 60000 65536"/>
                <a:gd name="T13" fmla="*/ 0 60000 65536"/>
                <a:gd name="T14" fmla="*/ 0 60000 65536"/>
                <a:gd name="T15" fmla="*/ 0 60000 65536"/>
                <a:gd name="T16" fmla="*/ 0 60000 65536"/>
                <a:gd name="T17" fmla="*/ 0 60000 65536"/>
                <a:gd name="T18" fmla="*/ 0 w 31"/>
                <a:gd name="T19" fmla="*/ 0 h 243"/>
                <a:gd name="T20" fmla="*/ 31 w 31"/>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31" h="243">
                  <a:moveTo>
                    <a:pt x="31" y="0"/>
                  </a:moveTo>
                  <a:lnTo>
                    <a:pt x="31" y="217"/>
                  </a:lnTo>
                  <a:lnTo>
                    <a:pt x="16" y="229"/>
                  </a:lnTo>
                  <a:lnTo>
                    <a:pt x="0" y="243"/>
                  </a:lnTo>
                  <a:lnTo>
                    <a:pt x="0" y="31"/>
                  </a:lnTo>
                  <a:lnTo>
                    <a:pt x="31" y="0"/>
                  </a:lnTo>
                  <a:close/>
                </a:path>
              </a:pathLst>
            </a:custGeom>
            <a:solidFill>
              <a:srgbClr val="E09031"/>
            </a:solidFill>
            <a:ln w="0">
              <a:solidFill>
                <a:srgbClr val="E09031"/>
              </a:solidFill>
              <a:round/>
              <a:headEnd/>
              <a:tailEnd/>
            </a:ln>
          </p:spPr>
          <p:txBody>
            <a:bodyPr/>
            <a:lstStyle/>
            <a:p>
              <a:endParaRPr lang="en-US"/>
            </a:p>
          </p:txBody>
        </p:sp>
        <p:sp>
          <p:nvSpPr>
            <p:cNvPr id="38106" name="Freeform 301"/>
            <p:cNvSpPr>
              <a:spLocks/>
            </p:cNvSpPr>
            <p:nvPr/>
          </p:nvSpPr>
          <p:spPr bwMode="auto">
            <a:xfrm>
              <a:off x="2954" y="2695"/>
              <a:ext cx="15" cy="124"/>
            </a:xfrm>
            <a:custGeom>
              <a:avLst/>
              <a:gdLst>
                <a:gd name="T0" fmla="*/ 0 w 32"/>
                <a:gd name="T1" fmla="*/ 0 h 248"/>
                <a:gd name="T2" fmla="*/ 0 w 32"/>
                <a:gd name="T3" fmla="*/ 1 h 248"/>
                <a:gd name="T4" fmla="*/ 0 w 32"/>
                <a:gd name="T5" fmla="*/ 1 h 248"/>
                <a:gd name="T6" fmla="*/ 0 w 32"/>
                <a:gd name="T7" fmla="*/ 1 h 248"/>
                <a:gd name="T8" fmla="*/ 0 w 32"/>
                <a:gd name="T9" fmla="*/ 1 h 248"/>
                <a:gd name="T10" fmla="*/ 0 w 32"/>
                <a:gd name="T11" fmla="*/ 0 h 248"/>
                <a:gd name="T12" fmla="*/ 0 60000 65536"/>
                <a:gd name="T13" fmla="*/ 0 60000 65536"/>
                <a:gd name="T14" fmla="*/ 0 60000 65536"/>
                <a:gd name="T15" fmla="*/ 0 60000 65536"/>
                <a:gd name="T16" fmla="*/ 0 60000 65536"/>
                <a:gd name="T17" fmla="*/ 0 60000 65536"/>
                <a:gd name="T18" fmla="*/ 0 w 32"/>
                <a:gd name="T19" fmla="*/ 0 h 248"/>
                <a:gd name="T20" fmla="*/ 32 w 32"/>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32" h="248">
                  <a:moveTo>
                    <a:pt x="32" y="0"/>
                  </a:moveTo>
                  <a:lnTo>
                    <a:pt x="32" y="222"/>
                  </a:lnTo>
                  <a:lnTo>
                    <a:pt x="10" y="240"/>
                  </a:lnTo>
                  <a:lnTo>
                    <a:pt x="0" y="248"/>
                  </a:lnTo>
                  <a:lnTo>
                    <a:pt x="0" y="31"/>
                  </a:lnTo>
                  <a:lnTo>
                    <a:pt x="32" y="0"/>
                  </a:lnTo>
                  <a:close/>
                </a:path>
              </a:pathLst>
            </a:custGeom>
            <a:solidFill>
              <a:srgbClr val="DF8B30"/>
            </a:solidFill>
            <a:ln w="0">
              <a:solidFill>
                <a:srgbClr val="DF8B30"/>
              </a:solidFill>
              <a:round/>
              <a:headEnd/>
              <a:tailEnd/>
            </a:ln>
          </p:spPr>
          <p:txBody>
            <a:bodyPr/>
            <a:lstStyle/>
            <a:p>
              <a:endParaRPr lang="en-US"/>
            </a:p>
          </p:txBody>
        </p:sp>
        <p:sp>
          <p:nvSpPr>
            <p:cNvPr id="38107" name="Freeform 302"/>
            <p:cNvSpPr>
              <a:spLocks/>
            </p:cNvSpPr>
            <p:nvPr/>
          </p:nvSpPr>
          <p:spPr bwMode="auto">
            <a:xfrm>
              <a:off x="2969" y="2680"/>
              <a:ext cx="16" cy="126"/>
            </a:xfrm>
            <a:custGeom>
              <a:avLst/>
              <a:gdLst>
                <a:gd name="T0" fmla="*/ 1 w 31"/>
                <a:gd name="T1" fmla="*/ 0 h 253"/>
                <a:gd name="T2" fmla="*/ 1 w 31"/>
                <a:gd name="T3" fmla="*/ 0 h 253"/>
                <a:gd name="T4" fmla="*/ 1 w 31"/>
                <a:gd name="T5" fmla="*/ 0 h 253"/>
                <a:gd name="T6" fmla="*/ 0 w 31"/>
                <a:gd name="T7" fmla="*/ 0 h 253"/>
                <a:gd name="T8" fmla="*/ 0 w 31"/>
                <a:gd name="T9" fmla="*/ 0 h 253"/>
                <a:gd name="T10" fmla="*/ 1 w 31"/>
                <a:gd name="T11" fmla="*/ 0 h 253"/>
                <a:gd name="T12" fmla="*/ 1 w 31"/>
                <a:gd name="T13" fmla="*/ 0 h 253"/>
                <a:gd name="T14" fmla="*/ 0 60000 65536"/>
                <a:gd name="T15" fmla="*/ 0 60000 65536"/>
                <a:gd name="T16" fmla="*/ 0 60000 65536"/>
                <a:gd name="T17" fmla="*/ 0 60000 65536"/>
                <a:gd name="T18" fmla="*/ 0 60000 65536"/>
                <a:gd name="T19" fmla="*/ 0 60000 65536"/>
                <a:gd name="T20" fmla="*/ 0 60000 65536"/>
                <a:gd name="T21" fmla="*/ 0 w 31"/>
                <a:gd name="T22" fmla="*/ 0 h 253"/>
                <a:gd name="T23" fmla="*/ 31 w 31"/>
                <a:gd name="T24" fmla="*/ 253 h 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53">
                  <a:moveTo>
                    <a:pt x="31" y="0"/>
                  </a:moveTo>
                  <a:lnTo>
                    <a:pt x="31" y="227"/>
                  </a:lnTo>
                  <a:lnTo>
                    <a:pt x="30" y="228"/>
                  </a:lnTo>
                  <a:lnTo>
                    <a:pt x="0" y="253"/>
                  </a:lnTo>
                  <a:lnTo>
                    <a:pt x="0" y="31"/>
                  </a:lnTo>
                  <a:lnTo>
                    <a:pt x="15" y="16"/>
                  </a:lnTo>
                  <a:lnTo>
                    <a:pt x="31" y="0"/>
                  </a:lnTo>
                  <a:close/>
                </a:path>
              </a:pathLst>
            </a:custGeom>
            <a:solidFill>
              <a:srgbClr val="DD852E"/>
            </a:solidFill>
            <a:ln w="0">
              <a:solidFill>
                <a:srgbClr val="DD852E"/>
              </a:solidFill>
              <a:round/>
              <a:headEnd/>
              <a:tailEnd/>
            </a:ln>
          </p:spPr>
          <p:txBody>
            <a:bodyPr/>
            <a:lstStyle/>
            <a:p>
              <a:endParaRPr lang="en-US"/>
            </a:p>
          </p:txBody>
        </p:sp>
        <p:sp>
          <p:nvSpPr>
            <p:cNvPr id="38108" name="Freeform 303"/>
            <p:cNvSpPr>
              <a:spLocks/>
            </p:cNvSpPr>
            <p:nvPr/>
          </p:nvSpPr>
          <p:spPr bwMode="auto">
            <a:xfrm>
              <a:off x="2985" y="2663"/>
              <a:ext cx="15" cy="130"/>
            </a:xfrm>
            <a:custGeom>
              <a:avLst/>
              <a:gdLst>
                <a:gd name="T0" fmla="*/ 0 w 31"/>
                <a:gd name="T1" fmla="*/ 0 h 262"/>
                <a:gd name="T2" fmla="*/ 0 w 31"/>
                <a:gd name="T3" fmla="*/ 0 h 262"/>
                <a:gd name="T4" fmla="*/ 0 w 31"/>
                <a:gd name="T5" fmla="*/ 0 h 262"/>
                <a:gd name="T6" fmla="*/ 0 w 31"/>
                <a:gd name="T7" fmla="*/ 0 h 262"/>
                <a:gd name="T8" fmla="*/ 0 w 31"/>
                <a:gd name="T9" fmla="*/ 0 h 262"/>
                <a:gd name="T10" fmla="*/ 0 w 31"/>
                <a:gd name="T11" fmla="*/ 0 h 262"/>
                <a:gd name="T12" fmla="*/ 0 w 31"/>
                <a:gd name="T13" fmla="*/ 0 h 262"/>
                <a:gd name="T14" fmla="*/ 0 w 31"/>
                <a:gd name="T15" fmla="*/ 0 h 26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62"/>
                <a:gd name="T26" fmla="*/ 31 w 31"/>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62">
                  <a:moveTo>
                    <a:pt x="31" y="0"/>
                  </a:moveTo>
                  <a:lnTo>
                    <a:pt x="31" y="235"/>
                  </a:lnTo>
                  <a:lnTo>
                    <a:pt x="24" y="241"/>
                  </a:lnTo>
                  <a:lnTo>
                    <a:pt x="0" y="262"/>
                  </a:lnTo>
                  <a:lnTo>
                    <a:pt x="0" y="35"/>
                  </a:lnTo>
                  <a:lnTo>
                    <a:pt x="4" y="31"/>
                  </a:lnTo>
                  <a:lnTo>
                    <a:pt x="22" y="11"/>
                  </a:lnTo>
                  <a:lnTo>
                    <a:pt x="31" y="0"/>
                  </a:lnTo>
                  <a:close/>
                </a:path>
              </a:pathLst>
            </a:custGeom>
            <a:solidFill>
              <a:srgbClr val="DB802C"/>
            </a:solidFill>
            <a:ln w="0">
              <a:solidFill>
                <a:srgbClr val="DB802C"/>
              </a:solidFill>
              <a:round/>
              <a:headEnd/>
              <a:tailEnd/>
            </a:ln>
          </p:spPr>
          <p:txBody>
            <a:bodyPr/>
            <a:lstStyle/>
            <a:p>
              <a:endParaRPr lang="en-US"/>
            </a:p>
          </p:txBody>
        </p:sp>
        <p:sp>
          <p:nvSpPr>
            <p:cNvPr id="38109" name="Freeform 304"/>
            <p:cNvSpPr>
              <a:spLocks/>
            </p:cNvSpPr>
            <p:nvPr/>
          </p:nvSpPr>
          <p:spPr bwMode="auto">
            <a:xfrm>
              <a:off x="3001" y="2643"/>
              <a:ext cx="16" cy="136"/>
            </a:xfrm>
            <a:custGeom>
              <a:avLst/>
              <a:gdLst>
                <a:gd name="T0" fmla="*/ 1 w 31"/>
                <a:gd name="T1" fmla="*/ 0 h 273"/>
                <a:gd name="T2" fmla="*/ 1 w 31"/>
                <a:gd name="T3" fmla="*/ 0 h 273"/>
                <a:gd name="T4" fmla="*/ 0 w 31"/>
                <a:gd name="T5" fmla="*/ 0 h 273"/>
                <a:gd name="T6" fmla="*/ 0 w 31"/>
                <a:gd name="T7" fmla="*/ 0 h 273"/>
                <a:gd name="T8" fmla="*/ 1 w 31"/>
                <a:gd name="T9" fmla="*/ 0 h 273"/>
                <a:gd name="T10" fmla="*/ 1 w 31"/>
                <a:gd name="T11" fmla="*/ 0 h 273"/>
                <a:gd name="T12" fmla="*/ 1 w 31"/>
                <a:gd name="T13" fmla="*/ 0 h 273"/>
                <a:gd name="T14" fmla="*/ 1 w 31"/>
                <a:gd name="T15" fmla="*/ 0 h 273"/>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73"/>
                <a:gd name="T26" fmla="*/ 31 w 31"/>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73">
                  <a:moveTo>
                    <a:pt x="31" y="0"/>
                  </a:moveTo>
                  <a:lnTo>
                    <a:pt x="31" y="246"/>
                  </a:lnTo>
                  <a:lnTo>
                    <a:pt x="0" y="273"/>
                  </a:lnTo>
                  <a:lnTo>
                    <a:pt x="0" y="38"/>
                  </a:lnTo>
                  <a:lnTo>
                    <a:pt x="6" y="32"/>
                  </a:lnTo>
                  <a:lnTo>
                    <a:pt x="19" y="17"/>
                  </a:lnTo>
                  <a:lnTo>
                    <a:pt x="29" y="3"/>
                  </a:lnTo>
                  <a:lnTo>
                    <a:pt x="31" y="0"/>
                  </a:lnTo>
                  <a:close/>
                </a:path>
              </a:pathLst>
            </a:custGeom>
            <a:solidFill>
              <a:srgbClr val="D87A2A"/>
            </a:solidFill>
            <a:ln w="0">
              <a:solidFill>
                <a:srgbClr val="D87A2A"/>
              </a:solidFill>
              <a:round/>
              <a:headEnd/>
              <a:tailEnd/>
            </a:ln>
          </p:spPr>
          <p:txBody>
            <a:bodyPr/>
            <a:lstStyle/>
            <a:p>
              <a:endParaRPr lang="en-US"/>
            </a:p>
          </p:txBody>
        </p:sp>
        <p:sp>
          <p:nvSpPr>
            <p:cNvPr id="38110" name="Freeform 305"/>
            <p:cNvSpPr>
              <a:spLocks/>
            </p:cNvSpPr>
            <p:nvPr/>
          </p:nvSpPr>
          <p:spPr bwMode="auto">
            <a:xfrm>
              <a:off x="3017" y="2614"/>
              <a:ext cx="15" cy="152"/>
            </a:xfrm>
            <a:custGeom>
              <a:avLst/>
              <a:gdLst>
                <a:gd name="T0" fmla="*/ 0 w 31"/>
                <a:gd name="T1" fmla="*/ 0 h 303"/>
                <a:gd name="T2" fmla="*/ 0 w 31"/>
                <a:gd name="T3" fmla="*/ 1 h 303"/>
                <a:gd name="T4" fmla="*/ 0 w 31"/>
                <a:gd name="T5" fmla="*/ 1 h 303"/>
                <a:gd name="T6" fmla="*/ 0 w 31"/>
                <a:gd name="T7" fmla="*/ 1 h 303"/>
                <a:gd name="T8" fmla="*/ 0 w 31"/>
                <a:gd name="T9" fmla="*/ 1 h 303"/>
                <a:gd name="T10" fmla="*/ 0 w 31"/>
                <a:gd name="T11" fmla="*/ 1 h 303"/>
                <a:gd name="T12" fmla="*/ 0 w 31"/>
                <a:gd name="T13" fmla="*/ 1 h 303"/>
                <a:gd name="T14" fmla="*/ 0 w 31"/>
                <a:gd name="T15" fmla="*/ 0 h 303"/>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03"/>
                <a:gd name="T26" fmla="*/ 31 w 31"/>
                <a:gd name="T27" fmla="*/ 303 h 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03">
                  <a:moveTo>
                    <a:pt x="31" y="0"/>
                  </a:moveTo>
                  <a:lnTo>
                    <a:pt x="31" y="273"/>
                  </a:lnTo>
                  <a:lnTo>
                    <a:pt x="7" y="297"/>
                  </a:lnTo>
                  <a:lnTo>
                    <a:pt x="0" y="303"/>
                  </a:lnTo>
                  <a:lnTo>
                    <a:pt x="0" y="57"/>
                  </a:lnTo>
                  <a:lnTo>
                    <a:pt x="7" y="46"/>
                  </a:lnTo>
                  <a:lnTo>
                    <a:pt x="18" y="27"/>
                  </a:lnTo>
                  <a:lnTo>
                    <a:pt x="31" y="0"/>
                  </a:lnTo>
                  <a:close/>
                </a:path>
              </a:pathLst>
            </a:custGeom>
            <a:solidFill>
              <a:srgbClr val="D67428"/>
            </a:solidFill>
            <a:ln w="0">
              <a:solidFill>
                <a:srgbClr val="D67428"/>
              </a:solidFill>
              <a:round/>
              <a:headEnd/>
              <a:tailEnd/>
            </a:ln>
          </p:spPr>
          <p:txBody>
            <a:bodyPr/>
            <a:lstStyle/>
            <a:p>
              <a:endParaRPr lang="en-US"/>
            </a:p>
          </p:txBody>
        </p:sp>
        <p:sp>
          <p:nvSpPr>
            <p:cNvPr id="38111" name="Freeform 306"/>
            <p:cNvSpPr>
              <a:spLocks/>
            </p:cNvSpPr>
            <p:nvPr/>
          </p:nvSpPr>
          <p:spPr bwMode="auto">
            <a:xfrm>
              <a:off x="3033" y="2578"/>
              <a:ext cx="15" cy="172"/>
            </a:xfrm>
            <a:custGeom>
              <a:avLst/>
              <a:gdLst>
                <a:gd name="T0" fmla="*/ 0 w 31"/>
                <a:gd name="T1" fmla="*/ 0 h 346"/>
                <a:gd name="T2" fmla="*/ 0 w 31"/>
                <a:gd name="T3" fmla="*/ 0 h 346"/>
                <a:gd name="T4" fmla="*/ 0 w 31"/>
                <a:gd name="T5" fmla="*/ 0 h 346"/>
                <a:gd name="T6" fmla="*/ 0 w 31"/>
                <a:gd name="T7" fmla="*/ 0 h 346"/>
                <a:gd name="T8" fmla="*/ 0 w 31"/>
                <a:gd name="T9" fmla="*/ 0 h 346"/>
                <a:gd name="T10" fmla="*/ 0 w 31"/>
                <a:gd name="T11" fmla="*/ 0 h 346"/>
                <a:gd name="T12" fmla="*/ 0 w 31"/>
                <a:gd name="T13" fmla="*/ 0 h 346"/>
                <a:gd name="T14" fmla="*/ 0 w 31"/>
                <a:gd name="T15" fmla="*/ 0 h 346"/>
                <a:gd name="T16" fmla="*/ 0 w 31"/>
                <a:gd name="T17" fmla="*/ 0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46"/>
                <a:gd name="T29" fmla="*/ 31 w 3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46">
                  <a:moveTo>
                    <a:pt x="31" y="0"/>
                  </a:moveTo>
                  <a:lnTo>
                    <a:pt x="31" y="314"/>
                  </a:lnTo>
                  <a:lnTo>
                    <a:pt x="30" y="315"/>
                  </a:lnTo>
                  <a:lnTo>
                    <a:pt x="13" y="334"/>
                  </a:lnTo>
                  <a:lnTo>
                    <a:pt x="0" y="346"/>
                  </a:lnTo>
                  <a:lnTo>
                    <a:pt x="0" y="72"/>
                  </a:lnTo>
                  <a:lnTo>
                    <a:pt x="10" y="52"/>
                  </a:lnTo>
                  <a:lnTo>
                    <a:pt x="22" y="24"/>
                  </a:lnTo>
                  <a:lnTo>
                    <a:pt x="31" y="0"/>
                  </a:lnTo>
                  <a:close/>
                </a:path>
              </a:pathLst>
            </a:custGeom>
            <a:solidFill>
              <a:srgbClr val="D46E26"/>
            </a:solidFill>
            <a:ln w="0">
              <a:solidFill>
                <a:srgbClr val="D46E26"/>
              </a:solidFill>
              <a:round/>
              <a:headEnd/>
              <a:tailEnd/>
            </a:ln>
          </p:spPr>
          <p:txBody>
            <a:bodyPr/>
            <a:lstStyle/>
            <a:p>
              <a:endParaRPr lang="en-US"/>
            </a:p>
          </p:txBody>
        </p:sp>
        <p:sp>
          <p:nvSpPr>
            <p:cNvPr id="38112" name="Freeform 307"/>
            <p:cNvSpPr>
              <a:spLocks/>
            </p:cNvSpPr>
            <p:nvPr/>
          </p:nvSpPr>
          <p:spPr bwMode="auto">
            <a:xfrm>
              <a:off x="3048" y="2531"/>
              <a:ext cx="16" cy="203"/>
            </a:xfrm>
            <a:custGeom>
              <a:avLst/>
              <a:gdLst>
                <a:gd name="T0" fmla="*/ 1 w 32"/>
                <a:gd name="T1" fmla="*/ 0 h 407"/>
                <a:gd name="T2" fmla="*/ 1 w 32"/>
                <a:gd name="T3" fmla="*/ 0 h 407"/>
                <a:gd name="T4" fmla="*/ 1 w 32"/>
                <a:gd name="T5" fmla="*/ 0 h 407"/>
                <a:gd name="T6" fmla="*/ 0 w 32"/>
                <a:gd name="T7" fmla="*/ 0 h 407"/>
                <a:gd name="T8" fmla="*/ 0 w 32"/>
                <a:gd name="T9" fmla="*/ 0 h 407"/>
                <a:gd name="T10" fmla="*/ 1 w 32"/>
                <a:gd name="T11" fmla="*/ 0 h 407"/>
                <a:gd name="T12" fmla="*/ 1 w 32"/>
                <a:gd name="T13" fmla="*/ 0 h 407"/>
                <a:gd name="T14" fmla="*/ 1 w 32"/>
                <a:gd name="T15" fmla="*/ 0 h 407"/>
                <a:gd name="T16" fmla="*/ 1 w 32"/>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07"/>
                <a:gd name="T29" fmla="*/ 32 w 32"/>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07">
                  <a:moveTo>
                    <a:pt x="32" y="0"/>
                  </a:moveTo>
                  <a:lnTo>
                    <a:pt x="32" y="364"/>
                  </a:lnTo>
                  <a:lnTo>
                    <a:pt x="18" y="384"/>
                  </a:lnTo>
                  <a:lnTo>
                    <a:pt x="0" y="407"/>
                  </a:lnTo>
                  <a:lnTo>
                    <a:pt x="0" y="93"/>
                  </a:lnTo>
                  <a:lnTo>
                    <a:pt x="3" y="88"/>
                  </a:lnTo>
                  <a:lnTo>
                    <a:pt x="14" y="58"/>
                  </a:lnTo>
                  <a:lnTo>
                    <a:pt x="23" y="28"/>
                  </a:lnTo>
                  <a:lnTo>
                    <a:pt x="32" y="0"/>
                  </a:lnTo>
                  <a:close/>
                </a:path>
              </a:pathLst>
            </a:custGeom>
            <a:solidFill>
              <a:srgbClr val="D26824"/>
            </a:solidFill>
            <a:ln w="0">
              <a:solidFill>
                <a:srgbClr val="D26824"/>
              </a:solidFill>
              <a:round/>
              <a:headEnd/>
              <a:tailEnd/>
            </a:ln>
          </p:spPr>
          <p:txBody>
            <a:bodyPr/>
            <a:lstStyle/>
            <a:p>
              <a:endParaRPr lang="en-US"/>
            </a:p>
          </p:txBody>
        </p:sp>
        <p:sp>
          <p:nvSpPr>
            <p:cNvPr id="38113" name="Freeform 308"/>
            <p:cNvSpPr>
              <a:spLocks/>
            </p:cNvSpPr>
            <p:nvPr/>
          </p:nvSpPr>
          <p:spPr bwMode="auto">
            <a:xfrm>
              <a:off x="3064" y="2401"/>
              <a:ext cx="15" cy="312"/>
            </a:xfrm>
            <a:custGeom>
              <a:avLst/>
              <a:gdLst>
                <a:gd name="T0" fmla="*/ 0 w 31"/>
                <a:gd name="T1" fmla="*/ 0 h 624"/>
                <a:gd name="T2" fmla="*/ 0 w 31"/>
                <a:gd name="T3" fmla="*/ 1 h 624"/>
                <a:gd name="T4" fmla="*/ 0 w 31"/>
                <a:gd name="T5" fmla="*/ 1 h 624"/>
                <a:gd name="T6" fmla="*/ 0 w 31"/>
                <a:gd name="T7" fmla="*/ 1 h 624"/>
                <a:gd name="T8" fmla="*/ 0 w 31"/>
                <a:gd name="T9" fmla="*/ 1 h 624"/>
                <a:gd name="T10" fmla="*/ 0 w 31"/>
                <a:gd name="T11" fmla="*/ 1 h 624"/>
                <a:gd name="T12" fmla="*/ 0 w 31"/>
                <a:gd name="T13" fmla="*/ 1 h 624"/>
                <a:gd name="T14" fmla="*/ 0 w 31"/>
                <a:gd name="T15" fmla="*/ 1 h 624"/>
                <a:gd name="T16" fmla="*/ 0 w 31"/>
                <a:gd name="T17" fmla="*/ 1 h 624"/>
                <a:gd name="T18" fmla="*/ 0 w 31"/>
                <a:gd name="T19" fmla="*/ 1 h 624"/>
                <a:gd name="T20" fmla="*/ 0 w 31"/>
                <a:gd name="T21" fmla="*/ 1 h 624"/>
                <a:gd name="T22" fmla="*/ 0 w 31"/>
                <a:gd name="T23" fmla="*/ 1 h 624"/>
                <a:gd name="T24" fmla="*/ 0 w 31"/>
                <a:gd name="T25" fmla="*/ 1 h 624"/>
                <a:gd name="T26" fmla="*/ 0 w 31"/>
                <a:gd name="T27" fmla="*/ 1 h 624"/>
                <a:gd name="T28" fmla="*/ 0 w 31"/>
                <a:gd name="T29" fmla="*/ 1 h 624"/>
                <a:gd name="T30" fmla="*/ 0 w 31"/>
                <a:gd name="T31" fmla="*/ 1 h 624"/>
                <a:gd name="T32" fmla="*/ 0 w 31"/>
                <a:gd name="T33" fmla="*/ 1 h 624"/>
                <a:gd name="T34" fmla="*/ 0 w 31"/>
                <a:gd name="T35" fmla="*/ 1 h 624"/>
                <a:gd name="T36" fmla="*/ 0 w 31"/>
                <a:gd name="T37" fmla="*/ 1 h 624"/>
                <a:gd name="T38" fmla="*/ 0 w 31"/>
                <a:gd name="T39" fmla="*/ 1 h 624"/>
                <a:gd name="T40" fmla="*/ 0 w 31"/>
                <a:gd name="T41" fmla="*/ 0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624"/>
                <a:gd name="T65" fmla="*/ 31 w 31"/>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624">
                  <a:moveTo>
                    <a:pt x="14" y="0"/>
                  </a:moveTo>
                  <a:lnTo>
                    <a:pt x="15" y="4"/>
                  </a:lnTo>
                  <a:lnTo>
                    <a:pt x="19" y="11"/>
                  </a:lnTo>
                  <a:lnTo>
                    <a:pt x="25" y="22"/>
                  </a:lnTo>
                  <a:lnTo>
                    <a:pt x="31" y="36"/>
                  </a:lnTo>
                  <a:lnTo>
                    <a:pt x="31" y="572"/>
                  </a:lnTo>
                  <a:lnTo>
                    <a:pt x="20" y="591"/>
                  </a:lnTo>
                  <a:lnTo>
                    <a:pt x="4" y="618"/>
                  </a:lnTo>
                  <a:lnTo>
                    <a:pt x="0" y="624"/>
                  </a:lnTo>
                  <a:lnTo>
                    <a:pt x="0" y="260"/>
                  </a:lnTo>
                  <a:lnTo>
                    <a:pt x="6" y="233"/>
                  </a:lnTo>
                  <a:lnTo>
                    <a:pt x="10" y="209"/>
                  </a:lnTo>
                  <a:lnTo>
                    <a:pt x="13" y="171"/>
                  </a:lnTo>
                  <a:lnTo>
                    <a:pt x="15" y="135"/>
                  </a:lnTo>
                  <a:lnTo>
                    <a:pt x="16" y="102"/>
                  </a:lnTo>
                  <a:lnTo>
                    <a:pt x="17" y="73"/>
                  </a:lnTo>
                  <a:lnTo>
                    <a:pt x="16" y="48"/>
                  </a:lnTo>
                  <a:lnTo>
                    <a:pt x="16" y="28"/>
                  </a:lnTo>
                  <a:lnTo>
                    <a:pt x="15" y="13"/>
                  </a:lnTo>
                  <a:lnTo>
                    <a:pt x="14" y="4"/>
                  </a:lnTo>
                  <a:lnTo>
                    <a:pt x="14" y="0"/>
                  </a:lnTo>
                  <a:close/>
                </a:path>
              </a:pathLst>
            </a:custGeom>
            <a:solidFill>
              <a:srgbClr val="CF6121"/>
            </a:solidFill>
            <a:ln w="0">
              <a:solidFill>
                <a:srgbClr val="CF6121"/>
              </a:solidFill>
              <a:round/>
              <a:headEnd/>
              <a:tailEnd/>
            </a:ln>
          </p:spPr>
          <p:txBody>
            <a:bodyPr/>
            <a:lstStyle/>
            <a:p>
              <a:endParaRPr lang="en-US"/>
            </a:p>
          </p:txBody>
        </p:sp>
        <p:sp>
          <p:nvSpPr>
            <p:cNvPr id="38114" name="Freeform 309"/>
            <p:cNvSpPr>
              <a:spLocks/>
            </p:cNvSpPr>
            <p:nvPr/>
          </p:nvSpPr>
          <p:spPr bwMode="auto">
            <a:xfrm>
              <a:off x="3080" y="2420"/>
              <a:ext cx="15" cy="266"/>
            </a:xfrm>
            <a:custGeom>
              <a:avLst/>
              <a:gdLst>
                <a:gd name="T0" fmla="*/ 0 w 31"/>
                <a:gd name="T1" fmla="*/ 0 h 532"/>
                <a:gd name="T2" fmla="*/ 0 w 31"/>
                <a:gd name="T3" fmla="*/ 1 h 532"/>
                <a:gd name="T4" fmla="*/ 0 w 31"/>
                <a:gd name="T5" fmla="*/ 1 h 532"/>
                <a:gd name="T6" fmla="*/ 0 w 31"/>
                <a:gd name="T7" fmla="*/ 1 h 532"/>
                <a:gd name="T8" fmla="*/ 0 w 31"/>
                <a:gd name="T9" fmla="*/ 1 h 532"/>
                <a:gd name="T10" fmla="*/ 0 w 31"/>
                <a:gd name="T11" fmla="*/ 1 h 532"/>
                <a:gd name="T12" fmla="*/ 0 w 31"/>
                <a:gd name="T13" fmla="*/ 1 h 532"/>
                <a:gd name="T14" fmla="*/ 0 w 31"/>
                <a:gd name="T15" fmla="*/ 1 h 532"/>
                <a:gd name="T16" fmla="*/ 0 w 31"/>
                <a:gd name="T17" fmla="*/ 0 h 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532"/>
                <a:gd name="T29" fmla="*/ 31 w 31"/>
                <a:gd name="T30" fmla="*/ 532 h 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532">
                  <a:moveTo>
                    <a:pt x="0" y="0"/>
                  </a:moveTo>
                  <a:lnTo>
                    <a:pt x="7" y="19"/>
                  </a:lnTo>
                  <a:lnTo>
                    <a:pt x="16" y="38"/>
                  </a:lnTo>
                  <a:lnTo>
                    <a:pt x="31" y="79"/>
                  </a:lnTo>
                  <a:lnTo>
                    <a:pt x="31" y="472"/>
                  </a:lnTo>
                  <a:lnTo>
                    <a:pt x="19" y="498"/>
                  </a:lnTo>
                  <a:lnTo>
                    <a:pt x="4" y="525"/>
                  </a:lnTo>
                  <a:lnTo>
                    <a:pt x="0" y="532"/>
                  </a:lnTo>
                  <a:lnTo>
                    <a:pt x="0" y="0"/>
                  </a:lnTo>
                  <a:close/>
                </a:path>
              </a:pathLst>
            </a:custGeom>
            <a:solidFill>
              <a:srgbClr val="CD5B1F"/>
            </a:solidFill>
            <a:ln w="0">
              <a:solidFill>
                <a:srgbClr val="CD5B1F"/>
              </a:solidFill>
              <a:round/>
              <a:headEnd/>
              <a:tailEnd/>
            </a:ln>
          </p:spPr>
          <p:txBody>
            <a:bodyPr/>
            <a:lstStyle/>
            <a:p>
              <a:endParaRPr lang="en-US"/>
            </a:p>
          </p:txBody>
        </p:sp>
        <p:sp>
          <p:nvSpPr>
            <p:cNvPr id="38115" name="Freeform 310"/>
            <p:cNvSpPr>
              <a:spLocks/>
            </p:cNvSpPr>
            <p:nvPr/>
          </p:nvSpPr>
          <p:spPr bwMode="auto">
            <a:xfrm>
              <a:off x="3095" y="2459"/>
              <a:ext cx="16" cy="197"/>
            </a:xfrm>
            <a:custGeom>
              <a:avLst/>
              <a:gdLst>
                <a:gd name="T0" fmla="*/ 0 w 31"/>
                <a:gd name="T1" fmla="*/ 0 h 393"/>
                <a:gd name="T2" fmla="*/ 1 w 31"/>
                <a:gd name="T3" fmla="*/ 1 h 393"/>
                <a:gd name="T4" fmla="*/ 1 w 31"/>
                <a:gd name="T5" fmla="*/ 1 h 393"/>
                <a:gd name="T6" fmla="*/ 1 w 31"/>
                <a:gd name="T7" fmla="*/ 1 h 393"/>
                <a:gd name="T8" fmla="*/ 1 w 31"/>
                <a:gd name="T9" fmla="*/ 1 h 393"/>
                <a:gd name="T10" fmla="*/ 1 w 31"/>
                <a:gd name="T11" fmla="*/ 1 h 393"/>
                <a:gd name="T12" fmla="*/ 1 w 31"/>
                <a:gd name="T13" fmla="*/ 1 h 393"/>
                <a:gd name="T14" fmla="*/ 1 w 31"/>
                <a:gd name="T15" fmla="*/ 1 h 393"/>
                <a:gd name="T16" fmla="*/ 1 w 31"/>
                <a:gd name="T17" fmla="*/ 1 h 393"/>
                <a:gd name="T18" fmla="*/ 1 w 31"/>
                <a:gd name="T19" fmla="*/ 1 h 393"/>
                <a:gd name="T20" fmla="*/ 1 w 31"/>
                <a:gd name="T21" fmla="*/ 1 h 393"/>
                <a:gd name="T22" fmla="*/ 1 w 31"/>
                <a:gd name="T23" fmla="*/ 1 h 393"/>
                <a:gd name="T24" fmla="*/ 1 w 31"/>
                <a:gd name="T25" fmla="*/ 1 h 393"/>
                <a:gd name="T26" fmla="*/ 1 w 31"/>
                <a:gd name="T27" fmla="*/ 1 h 393"/>
                <a:gd name="T28" fmla="*/ 1 w 31"/>
                <a:gd name="T29" fmla="*/ 1 h 393"/>
                <a:gd name="T30" fmla="*/ 0 w 31"/>
                <a:gd name="T31" fmla="*/ 1 h 393"/>
                <a:gd name="T32" fmla="*/ 0 w 31"/>
                <a:gd name="T33" fmla="*/ 0 h 3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93"/>
                <a:gd name="T53" fmla="*/ 31 w 31"/>
                <a:gd name="T54" fmla="*/ 393 h 3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93">
                  <a:moveTo>
                    <a:pt x="0" y="0"/>
                  </a:moveTo>
                  <a:lnTo>
                    <a:pt x="2" y="5"/>
                  </a:lnTo>
                  <a:lnTo>
                    <a:pt x="9" y="29"/>
                  </a:lnTo>
                  <a:lnTo>
                    <a:pt x="16" y="53"/>
                  </a:lnTo>
                  <a:lnTo>
                    <a:pt x="20" y="75"/>
                  </a:lnTo>
                  <a:lnTo>
                    <a:pt x="24" y="103"/>
                  </a:lnTo>
                  <a:lnTo>
                    <a:pt x="27" y="135"/>
                  </a:lnTo>
                  <a:lnTo>
                    <a:pt x="29" y="167"/>
                  </a:lnTo>
                  <a:lnTo>
                    <a:pt x="31" y="200"/>
                  </a:lnTo>
                  <a:lnTo>
                    <a:pt x="31" y="262"/>
                  </a:lnTo>
                  <a:lnTo>
                    <a:pt x="30" y="289"/>
                  </a:lnTo>
                  <a:lnTo>
                    <a:pt x="27" y="313"/>
                  </a:lnTo>
                  <a:lnTo>
                    <a:pt x="24" y="332"/>
                  </a:lnTo>
                  <a:lnTo>
                    <a:pt x="19" y="348"/>
                  </a:lnTo>
                  <a:lnTo>
                    <a:pt x="10" y="369"/>
                  </a:lnTo>
                  <a:lnTo>
                    <a:pt x="0" y="393"/>
                  </a:lnTo>
                  <a:lnTo>
                    <a:pt x="0" y="0"/>
                  </a:lnTo>
                  <a:close/>
                </a:path>
              </a:pathLst>
            </a:custGeom>
            <a:solidFill>
              <a:srgbClr val="CA551D"/>
            </a:solidFill>
            <a:ln w="0">
              <a:solidFill>
                <a:srgbClr val="CA551D"/>
              </a:solidFill>
              <a:round/>
              <a:headEnd/>
              <a:tailEnd/>
            </a:ln>
          </p:spPr>
          <p:txBody>
            <a:bodyPr/>
            <a:lstStyle/>
            <a:p>
              <a:endParaRPr lang="en-US"/>
            </a:p>
          </p:txBody>
        </p:sp>
        <p:sp>
          <p:nvSpPr>
            <p:cNvPr id="38116" name="Line 311"/>
            <p:cNvSpPr>
              <a:spLocks noChangeShapeType="1"/>
            </p:cNvSpPr>
            <p:nvPr/>
          </p:nvSpPr>
          <p:spPr bwMode="auto">
            <a:xfrm flipV="1">
              <a:off x="2670" y="3014"/>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7" name="Line 312"/>
            <p:cNvSpPr>
              <a:spLocks noChangeShapeType="1"/>
            </p:cNvSpPr>
            <p:nvPr/>
          </p:nvSpPr>
          <p:spPr bwMode="auto">
            <a:xfrm flipV="1">
              <a:off x="2670" y="3011"/>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8" name="Line 313"/>
            <p:cNvSpPr>
              <a:spLocks noChangeShapeType="1"/>
            </p:cNvSpPr>
            <p:nvPr/>
          </p:nvSpPr>
          <p:spPr bwMode="auto">
            <a:xfrm flipV="1">
              <a:off x="2672" y="3006"/>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9" name="Line 314"/>
            <p:cNvSpPr>
              <a:spLocks noChangeShapeType="1"/>
            </p:cNvSpPr>
            <p:nvPr/>
          </p:nvSpPr>
          <p:spPr bwMode="auto">
            <a:xfrm flipV="1">
              <a:off x="2674" y="2999"/>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0" name="Line 315"/>
            <p:cNvSpPr>
              <a:spLocks noChangeShapeType="1"/>
            </p:cNvSpPr>
            <p:nvPr/>
          </p:nvSpPr>
          <p:spPr bwMode="auto">
            <a:xfrm flipV="1">
              <a:off x="2678" y="2991"/>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1" name="Line 316"/>
            <p:cNvSpPr>
              <a:spLocks noChangeShapeType="1"/>
            </p:cNvSpPr>
            <p:nvPr/>
          </p:nvSpPr>
          <p:spPr bwMode="auto">
            <a:xfrm flipV="1">
              <a:off x="2683" y="2982"/>
              <a:ext cx="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2" name="Line 317"/>
            <p:cNvSpPr>
              <a:spLocks noChangeShapeType="1"/>
            </p:cNvSpPr>
            <p:nvPr/>
          </p:nvSpPr>
          <p:spPr bwMode="auto">
            <a:xfrm flipV="1">
              <a:off x="2688" y="2971"/>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3" name="Line 318"/>
            <p:cNvSpPr>
              <a:spLocks noChangeShapeType="1"/>
            </p:cNvSpPr>
            <p:nvPr/>
          </p:nvSpPr>
          <p:spPr bwMode="auto">
            <a:xfrm flipV="1">
              <a:off x="2694" y="2961"/>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4" name="Line 319"/>
            <p:cNvSpPr>
              <a:spLocks noChangeShapeType="1"/>
            </p:cNvSpPr>
            <p:nvPr/>
          </p:nvSpPr>
          <p:spPr bwMode="auto">
            <a:xfrm flipV="1">
              <a:off x="2700" y="2950"/>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5" name="Line 320"/>
            <p:cNvSpPr>
              <a:spLocks noChangeShapeType="1"/>
            </p:cNvSpPr>
            <p:nvPr/>
          </p:nvSpPr>
          <p:spPr bwMode="auto">
            <a:xfrm flipV="1">
              <a:off x="2708" y="2939"/>
              <a:ext cx="7"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6" name="Line 321"/>
            <p:cNvSpPr>
              <a:spLocks noChangeShapeType="1"/>
            </p:cNvSpPr>
            <p:nvPr/>
          </p:nvSpPr>
          <p:spPr bwMode="auto">
            <a:xfrm flipV="1">
              <a:off x="2715" y="2928"/>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7" name="Line 322"/>
            <p:cNvSpPr>
              <a:spLocks noChangeShapeType="1"/>
            </p:cNvSpPr>
            <p:nvPr/>
          </p:nvSpPr>
          <p:spPr bwMode="auto">
            <a:xfrm flipV="1">
              <a:off x="2723" y="2917"/>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8" name="Line 323"/>
            <p:cNvSpPr>
              <a:spLocks noChangeShapeType="1"/>
            </p:cNvSpPr>
            <p:nvPr/>
          </p:nvSpPr>
          <p:spPr bwMode="auto">
            <a:xfrm flipV="1">
              <a:off x="2731" y="2912"/>
              <a:ext cx="6"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9" name="Line 324"/>
            <p:cNvSpPr>
              <a:spLocks noChangeShapeType="1"/>
            </p:cNvSpPr>
            <p:nvPr/>
          </p:nvSpPr>
          <p:spPr bwMode="auto">
            <a:xfrm flipV="1">
              <a:off x="2737" y="2905"/>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0" name="Line 325"/>
            <p:cNvSpPr>
              <a:spLocks noChangeShapeType="1"/>
            </p:cNvSpPr>
            <p:nvPr/>
          </p:nvSpPr>
          <p:spPr bwMode="auto">
            <a:xfrm flipV="1">
              <a:off x="2743" y="2898"/>
              <a:ext cx="8"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1" name="Line 326"/>
            <p:cNvSpPr>
              <a:spLocks noChangeShapeType="1"/>
            </p:cNvSpPr>
            <p:nvPr/>
          </p:nvSpPr>
          <p:spPr bwMode="auto">
            <a:xfrm flipV="1">
              <a:off x="2751" y="2890"/>
              <a:ext cx="7"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2" name="Line 327"/>
            <p:cNvSpPr>
              <a:spLocks noChangeShapeType="1"/>
            </p:cNvSpPr>
            <p:nvPr/>
          </p:nvSpPr>
          <p:spPr bwMode="auto">
            <a:xfrm flipV="1">
              <a:off x="2758" y="2882"/>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3" name="Line 328"/>
            <p:cNvSpPr>
              <a:spLocks noChangeShapeType="1"/>
            </p:cNvSpPr>
            <p:nvPr/>
          </p:nvSpPr>
          <p:spPr bwMode="auto">
            <a:xfrm flipV="1">
              <a:off x="2767" y="2874"/>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4" name="Line 329"/>
            <p:cNvSpPr>
              <a:spLocks noChangeShapeType="1"/>
            </p:cNvSpPr>
            <p:nvPr/>
          </p:nvSpPr>
          <p:spPr bwMode="auto">
            <a:xfrm flipV="1">
              <a:off x="2776" y="2867"/>
              <a:ext cx="8"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5" name="Line 330"/>
            <p:cNvSpPr>
              <a:spLocks noChangeShapeType="1"/>
            </p:cNvSpPr>
            <p:nvPr/>
          </p:nvSpPr>
          <p:spPr bwMode="auto">
            <a:xfrm flipV="1">
              <a:off x="2784" y="2859"/>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6" name="Line 331"/>
            <p:cNvSpPr>
              <a:spLocks noChangeShapeType="1"/>
            </p:cNvSpPr>
            <p:nvPr/>
          </p:nvSpPr>
          <p:spPr bwMode="auto">
            <a:xfrm flipV="1">
              <a:off x="2793" y="2853"/>
              <a:ext cx="8"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7" name="Line 332"/>
            <p:cNvSpPr>
              <a:spLocks noChangeShapeType="1"/>
            </p:cNvSpPr>
            <p:nvPr/>
          </p:nvSpPr>
          <p:spPr bwMode="auto">
            <a:xfrm flipV="1">
              <a:off x="2801" y="2846"/>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8" name="Line 333"/>
            <p:cNvSpPr>
              <a:spLocks noChangeShapeType="1"/>
            </p:cNvSpPr>
            <p:nvPr/>
          </p:nvSpPr>
          <p:spPr bwMode="auto">
            <a:xfrm flipV="1">
              <a:off x="2807" y="2842"/>
              <a:ext cx="6"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9" name="Line 334"/>
            <p:cNvSpPr>
              <a:spLocks noChangeShapeType="1"/>
            </p:cNvSpPr>
            <p:nvPr/>
          </p:nvSpPr>
          <p:spPr bwMode="auto">
            <a:xfrm flipV="1">
              <a:off x="2813" y="2838"/>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0" name="Line 335"/>
            <p:cNvSpPr>
              <a:spLocks noChangeShapeType="1"/>
            </p:cNvSpPr>
            <p:nvPr/>
          </p:nvSpPr>
          <p:spPr bwMode="auto">
            <a:xfrm flipV="1">
              <a:off x="2818" y="2835"/>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1" name="Line 336"/>
            <p:cNvSpPr>
              <a:spLocks noChangeShapeType="1"/>
            </p:cNvSpPr>
            <p:nvPr/>
          </p:nvSpPr>
          <p:spPr bwMode="auto">
            <a:xfrm flipV="1">
              <a:off x="2820" y="2831"/>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2" name="Line 337"/>
            <p:cNvSpPr>
              <a:spLocks noChangeShapeType="1"/>
            </p:cNvSpPr>
            <p:nvPr/>
          </p:nvSpPr>
          <p:spPr bwMode="auto">
            <a:xfrm flipV="1">
              <a:off x="2825" y="2827"/>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3" name="Line 338"/>
            <p:cNvSpPr>
              <a:spLocks noChangeShapeType="1"/>
            </p:cNvSpPr>
            <p:nvPr/>
          </p:nvSpPr>
          <p:spPr bwMode="auto">
            <a:xfrm flipV="1">
              <a:off x="2830" y="2821"/>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4" name="Line 339"/>
            <p:cNvSpPr>
              <a:spLocks noChangeShapeType="1"/>
            </p:cNvSpPr>
            <p:nvPr/>
          </p:nvSpPr>
          <p:spPr bwMode="auto">
            <a:xfrm flipV="1">
              <a:off x="2836" y="2815"/>
              <a:ext cx="7"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5" name="Line 340"/>
            <p:cNvSpPr>
              <a:spLocks noChangeShapeType="1"/>
            </p:cNvSpPr>
            <p:nvPr/>
          </p:nvSpPr>
          <p:spPr bwMode="auto">
            <a:xfrm flipV="1">
              <a:off x="2843" y="2807"/>
              <a:ext cx="8"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6" name="Line 341"/>
            <p:cNvSpPr>
              <a:spLocks noChangeShapeType="1"/>
            </p:cNvSpPr>
            <p:nvPr/>
          </p:nvSpPr>
          <p:spPr bwMode="auto">
            <a:xfrm flipV="1">
              <a:off x="2851" y="2798"/>
              <a:ext cx="10"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7" name="Line 342"/>
            <p:cNvSpPr>
              <a:spLocks noChangeShapeType="1"/>
            </p:cNvSpPr>
            <p:nvPr/>
          </p:nvSpPr>
          <p:spPr bwMode="auto">
            <a:xfrm flipV="1">
              <a:off x="2861" y="2789"/>
              <a:ext cx="11"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8" name="Line 343"/>
            <p:cNvSpPr>
              <a:spLocks noChangeShapeType="1"/>
            </p:cNvSpPr>
            <p:nvPr/>
          </p:nvSpPr>
          <p:spPr bwMode="auto">
            <a:xfrm flipV="1">
              <a:off x="2872" y="2778"/>
              <a:ext cx="1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9" name="Line 344"/>
            <p:cNvSpPr>
              <a:spLocks noChangeShapeType="1"/>
            </p:cNvSpPr>
            <p:nvPr/>
          </p:nvSpPr>
          <p:spPr bwMode="auto">
            <a:xfrm flipV="1">
              <a:off x="2883" y="2757"/>
              <a:ext cx="23"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0" name="Line 345"/>
            <p:cNvSpPr>
              <a:spLocks noChangeShapeType="1"/>
            </p:cNvSpPr>
            <p:nvPr/>
          </p:nvSpPr>
          <p:spPr bwMode="auto">
            <a:xfrm flipV="1">
              <a:off x="2906" y="2745"/>
              <a:ext cx="13"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1" name="Line 346"/>
            <p:cNvSpPr>
              <a:spLocks noChangeShapeType="1"/>
            </p:cNvSpPr>
            <p:nvPr/>
          </p:nvSpPr>
          <p:spPr bwMode="auto">
            <a:xfrm flipV="1">
              <a:off x="2919" y="2733"/>
              <a:ext cx="12"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2" name="Line 347"/>
            <p:cNvSpPr>
              <a:spLocks noChangeShapeType="1"/>
            </p:cNvSpPr>
            <p:nvPr/>
          </p:nvSpPr>
          <p:spPr bwMode="auto">
            <a:xfrm flipV="1">
              <a:off x="2931" y="2721"/>
              <a:ext cx="12"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3" name="Line 348"/>
            <p:cNvSpPr>
              <a:spLocks noChangeShapeType="1"/>
            </p:cNvSpPr>
            <p:nvPr/>
          </p:nvSpPr>
          <p:spPr bwMode="auto">
            <a:xfrm flipV="1">
              <a:off x="2943" y="2699"/>
              <a:ext cx="23"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4" name="Line 349"/>
            <p:cNvSpPr>
              <a:spLocks noChangeShapeType="1"/>
            </p:cNvSpPr>
            <p:nvPr/>
          </p:nvSpPr>
          <p:spPr bwMode="auto">
            <a:xfrm flipV="1">
              <a:off x="2966" y="2688"/>
              <a:ext cx="1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5" name="Line 350"/>
            <p:cNvSpPr>
              <a:spLocks noChangeShapeType="1"/>
            </p:cNvSpPr>
            <p:nvPr/>
          </p:nvSpPr>
          <p:spPr bwMode="auto">
            <a:xfrm flipV="1">
              <a:off x="2977" y="2678"/>
              <a:ext cx="10"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6" name="Line 351"/>
            <p:cNvSpPr>
              <a:spLocks noChangeShapeType="1"/>
            </p:cNvSpPr>
            <p:nvPr/>
          </p:nvSpPr>
          <p:spPr bwMode="auto">
            <a:xfrm flipV="1">
              <a:off x="2987" y="2668"/>
              <a:ext cx="9"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7" name="Line 352"/>
            <p:cNvSpPr>
              <a:spLocks noChangeShapeType="1"/>
            </p:cNvSpPr>
            <p:nvPr/>
          </p:nvSpPr>
          <p:spPr bwMode="auto">
            <a:xfrm flipV="1">
              <a:off x="2996" y="2659"/>
              <a:ext cx="8"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8" name="Line 353"/>
            <p:cNvSpPr>
              <a:spLocks noChangeShapeType="1"/>
            </p:cNvSpPr>
            <p:nvPr/>
          </p:nvSpPr>
          <p:spPr bwMode="auto">
            <a:xfrm flipV="1">
              <a:off x="3004" y="2651"/>
              <a:ext cx="6"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9" name="Line 354"/>
            <p:cNvSpPr>
              <a:spLocks noChangeShapeType="1"/>
            </p:cNvSpPr>
            <p:nvPr/>
          </p:nvSpPr>
          <p:spPr bwMode="auto">
            <a:xfrm flipV="1">
              <a:off x="3010" y="2645"/>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0" name="Line 355"/>
            <p:cNvSpPr>
              <a:spLocks noChangeShapeType="1"/>
            </p:cNvSpPr>
            <p:nvPr/>
          </p:nvSpPr>
          <p:spPr bwMode="auto">
            <a:xfrm flipV="1">
              <a:off x="3016" y="2637"/>
              <a:ext cx="4"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1" name="Line 356"/>
            <p:cNvSpPr>
              <a:spLocks noChangeShapeType="1"/>
            </p:cNvSpPr>
            <p:nvPr/>
          </p:nvSpPr>
          <p:spPr bwMode="auto">
            <a:xfrm flipV="1">
              <a:off x="3020" y="2628"/>
              <a:ext cx="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2" name="Line 357"/>
            <p:cNvSpPr>
              <a:spLocks noChangeShapeType="1"/>
            </p:cNvSpPr>
            <p:nvPr/>
          </p:nvSpPr>
          <p:spPr bwMode="auto">
            <a:xfrm flipV="1">
              <a:off x="3025" y="2617"/>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3" name="Line 358"/>
            <p:cNvSpPr>
              <a:spLocks noChangeShapeType="1"/>
            </p:cNvSpPr>
            <p:nvPr/>
          </p:nvSpPr>
          <p:spPr bwMode="auto">
            <a:xfrm flipV="1">
              <a:off x="3031" y="2604"/>
              <a:ext cx="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4" name="Line 359"/>
            <p:cNvSpPr>
              <a:spLocks noChangeShapeType="1"/>
            </p:cNvSpPr>
            <p:nvPr/>
          </p:nvSpPr>
          <p:spPr bwMode="auto">
            <a:xfrm flipV="1">
              <a:off x="3037" y="2590"/>
              <a:ext cx="7"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5" name="Line 360"/>
            <p:cNvSpPr>
              <a:spLocks noChangeShapeType="1"/>
            </p:cNvSpPr>
            <p:nvPr/>
          </p:nvSpPr>
          <p:spPr bwMode="auto">
            <a:xfrm flipV="1">
              <a:off x="3044" y="2575"/>
              <a:ext cx="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6" name="Line 361"/>
            <p:cNvSpPr>
              <a:spLocks noChangeShapeType="1"/>
            </p:cNvSpPr>
            <p:nvPr/>
          </p:nvSpPr>
          <p:spPr bwMode="auto">
            <a:xfrm flipV="1">
              <a:off x="3049" y="2560"/>
              <a:ext cx="6"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7" name="Line 362"/>
            <p:cNvSpPr>
              <a:spLocks noChangeShapeType="1"/>
            </p:cNvSpPr>
            <p:nvPr/>
          </p:nvSpPr>
          <p:spPr bwMode="auto">
            <a:xfrm flipV="1">
              <a:off x="3055" y="2545"/>
              <a:ext cx="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8" name="Line 363"/>
            <p:cNvSpPr>
              <a:spLocks noChangeShapeType="1"/>
            </p:cNvSpPr>
            <p:nvPr/>
          </p:nvSpPr>
          <p:spPr bwMode="auto">
            <a:xfrm flipV="1">
              <a:off x="3060" y="2531"/>
              <a:ext cx="4"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9" name="Line 364"/>
            <p:cNvSpPr>
              <a:spLocks noChangeShapeType="1"/>
            </p:cNvSpPr>
            <p:nvPr/>
          </p:nvSpPr>
          <p:spPr bwMode="auto">
            <a:xfrm flipV="1">
              <a:off x="3064" y="2517"/>
              <a:ext cx="3"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0" name="Line 365"/>
            <p:cNvSpPr>
              <a:spLocks noChangeShapeType="1"/>
            </p:cNvSpPr>
            <p:nvPr/>
          </p:nvSpPr>
          <p:spPr bwMode="auto">
            <a:xfrm flipV="1">
              <a:off x="3067" y="2506"/>
              <a:ext cx="2"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1" name="Line 366"/>
            <p:cNvSpPr>
              <a:spLocks noChangeShapeType="1"/>
            </p:cNvSpPr>
            <p:nvPr/>
          </p:nvSpPr>
          <p:spPr bwMode="auto">
            <a:xfrm flipV="1">
              <a:off x="3069" y="2486"/>
              <a:ext cx="2"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2" name="Line 367"/>
            <p:cNvSpPr>
              <a:spLocks noChangeShapeType="1"/>
            </p:cNvSpPr>
            <p:nvPr/>
          </p:nvSpPr>
          <p:spPr bwMode="auto">
            <a:xfrm flipV="1">
              <a:off x="3071" y="2469"/>
              <a:ext cx="1"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3" name="Line 368"/>
            <p:cNvSpPr>
              <a:spLocks noChangeShapeType="1"/>
            </p:cNvSpPr>
            <p:nvPr/>
          </p:nvSpPr>
          <p:spPr bwMode="auto">
            <a:xfrm flipV="1">
              <a:off x="3072" y="2452"/>
              <a:ext cx="0"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4" name="Line 369"/>
            <p:cNvSpPr>
              <a:spLocks noChangeShapeType="1"/>
            </p:cNvSpPr>
            <p:nvPr/>
          </p:nvSpPr>
          <p:spPr bwMode="auto">
            <a:xfrm flipV="1">
              <a:off x="3072" y="2438"/>
              <a:ext cx="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5" name="Line 370"/>
            <p:cNvSpPr>
              <a:spLocks noChangeShapeType="1"/>
            </p:cNvSpPr>
            <p:nvPr/>
          </p:nvSpPr>
          <p:spPr bwMode="auto">
            <a:xfrm flipH="1" flipV="1">
              <a:off x="3072" y="2425"/>
              <a:ext cx="1"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6" name="Line 371"/>
            <p:cNvSpPr>
              <a:spLocks noChangeShapeType="1"/>
            </p:cNvSpPr>
            <p:nvPr/>
          </p:nvSpPr>
          <p:spPr bwMode="auto">
            <a:xfrm flipV="1">
              <a:off x="3072" y="2415"/>
              <a:ext cx="0"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7" name="Line 372"/>
            <p:cNvSpPr>
              <a:spLocks noChangeShapeType="1"/>
            </p:cNvSpPr>
            <p:nvPr/>
          </p:nvSpPr>
          <p:spPr bwMode="auto">
            <a:xfrm flipH="1" flipV="1">
              <a:off x="3072" y="2407"/>
              <a:ext cx="0"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8" name="Line 373"/>
            <p:cNvSpPr>
              <a:spLocks noChangeShapeType="1"/>
            </p:cNvSpPr>
            <p:nvPr/>
          </p:nvSpPr>
          <p:spPr bwMode="auto">
            <a:xfrm flipH="1" flipV="1">
              <a:off x="3071" y="2403"/>
              <a:ext cx="1"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9" name="Line 374"/>
            <p:cNvSpPr>
              <a:spLocks noChangeShapeType="1"/>
            </p:cNvSpPr>
            <p:nvPr/>
          </p:nvSpPr>
          <p:spPr bwMode="auto">
            <a:xfrm flipV="1">
              <a:off x="3071" y="2401"/>
              <a:ext cx="0"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0" name="Line 375"/>
            <p:cNvSpPr>
              <a:spLocks noChangeShapeType="1"/>
            </p:cNvSpPr>
            <p:nvPr/>
          </p:nvSpPr>
          <p:spPr bwMode="auto">
            <a:xfrm>
              <a:off x="3071" y="2401"/>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1" name="Line 376"/>
            <p:cNvSpPr>
              <a:spLocks noChangeShapeType="1"/>
            </p:cNvSpPr>
            <p:nvPr/>
          </p:nvSpPr>
          <p:spPr bwMode="auto">
            <a:xfrm>
              <a:off x="3072" y="2403"/>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2" name="Line 377"/>
            <p:cNvSpPr>
              <a:spLocks noChangeShapeType="1"/>
            </p:cNvSpPr>
            <p:nvPr/>
          </p:nvSpPr>
          <p:spPr bwMode="auto">
            <a:xfrm>
              <a:off x="3074" y="2406"/>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3" name="Line 378"/>
            <p:cNvSpPr>
              <a:spLocks noChangeShapeType="1"/>
            </p:cNvSpPr>
            <p:nvPr/>
          </p:nvSpPr>
          <p:spPr bwMode="auto">
            <a:xfrm>
              <a:off x="3076" y="2412"/>
              <a:ext cx="4"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4" name="Line 379"/>
            <p:cNvSpPr>
              <a:spLocks noChangeShapeType="1"/>
            </p:cNvSpPr>
            <p:nvPr/>
          </p:nvSpPr>
          <p:spPr bwMode="auto">
            <a:xfrm>
              <a:off x="3080" y="2420"/>
              <a:ext cx="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5" name="Line 380"/>
            <p:cNvSpPr>
              <a:spLocks noChangeShapeType="1"/>
            </p:cNvSpPr>
            <p:nvPr/>
          </p:nvSpPr>
          <p:spPr bwMode="auto">
            <a:xfrm>
              <a:off x="3084" y="2429"/>
              <a:ext cx="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6" name="Line 381"/>
            <p:cNvSpPr>
              <a:spLocks noChangeShapeType="1"/>
            </p:cNvSpPr>
            <p:nvPr/>
          </p:nvSpPr>
          <p:spPr bwMode="auto">
            <a:xfrm>
              <a:off x="3088" y="2439"/>
              <a:ext cx="9"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7" name="Line 382"/>
            <p:cNvSpPr>
              <a:spLocks noChangeShapeType="1"/>
            </p:cNvSpPr>
            <p:nvPr/>
          </p:nvSpPr>
          <p:spPr bwMode="auto">
            <a:xfrm>
              <a:off x="3097" y="2462"/>
              <a:ext cx="3"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8" name="Line 383"/>
            <p:cNvSpPr>
              <a:spLocks noChangeShapeType="1"/>
            </p:cNvSpPr>
            <p:nvPr/>
          </p:nvSpPr>
          <p:spPr bwMode="auto">
            <a:xfrm>
              <a:off x="3100" y="2474"/>
              <a:ext cx="3"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9" name="Line 384"/>
            <p:cNvSpPr>
              <a:spLocks noChangeShapeType="1"/>
            </p:cNvSpPr>
            <p:nvPr/>
          </p:nvSpPr>
          <p:spPr bwMode="auto">
            <a:xfrm>
              <a:off x="3103" y="2486"/>
              <a:ext cx="2"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0" name="Line 385"/>
            <p:cNvSpPr>
              <a:spLocks noChangeShapeType="1"/>
            </p:cNvSpPr>
            <p:nvPr/>
          </p:nvSpPr>
          <p:spPr bwMode="auto">
            <a:xfrm>
              <a:off x="3105" y="2497"/>
              <a:ext cx="2"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1" name="Line 386"/>
            <p:cNvSpPr>
              <a:spLocks noChangeShapeType="1"/>
            </p:cNvSpPr>
            <p:nvPr/>
          </p:nvSpPr>
          <p:spPr bwMode="auto">
            <a:xfrm>
              <a:off x="3107" y="2511"/>
              <a:ext cx="2"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2" name="Line 387"/>
            <p:cNvSpPr>
              <a:spLocks noChangeShapeType="1"/>
            </p:cNvSpPr>
            <p:nvPr/>
          </p:nvSpPr>
          <p:spPr bwMode="auto">
            <a:xfrm>
              <a:off x="3109" y="2527"/>
              <a:ext cx="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3" name="Line 388"/>
            <p:cNvSpPr>
              <a:spLocks noChangeShapeType="1"/>
            </p:cNvSpPr>
            <p:nvPr/>
          </p:nvSpPr>
          <p:spPr bwMode="auto">
            <a:xfrm>
              <a:off x="3110" y="2543"/>
              <a:ext cx="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4" name="Line 389"/>
            <p:cNvSpPr>
              <a:spLocks noChangeShapeType="1"/>
            </p:cNvSpPr>
            <p:nvPr/>
          </p:nvSpPr>
          <p:spPr bwMode="auto">
            <a:xfrm>
              <a:off x="3111" y="2559"/>
              <a:ext cx="0"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5" name="Line 390"/>
            <p:cNvSpPr>
              <a:spLocks noChangeShapeType="1"/>
            </p:cNvSpPr>
            <p:nvPr/>
          </p:nvSpPr>
          <p:spPr bwMode="auto">
            <a:xfrm flipH="1">
              <a:off x="3111" y="2591"/>
              <a:ext cx="0"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6" name="Line 391"/>
            <p:cNvSpPr>
              <a:spLocks noChangeShapeType="1"/>
            </p:cNvSpPr>
            <p:nvPr/>
          </p:nvSpPr>
          <p:spPr bwMode="auto">
            <a:xfrm flipH="1">
              <a:off x="3109" y="2604"/>
              <a:ext cx="2"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7" name="Line 392"/>
            <p:cNvSpPr>
              <a:spLocks noChangeShapeType="1"/>
            </p:cNvSpPr>
            <p:nvPr/>
          </p:nvSpPr>
          <p:spPr bwMode="auto">
            <a:xfrm flipH="1">
              <a:off x="3107" y="2616"/>
              <a:ext cx="2"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8" name="Line 393"/>
            <p:cNvSpPr>
              <a:spLocks noChangeShapeType="1"/>
            </p:cNvSpPr>
            <p:nvPr/>
          </p:nvSpPr>
          <p:spPr bwMode="auto">
            <a:xfrm flipH="1">
              <a:off x="3105" y="2625"/>
              <a:ext cx="2"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9" name="Line 394"/>
            <p:cNvSpPr>
              <a:spLocks noChangeShapeType="1"/>
            </p:cNvSpPr>
            <p:nvPr/>
          </p:nvSpPr>
          <p:spPr bwMode="auto">
            <a:xfrm flipH="1">
              <a:off x="3101" y="2634"/>
              <a:ext cx="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0" name="Line 395"/>
            <p:cNvSpPr>
              <a:spLocks noChangeShapeType="1"/>
            </p:cNvSpPr>
            <p:nvPr/>
          </p:nvSpPr>
          <p:spPr bwMode="auto">
            <a:xfrm flipH="1">
              <a:off x="3095" y="2644"/>
              <a:ext cx="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1" name="Line 396"/>
            <p:cNvSpPr>
              <a:spLocks noChangeShapeType="1"/>
            </p:cNvSpPr>
            <p:nvPr/>
          </p:nvSpPr>
          <p:spPr bwMode="auto">
            <a:xfrm flipH="1">
              <a:off x="3089" y="2656"/>
              <a:ext cx="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2" name="Line 397"/>
            <p:cNvSpPr>
              <a:spLocks noChangeShapeType="1"/>
            </p:cNvSpPr>
            <p:nvPr/>
          </p:nvSpPr>
          <p:spPr bwMode="auto">
            <a:xfrm flipH="1">
              <a:off x="3082" y="2669"/>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3" name="Line 398"/>
            <p:cNvSpPr>
              <a:spLocks noChangeShapeType="1"/>
            </p:cNvSpPr>
            <p:nvPr/>
          </p:nvSpPr>
          <p:spPr bwMode="auto">
            <a:xfrm flipH="1">
              <a:off x="3074" y="2682"/>
              <a:ext cx="8"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4" name="Line 399"/>
            <p:cNvSpPr>
              <a:spLocks noChangeShapeType="1"/>
            </p:cNvSpPr>
            <p:nvPr/>
          </p:nvSpPr>
          <p:spPr bwMode="auto">
            <a:xfrm flipH="1">
              <a:off x="3066" y="2696"/>
              <a:ext cx="8"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5" name="Line 400"/>
            <p:cNvSpPr>
              <a:spLocks noChangeShapeType="1"/>
            </p:cNvSpPr>
            <p:nvPr/>
          </p:nvSpPr>
          <p:spPr bwMode="auto">
            <a:xfrm flipH="1">
              <a:off x="3057" y="2710"/>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6" name="Line 401"/>
            <p:cNvSpPr>
              <a:spLocks noChangeShapeType="1"/>
            </p:cNvSpPr>
            <p:nvPr/>
          </p:nvSpPr>
          <p:spPr bwMode="auto">
            <a:xfrm flipH="1">
              <a:off x="3048" y="2723"/>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7" name="Line 402"/>
            <p:cNvSpPr>
              <a:spLocks noChangeShapeType="1"/>
            </p:cNvSpPr>
            <p:nvPr/>
          </p:nvSpPr>
          <p:spPr bwMode="auto">
            <a:xfrm flipH="1">
              <a:off x="3039" y="2735"/>
              <a:ext cx="9"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8" name="Line 403"/>
            <p:cNvSpPr>
              <a:spLocks noChangeShapeType="1"/>
            </p:cNvSpPr>
            <p:nvPr/>
          </p:nvSpPr>
          <p:spPr bwMode="auto">
            <a:xfrm flipH="1">
              <a:off x="3030" y="2745"/>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09" name="Line 404"/>
            <p:cNvSpPr>
              <a:spLocks noChangeShapeType="1"/>
            </p:cNvSpPr>
            <p:nvPr/>
          </p:nvSpPr>
          <p:spPr bwMode="auto">
            <a:xfrm flipH="1">
              <a:off x="3020" y="2753"/>
              <a:ext cx="10"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0" name="Line 405"/>
            <p:cNvSpPr>
              <a:spLocks noChangeShapeType="1"/>
            </p:cNvSpPr>
            <p:nvPr/>
          </p:nvSpPr>
          <p:spPr bwMode="auto">
            <a:xfrm flipH="1">
              <a:off x="3009" y="2763"/>
              <a:ext cx="1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1" name="Line 406"/>
            <p:cNvSpPr>
              <a:spLocks noChangeShapeType="1"/>
            </p:cNvSpPr>
            <p:nvPr/>
          </p:nvSpPr>
          <p:spPr bwMode="auto">
            <a:xfrm flipH="1">
              <a:off x="2997" y="2773"/>
              <a:ext cx="12"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2" name="Line 407"/>
            <p:cNvSpPr>
              <a:spLocks noChangeShapeType="1"/>
            </p:cNvSpPr>
            <p:nvPr/>
          </p:nvSpPr>
          <p:spPr bwMode="auto">
            <a:xfrm flipH="1">
              <a:off x="2984" y="2783"/>
              <a:ext cx="13"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3" name="Line 408"/>
            <p:cNvSpPr>
              <a:spLocks noChangeShapeType="1"/>
            </p:cNvSpPr>
            <p:nvPr/>
          </p:nvSpPr>
          <p:spPr bwMode="auto">
            <a:xfrm flipH="1">
              <a:off x="2958" y="2794"/>
              <a:ext cx="26"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4" name="Line 409"/>
            <p:cNvSpPr>
              <a:spLocks noChangeShapeType="1"/>
            </p:cNvSpPr>
            <p:nvPr/>
          </p:nvSpPr>
          <p:spPr bwMode="auto">
            <a:xfrm flipH="1">
              <a:off x="2945" y="2816"/>
              <a:ext cx="1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5" name="Line 410"/>
            <p:cNvSpPr>
              <a:spLocks noChangeShapeType="1"/>
            </p:cNvSpPr>
            <p:nvPr/>
          </p:nvSpPr>
          <p:spPr bwMode="auto">
            <a:xfrm flipH="1">
              <a:off x="2933" y="2826"/>
              <a:ext cx="12"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6" name="Line 411"/>
            <p:cNvSpPr>
              <a:spLocks noChangeShapeType="1"/>
            </p:cNvSpPr>
            <p:nvPr/>
          </p:nvSpPr>
          <p:spPr bwMode="auto">
            <a:xfrm flipH="1">
              <a:off x="2922" y="2836"/>
              <a:ext cx="1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7" name="Line 412"/>
            <p:cNvSpPr>
              <a:spLocks noChangeShapeType="1"/>
            </p:cNvSpPr>
            <p:nvPr/>
          </p:nvSpPr>
          <p:spPr bwMode="auto">
            <a:xfrm flipH="1">
              <a:off x="2911" y="2846"/>
              <a:ext cx="11"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8" name="Line 413"/>
            <p:cNvSpPr>
              <a:spLocks noChangeShapeType="1"/>
            </p:cNvSpPr>
            <p:nvPr/>
          </p:nvSpPr>
          <p:spPr bwMode="auto">
            <a:xfrm flipH="1">
              <a:off x="2901" y="2855"/>
              <a:ext cx="10"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19" name="Line 414"/>
            <p:cNvSpPr>
              <a:spLocks noChangeShapeType="1"/>
            </p:cNvSpPr>
            <p:nvPr/>
          </p:nvSpPr>
          <p:spPr bwMode="auto">
            <a:xfrm flipH="1">
              <a:off x="2892" y="2863"/>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0" name="Line 415"/>
            <p:cNvSpPr>
              <a:spLocks noChangeShapeType="1"/>
            </p:cNvSpPr>
            <p:nvPr/>
          </p:nvSpPr>
          <p:spPr bwMode="auto">
            <a:xfrm flipH="1">
              <a:off x="2886" y="2871"/>
              <a:ext cx="6"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21" name="Line 416"/>
            <p:cNvSpPr>
              <a:spLocks noChangeShapeType="1"/>
            </p:cNvSpPr>
            <p:nvPr/>
          </p:nvSpPr>
          <p:spPr bwMode="auto">
            <a:xfrm flipH="1">
              <a:off x="2871" y="2876"/>
              <a:ext cx="1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076" name="Group 417"/>
          <p:cNvGrpSpPr>
            <a:grpSpLocks/>
          </p:cNvGrpSpPr>
          <p:nvPr/>
        </p:nvGrpSpPr>
        <p:grpSpPr bwMode="auto">
          <a:xfrm rot="5400000">
            <a:off x="4576762" y="2100263"/>
            <a:ext cx="536575" cy="2317750"/>
            <a:chOff x="2657" y="1392"/>
            <a:chExt cx="474" cy="1623"/>
          </a:xfrm>
        </p:grpSpPr>
        <p:sp>
          <p:nvSpPr>
            <p:cNvPr id="37822" name="Line 418"/>
            <p:cNvSpPr>
              <a:spLocks noChangeShapeType="1"/>
            </p:cNvSpPr>
            <p:nvPr/>
          </p:nvSpPr>
          <p:spPr bwMode="auto">
            <a:xfrm flipH="1">
              <a:off x="2863" y="2891"/>
              <a:ext cx="8"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3" name="Line 419"/>
            <p:cNvSpPr>
              <a:spLocks noChangeShapeType="1"/>
            </p:cNvSpPr>
            <p:nvPr/>
          </p:nvSpPr>
          <p:spPr bwMode="auto">
            <a:xfrm flipH="1">
              <a:off x="2854" y="2899"/>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4" name="Line 420"/>
            <p:cNvSpPr>
              <a:spLocks noChangeShapeType="1"/>
            </p:cNvSpPr>
            <p:nvPr/>
          </p:nvSpPr>
          <p:spPr bwMode="auto">
            <a:xfrm flipH="1">
              <a:off x="2845" y="2907"/>
              <a:ext cx="9"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5" name="Line 421"/>
            <p:cNvSpPr>
              <a:spLocks noChangeShapeType="1"/>
            </p:cNvSpPr>
            <p:nvPr/>
          </p:nvSpPr>
          <p:spPr bwMode="auto">
            <a:xfrm flipH="1">
              <a:off x="2815" y="2916"/>
              <a:ext cx="30" cy="2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6" name="Line 422"/>
            <p:cNvSpPr>
              <a:spLocks noChangeShapeType="1"/>
            </p:cNvSpPr>
            <p:nvPr/>
          </p:nvSpPr>
          <p:spPr bwMode="auto">
            <a:xfrm flipH="1">
              <a:off x="2806" y="2945"/>
              <a:ext cx="9"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7" name="Line 423"/>
            <p:cNvSpPr>
              <a:spLocks noChangeShapeType="1"/>
            </p:cNvSpPr>
            <p:nvPr/>
          </p:nvSpPr>
          <p:spPr bwMode="auto">
            <a:xfrm flipH="1">
              <a:off x="2797" y="2956"/>
              <a:ext cx="9"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8" name="Line 424"/>
            <p:cNvSpPr>
              <a:spLocks noChangeShapeType="1"/>
            </p:cNvSpPr>
            <p:nvPr/>
          </p:nvSpPr>
          <p:spPr bwMode="auto">
            <a:xfrm flipH="1">
              <a:off x="2789" y="2967"/>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9" name="Line 425"/>
            <p:cNvSpPr>
              <a:spLocks noChangeShapeType="1"/>
            </p:cNvSpPr>
            <p:nvPr/>
          </p:nvSpPr>
          <p:spPr bwMode="auto">
            <a:xfrm flipH="1">
              <a:off x="2782" y="2978"/>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0" name="Line 426"/>
            <p:cNvSpPr>
              <a:spLocks noChangeShapeType="1"/>
            </p:cNvSpPr>
            <p:nvPr/>
          </p:nvSpPr>
          <p:spPr bwMode="auto">
            <a:xfrm flipH="1">
              <a:off x="2777" y="2987"/>
              <a:ext cx="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1" name="Line 427"/>
            <p:cNvSpPr>
              <a:spLocks noChangeShapeType="1"/>
            </p:cNvSpPr>
            <p:nvPr/>
          </p:nvSpPr>
          <p:spPr bwMode="auto">
            <a:xfrm flipH="1">
              <a:off x="2772" y="2996"/>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2" name="Line 428"/>
            <p:cNvSpPr>
              <a:spLocks noChangeShapeType="1"/>
            </p:cNvSpPr>
            <p:nvPr/>
          </p:nvSpPr>
          <p:spPr bwMode="auto">
            <a:xfrm flipH="1">
              <a:off x="2768" y="3003"/>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3" name="Line 429"/>
            <p:cNvSpPr>
              <a:spLocks noChangeShapeType="1"/>
            </p:cNvSpPr>
            <p:nvPr/>
          </p:nvSpPr>
          <p:spPr bwMode="auto">
            <a:xfrm flipH="1">
              <a:off x="2766" y="3009"/>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4" name="Line 430"/>
            <p:cNvSpPr>
              <a:spLocks noChangeShapeType="1"/>
            </p:cNvSpPr>
            <p:nvPr/>
          </p:nvSpPr>
          <p:spPr bwMode="auto">
            <a:xfrm flipH="1">
              <a:off x="2766" y="3012"/>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5" name="Freeform 431"/>
            <p:cNvSpPr>
              <a:spLocks/>
            </p:cNvSpPr>
            <p:nvPr/>
          </p:nvSpPr>
          <p:spPr bwMode="auto">
            <a:xfrm>
              <a:off x="2657" y="2984"/>
              <a:ext cx="15" cy="31"/>
            </a:xfrm>
            <a:custGeom>
              <a:avLst/>
              <a:gdLst>
                <a:gd name="T0" fmla="*/ 0 w 32"/>
                <a:gd name="T1" fmla="*/ 0 h 63"/>
                <a:gd name="T2" fmla="*/ 0 w 32"/>
                <a:gd name="T3" fmla="*/ 0 h 63"/>
                <a:gd name="T4" fmla="*/ 0 w 32"/>
                <a:gd name="T5" fmla="*/ 0 h 63"/>
                <a:gd name="T6" fmla="*/ 0 w 32"/>
                <a:gd name="T7" fmla="*/ 0 h 63"/>
                <a:gd name="T8" fmla="*/ 0 w 32"/>
                <a:gd name="T9" fmla="*/ 0 h 63"/>
                <a:gd name="T10" fmla="*/ 0 w 32"/>
                <a:gd name="T11" fmla="*/ 0 h 63"/>
                <a:gd name="T12" fmla="*/ 0 w 32"/>
                <a:gd name="T13" fmla="*/ 0 h 63"/>
                <a:gd name="T14" fmla="*/ 0 w 32"/>
                <a:gd name="T15" fmla="*/ 0 h 63"/>
                <a:gd name="T16" fmla="*/ 0 w 32"/>
                <a:gd name="T17" fmla="*/ 0 h 63"/>
                <a:gd name="T18" fmla="*/ 0 w 32"/>
                <a:gd name="T19" fmla="*/ 0 h 63"/>
                <a:gd name="T20" fmla="*/ 0 w 32"/>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3"/>
                <a:gd name="T35" fmla="*/ 32 w 32"/>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3">
                  <a:moveTo>
                    <a:pt x="32" y="0"/>
                  </a:moveTo>
                  <a:lnTo>
                    <a:pt x="32" y="54"/>
                  </a:lnTo>
                  <a:lnTo>
                    <a:pt x="27" y="61"/>
                  </a:lnTo>
                  <a:lnTo>
                    <a:pt x="26" y="63"/>
                  </a:lnTo>
                  <a:lnTo>
                    <a:pt x="0" y="59"/>
                  </a:lnTo>
                  <a:lnTo>
                    <a:pt x="4" y="56"/>
                  </a:lnTo>
                  <a:lnTo>
                    <a:pt x="8" y="51"/>
                  </a:lnTo>
                  <a:lnTo>
                    <a:pt x="12" y="41"/>
                  </a:lnTo>
                  <a:lnTo>
                    <a:pt x="18" y="30"/>
                  </a:lnTo>
                  <a:lnTo>
                    <a:pt x="25" y="13"/>
                  </a:lnTo>
                  <a:lnTo>
                    <a:pt x="32" y="0"/>
                  </a:lnTo>
                  <a:close/>
                </a:path>
              </a:pathLst>
            </a:custGeom>
            <a:solidFill>
              <a:srgbClr val="F6C846"/>
            </a:solidFill>
            <a:ln w="0">
              <a:solidFill>
                <a:srgbClr val="F6C846"/>
              </a:solidFill>
              <a:round/>
              <a:headEnd/>
              <a:tailEnd/>
            </a:ln>
          </p:spPr>
          <p:txBody>
            <a:bodyPr/>
            <a:lstStyle/>
            <a:p>
              <a:endParaRPr lang="en-US"/>
            </a:p>
          </p:txBody>
        </p:sp>
        <p:sp>
          <p:nvSpPr>
            <p:cNvPr id="37836" name="Freeform 432"/>
            <p:cNvSpPr>
              <a:spLocks/>
            </p:cNvSpPr>
            <p:nvPr/>
          </p:nvSpPr>
          <p:spPr bwMode="auto">
            <a:xfrm>
              <a:off x="2673" y="2953"/>
              <a:ext cx="15" cy="57"/>
            </a:xfrm>
            <a:custGeom>
              <a:avLst/>
              <a:gdLst>
                <a:gd name="T0" fmla="*/ 0 w 31"/>
                <a:gd name="T1" fmla="*/ 0 h 114"/>
                <a:gd name="T2" fmla="*/ 0 w 31"/>
                <a:gd name="T3" fmla="*/ 1 h 114"/>
                <a:gd name="T4" fmla="*/ 0 w 31"/>
                <a:gd name="T5" fmla="*/ 1 h 114"/>
                <a:gd name="T6" fmla="*/ 0 w 31"/>
                <a:gd name="T7" fmla="*/ 1 h 114"/>
                <a:gd name="T8" fmla="*/ 0 w 31"/>
                <a:gd name="T9" fmla="*/ 1 h 114"/>
                <a:gd name="T10" fmla="*/ 0 w 31"/>
                <a:gd name="T11" fmla="*/ 1 h 114"/>
                <a:gd name="T12" fmla="*/ 0 w 31"/>
                <a:gd name="T13" fmla="*/ 1 h 114"/>
                <a:gd name="T14" fmla="*/ 0 w 31"/>
                <a:gd name="T15" fmla="*/ 1 h 114"/>
                <a:gd name="T16" fmla="*/ 0 w 31"/>
                <a:gd name="T17" fmla="*/ 1 h 114"/>
                <a:gd name="T18" fmla="*/ 0 w 31"/>
                <a:gd name="T19" fmla="*/ 1 h 114"/>
                <a:gd name="T20" fmla="*/ 0 w 31"/>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114"/>
                <a:gd name="T35" fmla="*/ 31 w 31"/>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114">
                  <a:moveTo>
                    <a:pt x="31" y="0"/>
                  </a:moveTo>
                  <a:lnTo>
                    <a:pt x="31" y="54"/>
                  </a:lnTo>
                  <a:lnTo>
                    <a:pt x="20" y="73"/>
                  </a:lnTo>
                  <a:lnTo>
                    <a:pt x="11" y="90"/>
                  </a:lnTo>
                  <a:lnTo>
                    <a:pt x="4" y="104"/>
                  </a:lnTo>
                  <a:lnTo>
                    <a:pt x="0" y="114"/>
                  </a:lnTo>
                  <a:lnTo>
                    <a:pt x="0" y="59"/>
                  </a:lnTo>
                  <a:lnTo>
                    <a:pt x="1" y="56"/>
                  </a:lnTo>
                  <a:lnTo>
                    <a:pt x="13" y="33"/>
                  </a:lnTo>
                  <a:lnTo>
                    <a:pt x="28" y="6"/>
                  </a:lnTo>
                  <a:lnTo>
                    <a:pt x="31" y="0"/>
                  </a:lnTo>
                  <a:close/>
                </a:path>
              </a:pathLst>
            </a:custGeom>
            <a:solidFill>
              <a:srgbClr val="F5C545"/>
            </a:solidFill>
            <a:ln w="0">
              <a:solidFill>
                <a:srgbClr val="F5C545"/>
              </a:solidFill>
              <a:round/>
              <a:headEnd/>
              <a:tailEnd/>
            </a:ln>
          </p:spPr>
          <p:txBody>
            <a:bodyPr/>
            <a:lstStyle/>
            <a:p>
              <a:endParaRPr lang="en-US"/>
            </a:p>
          </p:txBody>
        </p:sp>
        <p:sp>
          <p:nvSpPr>
            <p:cNvPr id="37837" name="Freeform 433"/>
            <p:cNvSpPr>
              <a:spLocks/>
            </p:cNvSpPr>
            <p:nvPr/>
          </p:nvSpPr>
          <p:spPr bwMode="auto">
            <a:xfrm>
              <a:off x="2688" y="2931"/>
              <a:ext cx="16" cy="49"/>
            </a:xfrm>
            <a:custGeom>
              <a:avLst/>
              <a:gdLst>
                <a:gd name="T0" fmla="*/ 1 w 31"/>
                <a:gd name="T1" fmla="*/ 0 h 98"/>
                <a:gd name="T2" fmla="*/ 1 w 31"/>
                <a:gd name="T3" fmla="*/ 1 h 98"/>
                <a:gd name="T4" fmla="*/ 1 w 31"/>
                <a:gd name="T5" fmla="*/ 1 h 98"/>
                <a:gd name="T6" fmla="*/ 1 w 31"/>
                <a:gd name="T7" fmla="*/ 1 h 98"/>
                <a:gd name="T8" fmla="*/ 0 w 31"/>
                <a:gd name="T9" fmla="*/ 1 h 98"/>
                <a:gd name="T10" fmla="*/ 0 w 31"/>
                <a:gd name="T11" fmla="*/ 1 h 98"/>
                <a:gd name="T12" fmla="*/ 1 w 31"/>
                <a:gd name="T13" fmla="*/ 1 h 98"/>
                <a:gd name="T14" fmla="*/ 1 w 31"/>
                <a:gd name="T15" fmla="*/ 1 h 98"/>
                <a:gd name="T16" fmla="*/ 1 w 31"/>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98"/>
                <a:gd name="T29" fmla="*/ 31 w 31"/>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98">
                  <a:moveTo>
                    <a:pt x="31" y="0"/>
                  </a:moveTo>
                  <a:lnTo>
                    <a:pt x="31" y="49"/>
                  </a:lnTo>
                  <a:lnTo>
                    <a:pt x="24" y="59"/>
                  </a:lnTo>
                  <a:lnTo>
                    <a:pt x="11" y="79"/>
                  </a:lnTo>
                  <a:lnTo>
                    <a:pt x="0" y="98"/>
                  </a:lnTo>
                  <a:lnTo>
                    <a:pt x="0" y="44"/>
                  </a:lnTo>
                  <a:lnTo>
                    <a:pt x="9" y="30"/>
                  </a:lnTo>
                  <a:lnTo>
                    <a:pt x="23" y="10"/>
                  </a:lnTo>
                  <a:lnTo>
                    <a:pt x="31" y="0"/>
                  </a:lnTo>
                  <a:close/>
                </a:path>
              </a:pathLst>
            </a:custGeom>
            <a:solidFill>
              <a:srgbClr val="F3BF43"/>
            </a:solidFill>
            <a:ln w="0">
              <a:solidFill>
                <a:srgbClr val="F3BF43"/>
              </a:solidFill>
              <a:round/>
              <a:headEnd/>
              <a:tailEnd/>
            </a:ln>
          </p:spPr>
          <p:txBody>
            <a:bodyPr/>
            <a:lstStyle/>
            <a:p>
              <a:endParaRPr lang="en-US"/>
            </a:p>
          </p:txBody>
        </p:sp>
        <p:sp>
          <p:nvSpPr>
            <p:cNvPr id="37838" name="Freeform 434"/>
            <p:cNvSpPr>
              <a:spLocks/>
            </p:cNvSpPr>
            <p:nvPr/>
          </p:nvSpPr>
          <p:spPr bwMode="auto">
            <a:xfrm>
              <a:off x="2704" y="2912"/>
              <a:ext cx="16" cy="43"/>
            </a:xfrm>
            <a:custGeom>
              <a:avLst/>
              <a:gdLst>
                <a:gd name="T0" fmla="*/ 1 w 31"/>
                <a:gd name="T1" fmla="*/ 0 h 87"/>
                <a:gd name="T2" fmla="*/ 1 w 31"/>
                <a:gd name="T3" fmla="*/ 0 h 87"/>
                <a:gd name="T4" fmla="*/ 1 w 31"/>
                <a:gd name="T5" fmla="*/ 0 h 87"/>
                <a:gd name="T6" fmla="*/ 1 w 31"/>
                <a:gd name="T7" fmla="*/ 0 h 87"/>
                <a:gd name="T8" fmla="*/ 0 w 31"/>
                <a:gd name="T9" fmla="*/ 0 h 87"/>
                <a:gd name="T10" fmla="*/ 0 w 31"/>
                <a:gd name="T11" fmla="*/ 0 h 87"/>
                <a:gd name="T12" fmla="*/ 1 w 31"/>
                <a:gd name="T13" fmla="*/ 0 h 87"/>
                <a:gd name="T14" fmla="*/ 1 w 31"/>
                <a:gd name="T15" fmla="*/ 0 h 87"/>
                <a:gd name="T16" fmla="*/ 1 w 31"/>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87"/>
                <a:gd name="T29" fmla="*/ 31 w 31"/>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87">
                  <a:moveTo>
                    <a:pt x="31" y="0"/>
                  </a:moveTo>
                  <a:lnTo>
                    <a:pt x="31" y="45"/>
                  </a:lnTo>
                  <a:lnTo>
                    <a:pt x="20" y="59"/>
                  </a:lnTo>
                  <a:lnTo>
                    <a:pt x="6" y="77"/>
                  </a:lnTo>
                  <a:lnTo>
                    <a:pt x="0" y="87"/>
                  </a:lnTo>
                  <a:lnTo>
                    <a:pt x="0" y="38"/>
                  </a:lnTo>
                  <a:lnTo>
                    <a:pt x="6" y="31"/>
                  </a:lnTo>
                  <a:lnTo>
                    <a:pt x="20" y="14"/>
                  </a:lnTo>
                  <a:lnTo>
                    <a:pt x="31" y="0"/>
                  </a:lnTo>
                  <a:close/>
                </a:path>
              </a:pathLst>
            </a:custGeom>
            <a:solidFill>
              <a:srgbClr val="F0B740"/>
            </a:solidFill>
            <a:ln w="0">
              <a:solidFill>
                <a:srgbClr val="F0B740"/>
              </a:solidFill>
              <a:round/>
              <a:headEnd/>
              <a:tailEnd/>
            </a:ln>
          </p:spPr>
          <p:txBody>
            <a:bodyPr/>
            <a:lstStyle/>
            <a:p>
              <a:endParaRPr lang="en-US"/>
            </a:p>
          </p:txBody>
        </p:sp>
        <p:sp>
          <p:nvSpPr>
            <p:cNvPr id="37839" name="Freeform 435"/>
            <p:cNvSpPr>
              <a:spLocks/>
            </p:cNvSpPr>
            <p:nvPr/>
          </p:nvSpPr>
          <p:spPr bwMode="auto">
            <a:xfrm>
              <a:off x="2720" y="2897"/>
              <a:ext cx="15" cy="38"/>
            </a:xfrm>
            <a:custGeom>
              <a:avLst/>
              <a:gdLst>
                <a:gd name="T0" fmla="*/ 0 w 31"/>
                <a:gd name="T1" fmla="*/ 0 h 75"/>
                <a:gd name="T2" fmla="*/ 0 w 31"/>
                <a:gd name="T3" fmla="*/ 1 h 75"/>
                <a:gd name="T4" fmla="*/ 0 w 31"/>
                <a:gd name="T5" fmla="*/ 1 h 75"/>
                <a:gd name="T6" fmla="*/ 0 w 31"/>
                <a:gd name="T7" fmla="*/ 1 h 75"/>
                <a:gd name="T8" fmla="*/ 0 w 31"/>
                <a:gd name="T9" fmla="*/ 1 h 75"/>
                <a:gd name="T10" fmla="*/ 0 w 31"/>
                <a:gd name="T11" fmla="*/ 1 h 75"/>
                <a:gd name="T12" fmla="*/ 0 w 31"/>
                <a:gd name="T13" fmla="*/ 1 h 75"/>
                <a:gd name="T14" fmla="*/ 0 w 31"/>
                <a:gd name="T15" fmla="*/ 1 h 75"/>
                <a:gd name="T16" fmla="*/ 0 w 31"/>
                <a:gd name="T17" fmla="*/ 1 h 75"/>
                <a:gd name="T18" fmla="*/ 0 w 31"/>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5"/>
                <a:gd name="T32" fmla="*/ 31 w 31"/>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5">
                  <a:moveTo>
                    <a:pt x="31" y="0"/>
                  </a:moveTo>
                  <a:lnTo>
                    <a:pt x="31" y="36"/>
                  </a:lnTo>
                  <a:lnTo>
                    <a:pt x="25" y="43"/>
                  </a:lnTo>
                  <a:lnTo>
                    <a:pt x="17" y="54"/>
                  </a:lnTo>
                  <a:lnTo>
                    <a:pt x="9" y="64"/>
                  </a:lnTo>
                  <a:lnTo>
                    <a:pt x="3" y="71"/>
                  </a:lnTo>
                  <a:lnTo>
                    <a:pt x="0" y="75"/>
                  </a:lnTo>
                  <a:lnTo>
                    <a:pt x="0" y="30"/>
                  </a:lnTo>
                  <a:lnTo>
                    <a:pt x="20" y="11"/>
                  </a:lnTo>
                  <a:lnTo>
                    <a:pt x="31" y="0"/>
                  </a:lnTo>
                  <a:close/>
                </a:path>
              </a:pathLst>
            </a:custGeom>
            <a:solidFill>
              <a:srgbClr val="EDAF3D"/>
            </a:solidFill>
            <a:ln w="0">
              <a:solidFill>
                <a:srgbClr val="EDAF3D"/>
              </a:solidFill>
              <a:round/>
              <a:headEnd/>
              <a:tailEnd/>
            </a:ln>
          </p:spPr>
          <p:txBody>
            <a:bodyPr/>
            <a:lstStyle/>
            <a:p>
              <a:endParaRPr lang="en-US"/>
            </a:p>
          </p:txBody>
        </p:sp>
        <p:sp>
          <p:nvSpPr>
            <p:cNvPr id="37840" name="Freeform 436"/>
            <p:cNvSpPr>
              <a:spLocks/>
            </p:cNvSpPr>
            <p:nvPr/>
          </p:nvSpPr>
          <p:spPr bwMode="auto">
            <a:xfrm>
              <a:off x="2736" y="2884"/>
              <a:ext cx="15" cy="30"/>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w 31"/>
                <a:gd name="T19" fmla="*/ 0 h 62"/>
                <a:gd name="T20" fmla="*/ 0 w 31"/>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62"/>
                <a:gd name="T35" fmla="*/ 31 w 31"/>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62">
                  <a:moveTo>
                    <a:pt x="31" y="0"/>
                  </a:moveTo>
                  <a:lnTo>
                    <a:pt x="31" y="25"/>
                  </a:lnTo>
                  <a:lnTo>
                    <a:pt x="29" y="27"/>
                  </a:lnTo>
                  <a:lnTo>
                    <a:pt x="15" y="43"/>
                  </a:lnTo>
                  <a:lnTo>
                    <a:pt x="3" y="57"/>
                  </a:lnTo>
                  <a:lnTo>
                    <a:pt x="0" y="62"/>
                  </a:lnTo>
                  <a:lnTo>
                    <a:pt x="0" y="26"/>
                  </a:lnTo>
                  <a:lnTo>
                    <a:pt x="9" y="19"/>
                  </a:lnTo>
                  <a:lnTo>
                    <a:pt x="19" y="11"/>
                  </a:lnTo>
                  <a:lnTo>
                    <a:pt x="28" y="2"/>
                  </a:lnTo>
                  <a:lnTo>
                    <a:pt x="31" y="0"/>
                  </a:lnTo>
                  <a:close/>
                </a:path>
              </a:pathLst>
            </a:custGeom>
            <a:solidFill>
              <a:srgbClr val="E8A439"/>
            </a:solidFill>
            <a:ln w="0">
              <a:solidFill>
                <a:srgbClr val="E8A439"/>
              </a:solidFill>
              <a:round/>
              <a:headEnd/>
              <a:tailEnd/>
            </a:ln>
          </p:spPr>
          <p:txBody>
            <a:bodyPr/>
            <a:lstStyle/>
            <a:p>
              <a:endParaRPr lang="en-US"/>
            </a:p>
          </p:txBody>
        </p:sp>
        <p:sp>
          <p:nvSpPr>
            <p:cNvPr id="37841" name="Freeform 437"/>
            <p:cNvSpPr>
              <a:spLocks/>
            </p:cNvSpPr>
            <p:nvPr/>
          </p:nvSpPr>
          <p:spPr bwMode="auto">
            <a:xfrm>
              <a:off x="2751" y="2872"/>
              <a:ext cx="16" cy="24"/>
            </a:xfrm>
            <a:custGeom>
              <a:avLst/>
              <a:gdLst>
                <a:gd name="T0" fmla="*/ 1 w 32"/>
                <a:gd name="T1" fmla="*/ 0 h 47"/>
                <a:gd name="T2" fmla="*/ 1 w 32"/>
                <a:gd name="T3" fmla="*/ 1 h 47"/>
                <a:gd name="T4" fmla="*/ 1 w 32"/>
                <a:gd name="T5" fmla="*/ 1 h 47"/>
                <a:gd name="T6" fmla="*/ 0 w 32"/>
                <a:gd name="T7" fmla="*/ 1 h 47"/>
                <a:gd name="T8" fmla="*/ 0 w 32"/>
                <a:gd name="T9" fmla="*/ 1 h 47"/>
                <a:gd name="T10" fmla="*/ 1 w 32"/>
                <a:gd name="T11" fmla="*/ 1 h 47"/>
                <a:gd name="T12" fmla="*/ 1 w 32"/>
                <a:gd name="T13" fmla="*/ 1 h 47"/>
                <a:gd name="T14" fmla="*/ 1 w 32"/>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7"/>
                <a:gd name="T26" fmla="*/ 32 w 3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7">
                  <a:moveTo>
                    <a:pt x="32" y="0"/>
                  </a:moveTo>
                  <a:lnTo>
                    <a:pt x="32" y="15"/>
                  </a:lnTo>
                  <a:lnTo>
                    <a:pt x="16" y="32"/>
                  </a:lnTo>
                  <a:lnTo>
                    <a:pt x="0" y="47"/>
                  </a:lnTo>
                  <a:lnTo>
                    <a:pt x="0" y="22"/>
                  </a:lnTo>
                  <a:lnTo>
                    <a:pt x="11" y="14"/>
                  </a:lnTo>
                  <a:lnTo>
                    <a:pt x="13" y="13"/>
                  </a:lnTo>
                  <a:lnTo>
                    <a:pt x="32" y="0"/>
                  </a:lnTo>
                  <a:close/>
                </a:path>
              </a:pathLst>
            </a:custGeom>
            <a:solidFill>
              <a:srgbClr val="E49835"/>
            </a:solidFill>
            <a:ln w="0">
              <a:solidFill>
                <a:srgbClr val="E49835"/>
              </a:solidFill>
              <a:round/>
              <a:headEnd/>
              <a:tailEnd/>
            </a:ln>
          </p:spPr>
          <p:txBody>
            <a:bodyPr/>
            <a:lstStyle/>
            <a:p>
              <a:endParaRPr lang="en-US"/>
            </a:p>
          </p:txBody>
        </p:sp>
        <p:sp>
          <p:nvSpPr>
            <p:cNvPr id="37842" name="Freeform 438"/>
            <p:cNvSpPr>
              <a:spLocks/>
            </p:cNvSpPr>
            <p:nvPr/>
          </p:nvSpPr>
          <p:spPr bwMode="auto">
            <a:xfrm>
              <a:off x="2767" y="2861"/>
              <a:ext cx="15" cy="19"/>
            </a:xfrm>
            <a:custGeom>
              <a:avLst/>
              <a:gdLst>
                <a:gd name="T0" fmla="*/ 0 w 31"/>
                <a:gd name="T1" fmla="*/ 0 h 37"/>
                <a:gd name="T2" fmla="*/ 0 w 31"/>
                <a:gd name="T3" fmla="*/ 1 h 37"/>
                <a:gd name="T4" fmla="*/ 0 w 31"/>
                <a:gd name="T5" fmla="*/ 1 h 37"/>
                <a:gd name="T6" fmla="*/ 0 w 31"/>
                <a:gd name="T7" fmla="*/ 1 h 37"/>
                <a:gd name="T8" fmla="*/ 0 w 31"/>
                <a:gd name="T9" fmla="*/ 1 h 37"/>
                <a:gd name="T10" fmla="*/ 0 w 31"/>
                <a:gd name="T11" fmla="*/ 1 h 37"/>
                <a:gd name="T12" fmla="*/ 0 w 31"/>
                <a:gd name="T13" fmla="*/ 0 h 37"/>
                <a:gd name="T14" fmla="*/ 0 60000 65536"/>
                <a:gd name="T15" fmla="*/ 0 60000 65536"/>
                <a:gd name="T16" fmla="*/ 0 60000 65536"/>
                <a:gd name="T17" fmla="*/ 0 60000 65536"/>
                <a:gd name="T18" fmla="*/ 0 60000 65536"/>
                <a:gd name="T19" fmla="*/ 0 60000 65536"/>
                <a:gd name="T20" fmla="*/ 0 60000 65536"/>
                <a:gd name="T21" fmla="*/ 0 w 31"/>
                <a:gd name="T22" fmla="*/ 0 h 37"/>
                <a:gd name="T23" fmla="*/ 31 w 3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7">
                  <a:moveTo>
                    <a:pt x="31" y="0"/>
                  </a:moveTo>
                  <a:lnTo>
                    <a:pt x="31" y="8"/>
                  </a:lnTo>
                  <a:lnTo>
                    <a:pt x="28" y="11"/>
                  </a:lnTo>
                  <a:lnTo>
                    <a:pt x="4" y="33"/>
                  </a:lnTo>
                  <a:lnTo>
                    <a:pt x="0" y="37"/>
                  </a:lnTo>
                  <a:lnTo>
                    <a:pt x="0" y="22"/>
                  </a:lnTo>
                  <a:lnTo>
                    <a:pt x="31" y="0"/>
                  </a:lnTo>
                  <a:close/>
                </a:path>
              </a:pathLst>
            </a:custGeom>
            <a:solidFill>
              <a:srgbClr val="DF8C31"/>
            </a:solidFill>
            <a:ln w="0">
              <a:solidFill>
                <a:srgbClr val="DF8C31"/>
              </a:solidFill>
              <a:round/>
              <a:headEnd/>
              <a:tailEnd/>
            </a:ln>
          </p:spPr>
          <p:txBody>
            <a:bodyPr/>
            <a:lstStyle/>
            <a:p>
              <a:endParaRPr lang="en-US"/>
            </a:p>
          </p:txBody>
        </p:sp>
        <p:sp>
          <p:nvSpPr>
            <p:cNvPr id="37843" name="Freeform 439"/>
            <p:cNvSpPr>
              <a:spLocks/>
            </p:cNvSpPr>
            <p:nvPr/>
          </p:nvSpPr>
          <p:spPr bwMode="auto">
            <a:xfrm>
              <a:off x="2783" y="2850"/>
              <a:ext cx="15" cy="16"/>
            </a:xfrm>
            <a:custGeom>
              <a:avLst/>
              <a:gdLst>
                <a:gd name="T0" fmla="*/ 0 w 31"/>
                <a:gd name="T1" fmla="*/ 0 h 31"/>
                <a:gd name="T2" fmla="*/ 0 w 31"/>
                <a:gd name="T3" fmla="*/ 1 h 31"/>
                <a:gd name="T4" fmla="*/ 0 w 31"/>
                <a:gd name="T5" fmla="*/ 1 h 31"/>
                <a:gd name="T6" fmla="*/ 0 w 31"/>
                <a:gd name="T7" fmla="*/ 1 h 31"/>
                <a:gd name="T8" fmla="*/ 0 w 31"/>
                <a:gd name="T9" fmla="*/ 1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0"/>
                  </a:moveTo>
                  <a:lnTo>
                    <a:pt x="31" y="4"/>
                  </a:lnTo>
                  <a:lnTo>
                    <a:pt x="24" y="10"/>
                  </a:lnTo>
                  <a:lnTo>
                    <a:pt x="0" y="31"/>
                  </a:lnTo>
                  <a:lnTo>
                    <a:pt x="0" y="22"/>
                  </a:lnTo>
                  <a:lnTo>
                    <a:pt x="31" y="0"/>
                  </a:lnTo>
                  <a:close/>
                </a:path>
              </a:pathLst>
            </a:custGeom>
            <a:solidFill>
              <a:srgbClr val="DA7E2B"/>
            </a:solidFill>
            <a:ln w="0">
              <a:solidFill>
                <a:srgbClr val="DA7E2B"/>
              </a:solidFill>
              <a:round/>
              <a:headEnd/>
              <a:tailEnd/>
            </a:ln>
          </p:spPr>
          <p:txBody>
            <a:bodyPr/>
            <a:lstStyle/>
            <a:p>
              <a:endParaRPr lang="en-US"/>
            </a:p>
          </p:txBody>
        </p:sp>
        <p:sp>
          <p:nvSpPr>
            <p:cNvPr id="37844" name="Freeform 440"/>
            <p:cNvSpPr>
              <a:spLocks/>
            </p:cNvSpPr>
            <p:nvPr/>
          </p:nvSpPr>
          <p:spPr bwMode="auto">
            <a:xfrm>
              <a:off x="2798" y="2839"/>
              <a:ext cx="16" cy="13"/>
            </a:xfrm>
            <a:custGeom>
              <a:avLst/>
              <a:gdLst>
                <a:gd name="T0" fmla="*/ 1 w 31"/>
                <a:gd name="T1" fmla="*/ 0 h 27"/>
                <a:gd name="T2" fmla="*/ 1 w 31"/>
                <a:gd name="T3" fmla="*/ 0 h 27"/>
                <a:gd name="T4" fmla="*/ 1 w 31"/>
                <a:gd name="T5" fmla="*/ 0 h 27"/>
                <a:gd name="T6" fmla="*/ 0 w 31"/>
                <a:gd name="T7" fmla="*/ 0 h 27"/>
                <a:gd name="T8" fmla="*/ 0 w 31"/>
                <a:gd name="T9" fmla="*/ 0 h 27"/>
                <a:gd name="T10" fmla="*/ 1 w 31"/>
                <a:gd name="T11" fmla="*/ 0 h 27"/>
                <a:gd name="T12" fmla="*/ 0 60000 65536"/>
                <a:gd name="T13" fmla="*/ 0 60000 65536"/>
                <a:gd name="T14" fmla="*/ 0 60000 65536"/>
                <a:gd name="T15" fmla="*/ 0 60000 65536"/>
                <a:gd name="T16" fmla="*/ 0 60000 65536"/>
                <a:gd name="T17" fmla="*/ 0 60000 65536"/>
                <a:gd name="T18" fmla="*/ 0 w 31"/>
                <a:gd name="T19" fmla="*/ 0 h 27"/>
                <a:gd name="T20" fmla="*/ 31 w 3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1" h="27">
                  <a:moveTo>
                    <a:pt x="31" y="0"/>
                  </a:moveTo>
                  <a:lnTo>
                    <a:pt x="31" y="2"/>
                  </a:lnTo>
                  <a:lnTo>
                    <a:pt x="25" y="7"/>
                  </a:lnTo>
                  <a:lnTo>
                    <a:pt x="0" y="27"/>
                  </a:lnTo>
                  <a:lnTo>
                    <a:pt x="0" y="23"/>
                  </a:lnTo>
                  <a:lnTo>
                    <a:pt x="31" y="0"/>
                  </a:lnTo>
                  <a:close/>
                </a:path>
              </a:pathLst>
            </a:custGeom>
            <a:solidFill>
              <a:srgbClr val="D46E26"/>
            </a:solidFill>
            <a:ln w="0">
              <a:solidFill>
                <a:srgbClr val="D46E26"/>
              </a:solidFill>
              <a:round/>
              <a:headEnd/>
              <a:tailEnd/>
            </a:ln>
          </p:spPr>
          <p:txBody>
            <a:bodyPr/>
            <a:lstStyle/>
            <a:p>
              <a:endParaRPr lang="en-US"/>
            </a:p>
          </p:txBody>
        </p:sp>
        <p:sp>
          <p:nvSpPr>
            <p:cNvPr id="37845" name="Freeform 441"/>
            <p:cNvSpPr>
              <a:spLocks/>
            </p:cNvSpPr>
            <p:nvPr/>
          </p:nvSpPr>
          <p:spPr bwMode="auto">
            <a:xfrm>
              <a:off x="2814" y="2828"/>
              <a:ext cx="16" cy="12"/>
            </a:xfrm>
            <a:custGeom>
              <a:avLst/>
              <a:gdLst>
                <a:gd name="T0" fmla="*/ 1 w 31"/>
                <a:gd name="T1" fmla="*/ 0 h 24"/>
                <a:gd name="T2" fmla="*/ 0 w 31"/>
                <a:gd name="T3" fmla="*/ 1 h 24"/>
                <a:gd name="T4" fmla="*/ 0 w 31"/>
                <a:gd name="T5" fmla="*/ 1 h 24"/>
                <a:gd name="T6" fmla="*/ 1 w 31"/>
                <a:gd name="T7" fmla="*/ 0 h 24"/>
                <a:gd name="T8" fmla="*/ 0 60000 65536"/>
                <a:gd name="T9" fmla="*/ 0 60000 65536"/>
                <a:gd name="T10" fmla="*/ 0 60000 65536"/>
                <a:gd name="T11" fmla="*/ 0 60000 65536"/>
                <a:gd name="T12" fmla="*/ 0 w 31"/>
                <a:gd name="T13" fmla="*/ 0 h 24"/>
                <a:gd name="T14" fmla="*/ 31 w 31"/>
                <a:gd name="T15" fmla="*/ 24 h 24"/>
              </a:gdLst>
              <a:ahLst/>
              <a:cxnLst>
                <a:cxn ang="T8">
                  <a:pos x="T0" y="T1"/>
                </a:cxn>
                <a:cxn ang="T9">
                  <a:pos x="T2" y="T3"/>
                </a:cxn>
                <a:cxn ang="T10">
                  <a:pos x="T4" y="T5"/>
                </a:cxn>
                <a:cxn ang="T11">
                  <a:pos x="T6" y="T7"/>
                </a:cxn>
              </a:cxnLst>
              <a:rect l="T12" t="T13" r="T14" b="T15"/>
              <a:pathLst>
                <a:path w="31" h="24">
                  <a:moveTo>
                    <a:pt x="31" y="0"/>
                  </a:moveTo>
                  <a:lnTo>
                    <a:pt x="0" y="24"/>
                  </a:lnTo>
                  <a:lnTo>
                    <a:pt x="0" y="22"/>
                  </a:lnTo>
                  <a:lnTo>
                    <a:pt x="31" y="0"/>
                  </a:lnTo>
                  <a:close/>
                </a:path>
              </a:pathLst>
            </a:custGeom>
            <a:solidFill>
              <a:srgbClr val="CE5E20"/>
            </a:solidFill>
            <a:ln w="0">
              <a:solidFill>
                <a:srgbClr val="CE5E20"/>
              </a:solidFill>
              <a:round/>
              <a:headEnd/>
              <a:tailEnd/>
            </a:ln>
          </p:spPr>
          <p:txBody>
            <a:bodyPr/>
            <a:lstStyle/>
            <a:p>
              <a:endParaRPr lang="en-US"/>
            </a:p>
          </p:txBody>
        </p:sp>
        <p:sp>
          <p:nvSpPr>
            <p:cNvPr id="37846" name="Line 442"/>
            <p:cNvSpPr>
              <a:spLocks noChangeShapeType="1"/>
            </p:cNvSpPr>
            <p:nvPr/>
          </p:nvSpPr>
          <p:spPr bwMode="auto">
            <a:xfrm flipV="1">
              <a:off x="2657" y="3012"/>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47" name="Line 443"/>
            <p:cNvSpPr>
              <a:spLocks noChangeShapeType="1"/>
            </p:cNvSpPr>
            <p:nvPr/>
          </p:nvSpPr>
          <p:spPr bwMode="auto">
            <a:xfrm flipV="1">
              <a:off x="2658" y="3009"/>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48" name="Line 444"/>
            <p:cNvSpPr>
              <a:spLocks noChangeShapeType="1"/>
            </p:cNvSpPr>
            <p:nvPr/>
          </p:nvSpPr>
          <p:spPr bwMode="auto">
            <a:xfrm flipV="1">
              <a:off x="2660" y="3005"/>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49" name="Line 445"/>
            <p:cNvSpPr>
              <a:spLocks noChangeShapeType="1"/>
            </p:cNvSpPr>
            <p:nvPr/>
          </p:nvSpPr>
          <p:spPr bwMode="auto">
            <a:xfrm flipV="1">
              <a:off x="2662" y="2999"/>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0" name="Line 446"/>
            <p:cNvSpPr>
              <a:spLocks noChangeShapeType="1"/>
            </p:cNvSpPr>
            <p:nvPr/>
          </p:nvSpPr>
          <p:spPr bwMode="auto">
            <a:xfrm flipV="1">
              <a:off x="2666" y="2991"/>
              <a:ext cx="3"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1" name="Line 447"/>
            <p:cNvSpPr>
              <a:spLocks noChangeShapeType="1"/>
            </p:cNvSpPr>
            <p:nvPr/>
          </p:nvSpPr>
          <p:spPr bwMode="auto">
            <a:xfrm flipV="1">
              <a:off x="2669" y="2981"/>
              <a:ext cx="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2" name="Line 448"/>
            <p:cNvSpPr>
              <a:spLocks noChangeShapeType="1"/>
            </p:cNvSpPr>
            <p:nvPr/>
          </p:nvSpPr>
          <p:spPr bwMode="auto">
            <a:xfrm flipV="1">
              <a:off x="2673" y="2969"/>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3" name="Line 449"/>
            <p:cNvSpPr>
              <a:spLocks noChangeShapeType="1"/>
            </p:cNvSpPr>
            <p:nvPr/>
          </p:nvSpPr>
          <p:spPr bwMode="auto">
            <a:xfrm flipV="1">
              <a:off x="2680" y="2956"/>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4" name="Line 450"/>
            <p:cNvSpPr>
              <a:spLocks noChangeShapeType="1"/>
            </p:cNvSpPr>
            <p:nvPr/>
          </p:nvSpPr>
          <p:spPr bwMode="auto">
            <a:xfrm flipV="1">
              <a:off x="2687" y="2946"/>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5" name="Line 451"/>
            <p:cNvSpPr>
              <a:spLocks noChangeShapeType="1"/>
            </p:cNvSpPr>
            <p:nvPr/>
          </p:nvSpPr>
          <p:spPr bwMode="auto">
            <a:xfrm flipV="1">
              <a:off x="2693" y="2936"/>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6" name="Line 452"/>
            <p:cNvSpPr>
              <a:spLocks noChangeShapeType="1"/>
            </p:cNvSpPr>
            <p:nvPr/>
          </p:nvSpPr>
          <p:spPr bwMode="auto">
            <a:xfrm flipV="1">
              <a:off x="2700" y="2927"/>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7" name="Line 453"/>
            <p:cNvSpPr>
              <a:spLocks noChangeShapeType="1"/>
            </p:cNvSpPr>
            <p:nvPr/>
          </p:nvSpPr>
          <p:spPr bwMode="auto">
            <a:xfrm flipV="1">
              <a:off x="2707" y="2919"/>
              <a:ext cx="7"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8" name="Line 454"/>
            <p:cNvSpPr>
              <a:spLocks noChangeShapeType="1"/>
            </p:cNvSpPr>
            <p:nvPr/>
          </p:nvSpPr>
          <p:spPr bwMode="auto">
            <a:xfrm flipV="1">
              <a:off x="2714" y="2912"/>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9" name="Line 455"/>
            <p:cNvSpPr>
              <a:spLocks noChangeShapeType="1"/>
            </p:cNvSpPr>
            <p:nvPr/>
          </p:nvSpPr>
          <p:spPr bwMode="auto">
            <a:xfrm flipV="1">
              <a:off x="2720" y="2902"/>
              <a:ext cx="9"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0" name="Line 456"/>
            <p:cNvSpPr>
              <a:spLocks noChangeShapeType="1"/>
            </p:cNvSpPr>
            <p:nvPr/>
          </p:nvSpPr>
          <p:spPr bwMode="auto">
            <a:xfrm flipV="1">
              <a:off x="2729" y="2893"/>
              <a:ext cx="11"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1" name="Line 457"/>
            <p:cNvSpPr>
              <a:spLocks noChangeShapeType="1"/>
            </p:cNvSpPr>
            <p:nvPr/>
          </p:nvSpPr>
          <p:spPr bwMode="auto">
            <a:xfrm flipV="1">
              <a:off x="2740" y="2889"/>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2" name="Line 458"/>
            <p:cNvSpPr>
              <a:spLocks noChangeShapeType="1"/>
            </p:cNvSpPr>
            <p:nvPr/>
          </p:nvSpPr>
          <p:spPr bwMode="auto">
            <a:xfrm flipV="1">
              <a:off x="2745" y="2885"/>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3" name="Line 459"/>
            <p:cNvSpPr>
              <a:spLocks noChangeShapeType="1"/>
            </p:cNvSpPr>
            <p:nvPr/>
          </p:nvSpPr>
          <p:spPr bwMode="auto">
            <a:xfrm flipV="1">
              <a:off x="2750" y="2882"/>
              <a:ext cx="4"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4" name="Line 460"/>
            <p:cNvSpPr>
              <a:spLocks noChangeShapeType="1"/>
            </p:cNvSpPr>
            <p:nvPr/>
          </p:nvSpPr>
          <p:spPr bwMode="auto">
            <a:xfrm flipV="1">
              <a:off x="2754" y="2880"/>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5" name="Line 461"/>
            <p:cNvSpPr>
              <a:spLocks noChangeShapeType="1"/>
            </p:cNvSpPr>
            <p:nvPr/>
          </p:nvSpPr>
          <p:spPr bwMode="auto">
            <a:xfrm flipV="1">
              <a:off x="2756" y="2879"/>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6" name="Line 462"/>
            <p:cNvSpPr>
              <a:spLocks noChangeShapeType="1"/>
            </p:cNvSpPr>
            <p:nvPr/>
          </p:nvSpPr>
          <p:spPr bwMode="auto">
            <a:xfrm flipV="1">
              <a:off x="2757" y="2828"/>
              <a:ext cx="73" cy="5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7" name="Line 463"/>
            <p:cNvSpPr>
              <a:spLocks noChangeShapeType="1"/>
            </p:cNvSpPr>
            <p:nvPr/>
          </p:nvSpPr>
          <p:spPr bwMode="auto">
            <a:xfrm flipH="1">
              <a:off x="2811" y="2828"/>
              <a:ext cx="19"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8" name="Line 464"/>
            <p:cNvSpPr>
              <a:spLocks noChangeShapeType="1"/>
            </p:cNvSpPr>
            <p:nvPr/>
          </p:nvSpPr>
          <p:spPr bwMode="auto">
            <a:xfrm flipH="1">
              <a:off x="2795" y="2842"/>
              <a:ext cx="1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69" name="Line 465"/>
            <p:cNvSpPr>
              <a:spLocks noChangeShapeType="1"/>
            </p:cNvSpPr>
            <p:nvPr/>
          </p:nvSpPr>
          <p:spPr bwMode="auto">
            <a:xfrm flipH="1">
              <a:off x="2781" y="2855"/>
              <a:ext cx="14"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0" name="Line 466"/>
            <p:cNvSpPr>
              <a:spLocks noChangeShapeType="1"/>
            </p:cNvSpPr>
            <p:nvPr/>
          </p:nvSpPr>
          <p:spPr bwMode="auto">
            <a:xfrm flipH="1">
              <a:off x="2769" y="2867"/>
              <a:ext cx="12"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1" name="Line 467"/>
            <p:cNvSpPr>
              <a:spLocks noChangeShapeType="1"/>
            </p:cNvSpPr>
            <p:nvPr/>
          </p:nvSpPr>
          <p:spPr bwMode="auto">
            <a:xfrm flipH="1">
              <a:off x="2759" y="2878"/>
              <a:ext cx="10"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2" name="Line 468"/>
            <p:cNvSpPr>
              <a:spLocks noChangeShapeType="1"/>
            </p:cNvSpPr>
            <p:nvPr/>
          </p:nvSpPr>
          <p:spPr bwMode="auto">
            <a:xfrm flipH="1">
              <a:off x="2750" y="2888"/>
              <a:ext cx="9"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3" name="Line 469"/>
            <p:cNvSpPr>
              <a:spLocks noChangeShapeType="1"/>
            </p:cNvSpPr>
            <p:nvPr/>
          </p:nvSpPr>
          <p:spPr bwMode="auto">
            <a:xfrm flipH="1">
              <a:off x="2743" y="2897"/>
              <a:ext cx="7"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4" name="Line 470"/>
            <p:cNvSpPr>
              <a:spLocks noChangeShapeType="1"/>
            </p:cNvSpPr>
            <p:nvPr/>
          </p:nvSpPr>
          <p:spPr bwMode="auto">
            <a:xfrm flipH="1">
              <a:off x="2737" y="2905"/>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5" name="Line 471"/>
            <p:cNvSpPr>
              <a:spLocks noChangeShapeType="1"/>
            </p:cNvSpPr>
            <p:nvPr/>
          </p:nvSpPr>
          <p:spPr bwMode="auto">
            <a:xfrm flipH="1">
              <a:off x="2732" y="2912"/>
              <a:ext cx="5"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6" name="Line 472"/>
            <p:cNvSpPr>
              <a:spLocks noChangeShapeType="1"/>
            </p:cNvSpPr>
            <p:nvPr/>
          </p:nvSpPr>
          <p:spPr bwMode="auto">
            <a:xfrm flipH="1">
              <a:off x="2728" y="2918"/>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7" name="Line 473"/>
            <p:cNvSpPr>
              <a:spLocks noChangeShapeType="1"/>
            </p:cNvSpPr>
            <p:nvPr/>
          </p:nvSpPr>
          <p:spPr bwMode="auto">
            <a:xfrm flipH="1">
              <a:off x="2724" y="2924"/>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8" name="Line 474"/>
            <p:cNvSpPr>
              <a:spLocks noChangeShapeType="1"/>
            </p:cNvSpPr>
            <p:nvPr/>
          </p:nvSpPr>
          <p:spPr bwMode="auto">
            <a:xfrm flipH="1">
              <a:off x="2721" y="2929"/>
              <a:ext cx="3"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79" name="Line 475"/>
            <p:cNvSpPr>
              <a:spLocks noChangeShapeType="1"/>
            </p:cNvSpPr>
            <p:nvPr/>
          </p:nvSpPr>
          <p:spPr bwMode="auto">
            <a:xfrm flipH="1">
              <a:off x="2714" y="2932"/>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0" name="Line 476"/>
            <p:cNvSpPr>
              <a:spLocks noChangeShapeType="1"/>
            </p:cNvSpPr>
            <p:nvPr/>
          </p:nvSpPr>
          <p:spPr bwMode="auto">
            <a:xfrm flipH="1">
              <a:off x="2707" y="2941"/>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1" name="Line 477"/>
            <p:cNvSpPr>
              <a:spLocks noChangeShapeType="1"/>
            </p:cNvSpPr>
            <p:nvPr/>
          </p:nvSpPr>
          <p:spPr bwMode="auto">
            <a:xfrm flipH="1">
              <a:off x="2700" y="2951"/>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2" name="Line 478"/>
            <p:cNvSpPr>
              <a:spLocks noChangeShapeType="1"/>
            </p:cNvSpPr>
            <p:nvPr/>
          </p:nvSpPr>
          <p:spPr bwMode="auto">
            <a:xfrm flipH="1">
              <a:off x="2694" y="2960"/>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3" name="Line 479"/>
            <p:cNvSpPr>
              <a:spLocks noChangeShapeType="1"/>
            </p:cNvSpPr>
            <p:nvPr/>
          </p:nvSpPr>
          <p:spPr bwMode="auto">
            <a:xfrm flipH="1">
              <a:off x="2688" y="2970"/>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4" name="Line 480"/>
            <p:cNvSpPr>
              <a:spLocks noChangeShapeType="1"/>
            </p:cNvSpPr>
            <p:nvPr/>
          </p:nvSpPr>
          <p:spPr bwMode="auto">
            <a:xfrm flipH="1">
              <a:off x="2683" y="2980"/>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5" name="Line 481"/>
            <p:cNvSpPr>
              <a:spLocks noChangeShapeType="1"/>
            </p:cNvSpPr>
            <p:nvPr/>
          </p:nvSpPr>
          <p:spPr bwMode="auto">
            <a:xfrm flipH="1">
              <a:off x="2679" y="2990"/>
              <a:ext cx="4"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6" name="Line 482"/>
            <p:cNvSpPr>
              <a:spLocks noChangeShapeType="1"/>
            </p:cNvSpPr>
            <p:nvPr/>
          </p:nvSpPr>
          <p:spPr bwMode="auto">
            <a:xfrm flipH="1">
              <a:off x="2675" y="2998"/>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7" name="Line 483"/>
            <p:cNvSpPr>
              <a:spLocks noChangeShapeType="1"/>
            </p:cNvSpPr>
            <p:nvPr/>
          </p:nvSpPr>
          <p:spPr bwMode="auto">
            <a:xfrm flipH="1">
              <a:off x="2672" y="3005"/>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8" name="Line 484"/>
            <p:cNvSpPr>
              <a:spLocks noChangeShapeType="1"/>
            </p:cNvSpPr>
            <p:nvPr/>
          </p:nvSpPr>
          <p:spPr bwMode="auto">
            <a:xfrm flipH="1">
              <a:off x="2670" y="3011"/>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89" name="Line 485"/>
            <p:cNvSpPr>
              <a:spLocks noChangeShapeType="1"/>
            </p:cNvSpPr>
            <p:nvPr/>
          </p:nvSpPr>
          <p:spPr bwMode="auto">
            <a:xfrm flipH="1">
              <a:off x="2670" y="3014"/>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0" name="Rectangle 486"/>
            <p:cNvSpPr>
              <a:spLocks noChangeArrowheads="1"/>
            </p:cNvSpPr>
            <p:nvPr/>
          </p:nvSpPr>
          <p:spPr bwMode="auto">
            <a:xfrm>
              <a:off x="2676" y="1392"/>
              <a:ext cx="305"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891" name="Rectangle 487"/>
            <p:cNvSpPr>
              <a:spLocks noChangeArrowheads="1"/>
            </p:cNvSpPr>
            <p:nvPr/>
          </p:nvSpPr>
          <p:spPr bwMode="auto">
            <a:xfrm>
              <a:off x="2676" y="1407"/>
              <a:ext cx="305"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892" name="Line 488"/>
            <p:cNvSpPr>
              <a:spLocks noChangeShapeType="1"/>
            </p:cNvSpPr>
            <p:nvPr/>
          </p:nvSpPr>
          <p:spPr bwMode="auto">
            <a:xfrm flipH="1">
              <a:off x="2676" y="1422"/>
              <a:ext cx="30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3" name="Line 489"/>
            <p:cNvSpPr>
              <a:spLocks noChangeShapeType="1"/>
            </p:cNvSpPr>
            <p:nvPr/>
          </p:nvSpPr>
          <p:spPr bwMode="auto">
            <a:xfrm flipV="1">
              <a:off x="2676" y="1392"/>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490"/>
            <p:cNvSpPr>
              <a:spLocks noChangeShapeType="1"/>
            </p:cNvSpPr>
            <p:nvPr/>
          </p:nvSpPr>
          <p:spPr bwMode="auto">
            <a:xfrm>
              <a:off x="2676" y="1392"/>
              <a:ext cx="30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491"/>
            <p:cNvSpPr>
              <a:spLocks noChangeShapeType="1"/>
            </p:cNvSpPr>
            <p:nvPr/>
          </p:nvSpPr>
          <p:spPr bwMode="auto">
            <a:xfrm>
              <a:off x="2981" y="1392"/>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Rectangle 492"/>
            <p:cNvSpPr>
              <a:spLocks noChangeArrowheads="1"/>
            </p:cNvSpPr>
            <p:nvPr/>
          </p:nvSpPr>
          <p:spPr bwMode="auto">
            <a:xfrm>
              <a:off x="2671" y="1557"/>
              <a:ext cx="398"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897" name="Rectangle 493"/>
            <p:cNvSpPr>
              <a:spLocks noChangeArrowheads="1"/>
            </p:cNvSpPr>
            <p:nvPr/>
          </p:nvSpPr>
          <p:spPr bwMode="auto">
            <a:xfrm>
              <a:off x="2671" y="1572"/>
              <a:ext cx="398"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898" name="Line 494"/>
            <p:cNvSpPr>
              <a:spLocks noChangeShapeType="1"/>
            </p:cNvSpPr>
            <p:nvPr/>
          </p:nvSpPr>
          <p:spPr bwMode="auto">
            <a:xfrm flipH="1">
              <a:off x="2671" y="1587"/>
              <a:ext cx="398"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495"/>
            <p:cNvSpPr>
              <a:spLocks noChangeShapeType="1"/>
            </p:cNvSpPr>
            <p:nvPr/>
          </p:nvSpPr>
          <p:spPr bwMode="auto">
            <a:xfrm flipV="1">
              <a:off x="2671" y="1557"/>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496"/>
            <p:cNvSpPr>
              <a:spLocks noChangeShapeType="1"/>
            </p:cNvSpPr>
            <p:nvPr/>
          </p:nvSpPr>
          <p:spPr bwMode="auto">
            <a:xfrm>
              <a:off x="2671" y="1557"/>
              <a:ext cx="398"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497"/>
            <p:cNvSpPr>
              <a:spLocks noChangeShapeType="1"/>
            </p:cNvSpPr>
            <p:nvPr/>
          </p:nvSpPr>
          <p:spPr bwMode="auto">
            <a:xfrm>
              <a:off x="3069" y="1557"/>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Rectangle 498"/>
            <p:cNvSpPr>
              <a:spLocks noChangeArrowheads="1"/>
            </p:cNvSpPr>
            <p:nvPr/>
          </p:nvSpPr>
          <p:spPr bwMode="auto">
            <a:xfrm>
              <a:off x="2676" y="1392"/>
              <a:ext cx="305"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03" name="Rectangle 499"/>
            <p:cNvSpPr>
              <a:spLocks noChangeArrowheads="1"/>
            </p:cNvSpPr>
            <p:nvPr/>
          </p:nvSpPr>
          <p:spPr bwMode="auto">
            <a:xfrm>
              <a:off x="2676" y="1407"/>
              <a:ext cx="305"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04" name="Line 500"/>
            <p:cNvSpPr>
              <a:spLocks noChangeShapeType="1"/>
            </p:cNvSpPr>
            <p:nvPr/>
          </p:nvSpPr>
          <p:spPr bwMode="auto">
            <a:xfrm flipH="1">
              <a:off x="2676" y="1422"/>
              <a:ext cx="30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501"/>
            <p:cNvSpPr>
              <a:spLocks noChangeShapeType="1"/>
            </p:cNvSpPr>
            <p:nvPr/>
          </p:nvSpPr>
          <p:spPr bwMode="auto">
            <a:xfrm flipV="1">
              <a:off x="2676" y="1392"/>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502"/>
            <p:cNvSpPr>
              <a:spLocks noChangeShapeType="1"/>
            </p:cNvSpPr>
            <p:nvPr/>
          </p:nvSpPr>
          <p:spPr bwMode="auto">
            <a:xfrm>
              <a:off x="2676" y="1392"/>
              <a:ext cx="30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503"/>
            <p:cNvSpPr>
              <a:spLocks noChangeShapeType="1"/>
            </p:cNvSpPr>
            <p:nvPr/>
          </p:nvSpPr>
          <p:spPr bwMode="auto">
            <a:xfrm>
              <a:off x="2981" y="1392"/>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Rectangle 504"/>
            <p:cNvSpPr>
              <a:spLocks noChangeArrowheads="1"/>
            </p:cNvSpPr>
            <p:nvPr/>
          </p:nvSpPr>
          <p:spPr bwMode="auto">
            <a:xfrm>
              <a:off x="2719" y="1720"/>
              <a:ext cx="355"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09" name="Rectangle 505"/>
            <p:cNvSpPr>
              <a:spLocks noChangeArrowheads="1"/>
            </p:cNvSpPr>
            <p:nvPr/>
          </p:nvSpPr>
          <p:spPr bwMode="auto">
            <a:xfrm>
              <a:off x="2719" y="1735"/>
              <a:ext cx="355"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10" name="Line 506"/>
            <p:cNvSpPr>
              <a:spLocks noChangeShapeType="1"/>
            </p:cNvSpPr>
            <p:nvPr/>
          </p:nvSpPr>
          <p:spPr bwMode="auto">
            <a:xfrm flipH="1">
              <a:off x="2719" y="1750"/>
              <a:ext cx="35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507"/>
            <p:cNvSpPr>
              <a:spLocks noChangeShapeType="1"/>
            </p:cNvSpPr>
            <p:nvPr/>
          </p:nvSpPr>
          <p:spPr bwMode="auto">
            <a:xfrm flipV="1">
              <a:off x="2719" y="1720"/>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Line 508"/>
            <p:cNvSpPr>
              <a:spLocks noChangeShapeType="1"/>
            </p:cNvSpPr>
            <p:nvPr/>
          </p:nvSpPr>
          <p:spPr bwMode="auto">
            <a:xfrm>
              <a:off x="2719" y="1720"/>
              <a:ext cx="35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509"/>
            <p:cNvSpPr>
              <a:spLocks noChangeShapeType="1"/>
            </p:cNvSpPr>
            <p:nvPr/>
          </p:nvSpPr>
          <p:spPr bwMode="auto">
            <a:xfrm>
              <a:off x="3074" y="1720"/>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4" name="Rectangle 510"/>
            <p:cNvSpPr>
              <a:spLocks noChangeArrowheads="1"/>
            </p:cNvSpPr>
            <p:nvPr/>
          </p:nvSpPr>
          <p:spPr bwMode="auto">
            <a:xfrm>
              <a:off x="2782" y="1853"/>
              <a:ext cx="231"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15" name="Rectangle 511"/>
            <p:cNvSpPr>
              <a:spLocks noChangeArrowheads="1"/>
            </p:cNvSpPr>
            <p:nvPr/>
          </p:nvSpPr>
          <p:spPr bwMode="auto">
            <a:xfrm>
              <a:off x="2782" y="1868"/>
              <a:ext cx="231"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16" name="Line 512"/>
            <p:cNvSpPr>
              <a:spLocks noChangeShapeType="1"/>
            </p:cNvSpPr>
            <p:nvPr/>
          </p:nvSpPr>
          <p:spPr bwMode="auto">
            <a:xfrm flipH="1">
              <a:off x="2782" y="1883"/>
              <a:ext cx="231"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513"/>
            <p:cNvSpPr>
              <a:spLocks noChangeShapeType="1"/>
            </p:cNvSpPr>
            <p:nvPr/>
          </p:nvSpPr>
          <p:spPr bwMode="auto">
            <a:xfrm flipV="1">
              <a:off x="2782" y="1853"/>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Line 514"/>
            <p:cNvSpPr>
              <a:spLocks noChangeShapeType="1"/>
            </p:cNvSpPr>
            <p:nvPr/>
          </p:nvSpPr>
          <p:spPr bwMode="auto">
            <a:xfrm>
              <a:off x="2782" y="1853"/>
              <a:ext cx="231"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9" name="Line 515"/>
            <p:cNvSpPr>
              <a:spLocks noChangeShapeType="1"/>
            </p:cNvSpPr>
            <p:nvPr/>
          </p:nvSpPr>
          <p:spPr bwMode="auto">
            <a:xfrm>
              <a:off x="3013" y="1853"/>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0" name="Rectangle 516"/>
            <p:cNvSpPr>
              <a:spLocks noChangeArrowheads="1"/>
            </p:cNvSpPr>
            <p:nvPr/>
          </p:nvSpPr>
          <p:spPr bwMode="auto">
            <a:xfrm>
              <a:off x="2706" y="2168"/>
              <a:ext cx="288"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21" name="Rectangle 517"/>
            <p:cNvSpPr>
              <a:spLocks noChangeArrowheads="1"/>
            </p:cNvSpPr>
            <p:nvPr/>
          </p:nvSpPr>
          <p:spPr bwMode="auto">
            <a:xfrm>
              <a:off x="2706" y="2183"/>
              <a:ext cx="288"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22" name="Line 518"/>
            <p:cNvSpPr>
              <a:spLocks noChangeShapeType="1"/>
            </p:cNvSpPr>
            <p:nvPr/>
          </p:nvSpPr>
          <p:spPr bwMode="auto">
            <a:xfrm flipH="1">
              <a:off x="2706" y="2198"/>
              <a:ext cx="288"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3" name="Line 519"/>
            <p:cNvSpPr>
              <a:spLocks noChangeShapeType="1"/>
            </p:cNvSpPr>
            <p:nvPr/>
          </p:nvSpPr>
          <p:spPr bwMode="auto">
            <a:xfrm flipV="1">
              <a:off x="2706" y="2168"/>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520"/>
            <p:cNvSpPr>
              <a:spLocks noChangeShapeType="1"/>
            </p:cNvSpPr>
            <p:nvPr/>
          </p:nvSpPr>
          <p:spPr bwMode="auto">
            <a:xfrm>
              <a:off x="2706" y="2168"/>
              <a:ext cx="288"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Line 521"/>
            <p:cNvSpPr>
              <a:spLocks noChangeShapeType="1"/>
            </p:cNvSpPr>
            <p:nvPr/>
          </p:nvSpPr>
          <p:spPr bwMode="auto">
            <a:xfrm>
              <a:off x="2994" y="2168"/>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6" name="Rectangle 522"/>
            <p:cNvSpPr>
              <a:spLocks noChangeArrowheads="1"/>
            </p:cNvSpPr>
            <p:nvPr/>
          </p:nvSpPr>
          <p:spPr bwMode="auto">
            <a:xfrm>
              <a:off x="2673" y="2309"/>
              <a:ext cx="366"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27" name="Rectangle 523"/>
            <p:cNvSpPr>
              <a:spLocks noChangeArrowheads="1"/>
            </p:cNvSpPr>
            <p:nvPr/>
          </p:nvSpPr>
          <p:spPr bwMode="auto">
            <a:xfrm>
              <a:off x="2673" y="2324"/>
              <a:ext cx="366" cy="16"/>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28" name="Line 524"/>
            <p:cNvSpPr>
              <a:spLocks noChangeShapeType="1"/>
            </p:cNvSpPr>
            <p:nvPr/>
          </p:nvSpPr>
          <p:spPr bwMode="auto">
            <a:xfrm flipH="1">
              <a:off x="2673" y="2340"/>
              <a:ext cx="36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Line 525"/>
            <p:cNvSpPr>
              <a:spLocks noChangeShapeType="1"/>
            </p:cNvSpPr>
            <p:nvPr/>
          </p:nvSpPr>
          <p:spPr bwMode="auto">
            <a:xfrm flipV="1">
              <a:off x="2673" y="2309"/>
              <a:ext cx="0"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Line 526"/>
            <p:cNvSpPr>
              <a:spLocks noChangeShapeType="1"/>
            </p:cNvSpPr>
            <p:nvPr/>
          </p:nvSpPr>
          <p:spPr bwMode="auto">
            <a:xfrm>
              <a:off x="2673" y="2309"/>
              <a:ext cx="36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Line 527"/>
            <p:cNvSpPr>
              <a:spLocks noChangeShapeType="1"/>
            </p:cNvSpPr>
            <p:nvPr/>
          </p:nvSpPr>
          <p:spPr bwMode="auto">
            <a:xfrm>
              <a:off x="3039" y="2309"/>
              <a:ext cx="0"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2" name="Rectangle 528"/>
            <p:cNvSpPr>
              <a:spLocks noChangeArrowheads="1"/>
            </p:cNvSpPr>
            <p:nvPr/>
          </p:nvSpPr>
          <p:spPr bwMode="auto">
            <a:xfrm>
              <a:off x="2767" y="2603"/>
              <a:ext cx="299"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33" name="Rectangle 529"/>
            <p:cNvSpPr>
              <a:spLocks noChangeArrowheads="1"/>
            </p:cNvSpPr>
            <p:nvPr/>
          </p:nvSpPr>
          <p:spPr bwMode="auto">
            <a:xfrm>
              <a:off x="2767" y="2618"/>
              <a:ext cx="299"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34" name="Line 530"/>
            <p:cNvSpPr>
              <a:spLocks noChangeShapeType="1"/>
            </p:cNvSpPr>
            <p:nvPr/>
          </p:nvSpPr>
          <p:spPr bwMode="auto">
            <a:xfrm flipH="1">
              <a:off x="2767" y="2633"/>
              <a:ext cx="299"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Line 531"/>
            <p:cNvSpPr>
              <a:spLocks noChangeShapeType="1"/>
            </p:cNvSpPr>
            <p:nvPr/>
          </p:nvSpPr>
          <p:spPr bwMode="auto">
            <a:xfrm flipV="1">
              <a:off x="2767" y="2603"/>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6" name="Line 532"/>
            <p:cNvSpPr>
              <a:spLocks noChangeShapeType="1"/>
            </p:cNvSpPr>
            <p:nvPr/>
          </p:nvSpPr>
          <p:spPr bwMode="auto">
            <a:xfrm>
              <a:off x="2767" y="2603"/>
              <a:ext cx="299"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533"/>
            <p:cNvSpPr>
              <a:spLocks noChangeShapeType="1"/>
            </p:cNvSpPr>
            <p:nvPr/>
          </p:nvSpPr>
          <p:spPr bwMode="auto">
            <a:xfrm>
              <a:off x="3066" y="2603"/>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Rectangle 534"/>
            <p:cNvSpPr>
              <a:spLocks noChangeArrowheads="1"/>
            </p:cNvSpPr>
            <p:nvPr/>
          </p:nvSpPr>
          <p:spPr bwMode="auto">
            <a:xfrm>
              <a:off x="2692" y="2456"/>
              <a:ext cx="391" cy="15"/>
            </a:xfrm>
            <a:prstGeom prst="rect">
              <a:avLst/>
            </a:prstGeom>
            <a:solidFill>
              <a:srgbClr val="FFFFFF"/>
            </a:solidFill>
            <a:ln w="0">
              <a:solidFill>
                <a:srgbClr val="FFFFFF"/>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39" name="Rectangle 535"/>
            <p:cNvSpPr>
              <a:spLocks noChangeArrowheads="1"/>
            </p:cNvSpPr>
            <p:nvPr/>
          </p:nvSpPr>
          <p:spPr bwMode="auto">
            <a:xfrm>
              <a:off x="2692" y="2471"/>
              <a:ext cx="391" cy="15"/>
            </a:xfrm>
            <a:prstGeom prst="rect">
              <a:avLst/>
            </a:prstGeom>
            <a:solidFill>
              <a:srgbClr val="808080"/>
            </a:solidFill>
            <a:ln w="0">
              <a:solidFill>
                <a:srgbClr val="808080"/>
              </a:solidFill>
              <a:miter lim="800000"/>
              <a:headEnd/>
              <a:tailEnd/>
            </a:ln>
          </p:spPr>
          <p:txBody>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940" name="Line 536"/>
            <p:cNvSpPr>
              <a:spLocks noChangeShapeType="1"/>
            </p:cNvSpPr>
            <p:nvPr/>
          </p:nvSpPr>
          <p:spPr bwMode="auto">
            <a:xfrm flipH="1">
              <a:off x="2692" y="2486"/>
              <a:ext cx="391"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1" name="Line 537"/>
            <p:cNvSpPr>
              <a:spLocks noChangeShapeType="1"/>
            </p:cNvSpPr>
            <p:nvPr/>
          </p:nvSpPr>
          <p:spPr bwMode="auto">
            <a:xfrm flipV="1">
              <a:off x="2692" y="2456"/>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Line 538"/>
            <p:cNvSpPr>
              <a:spLocks noChangeShapeType="1"/>
            </p:cNvSpPr>
            <p:nvPr/>
          </p:nvSpPr>
          <p:spPr bwMode="auto">
            <a:xfrm>
              <a:off x="2692" y="2456"/>
              <a:ext cx="391"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3" name="Line 539"/>
            <p:cNvSpPr>
              <a:spLocks noChangeShapeType="1"/>
            </p:cNvSpPr>
            <p:nvPr/>
          </p:nvSpPr>
          <p:spPr bwMode="auto">
            <a:xfrm>
              <a:off x="3083" y="2456"/>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Freeform 540"/>
            <p:cNvSpPr>
              <a:spLocks noEditPoints="1"/>
            </p:cNvSpPr>
            <p:nvPr/>
          </p:nvSpPr>
          <p:spPr bwMode="auto">
            <a:xfrm>
              <a:off x="2808" y="1974"/>
              <a:ext cx="16" cy="32"/>
            </a:xfrm>
            <a:custGeom>
              <a:avLst/>
              <a:gdLst>
                <a:gd name="T0" fmla="*/ 1 w 31"/>
                <a:gd name="T1" fmla="*/ 0 h 65"/>
                <a:gd name="T2" fmla="*/ 1 w 31"/>
                <a:gd name="T3" fmla="*/ 0 h 65"/>
                <a:gd name="T4" fmla="*/ 1 w 31"/>
                <a:gd name="T5" fmla="*/ 0 h 65"/>
                <a:gd name="T6" fmla="*/ 1 w 31"/>
                <a:gd name="T7" fmla="*/ 0 h 65"/>
                <a:gd name="T8" fmla="*/ 1 w 31"/>
                <a:gd name="T9" fmla="*/ 0 h 65"/>
                <a:gd name="T10" fmla="*/ 1 w 31"/>
                <a:gd name="T11" fmla="*/ 0 h 65"/>
                <a:gd name="T12" fmla="*/ 1 w 31"/>
                <a:gd name="T13" fmla="*/ 0 h 65"/>
                <a:gd name="T14" fmla="*/ 1 w 31"/>
                <a:gd name="T15" fmla="*/ 0 h 65"/>
                <a:gd name="T16" fmla="*/ 1 w 31"/>
                <a:gd name="T17" fmla="*/ 0 h 65"/>
                <a:gd name="T18" fmla="*/ 1 w 31"/>
                <a:gd name="T19" fmla="*/ 0 h 65"/>
                <a:gd name="T20" fmla="*/ 1 w 31"/>
                <a:gd name="T21" fmla="*/ 0 h 65"/>
                <a:gd name="T22" fmla="*/ 1 w 31"/>
                <a:gd name="T23" fmla="*/ 0 h 65"/>
                <a:gd name="T24" fmla="*/ 1 w 31"/>
                <a:gd name="T25" fmla="*/ 0 h 65"/>
                <a:gd name="T26" fmla="*/ 1 w 31"/>
                <a:gd name="T27" fmla="*/ 0 h 65"/>
                <a:gd name="T28" fmla="*/ 1 w 31"/>
                <a:gd name="T29" fmla="*/ 0 h 65"/>
                <a:gd name="T30" fmla="*/ 1 w 31"/>
                <a:gd name="T31" fmla="*/ 0 h 65"/>
                <a:gd name="T32" fmla="*/ 1 w 31"/>
                <a:gd name="T33" fmla="*/ 0 h 65"/>
                <a:gd name="T34" fmla="*/ 1 w 31"/>
                <a:gd name="T35" fmla="*/ 0 h 65"/>
                <a:gd name="T36" fmla="*/ 1 w 31"/>
                <a:gd name="T37" fmla="*/ 0 h 65"/>
                <a:gd name="T38" fmla="*/ 1 w 31"/>
                <a:gd name="T39" fmla="*/ 0 h 65"/>
                <a:gd name="T40" fmla="*/ 1 w 31"/>
                <a:gd name="T41" fmla="*/ 0 h 65"/>
                <a:gd name="T42" fmla="*/ 0 w 31"/>
                <a:gd name="T43" fmla="*/ 0 h 65"/>
                <a:gd name="T44" fmla="*/ 1 w 31"/>
                <a:gd name="T45" fmla="*/ 0 h 65"/>
                <a:gd name="T46" fmla="*/ 1 w 31"/>
                <a:gd name="T47" fmla="*/ 0 h 65"/>
                <a:gd name="T48" fmla="*/ 0 w 31"/>
                <a:gd name="T49" fmla="*/ 0 h 65"/>
                <a:gd name="T50" fmla="*/ 0 w 31"/>
                <a:gd name="T51" fmla="*/ 0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65"/>
                <a:gd name="T80" fmla="*/ 31 w 31"/>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65">
                  <a:moveTo>
                    <a:pt x="8" y="22"/>
                  </a:moveTo>
                  <a:lnTo>
                    <a:pt x="10" y="24"/>
                  </a:lnTo>
                  <a:lnTo>
                    <a:pt x="14" y="31"/>
                  </a:lnTo>
                  <a:lnTo>
                    <a:pt x="21" y="41"/>
                  </a:lnTo>
                  <a:lnTo>
                    <a:pt x="31" y="55"/>
                  </a:lnTo>
                  <a:lnTo>
                    <a:pt x="31" y="65"/>
                  </a:lnTo>
                  <a:lnTo>
                    <a:pt x="26" y="56"/>
                  </a:lnTo>
                  <a:lnTo>
                    <a:pt x="17" y="42"/>
                  </a:lnTo>
                  <a:lnTo>
                    <a:pt x="12" y="31"/>
                  </a:lnTo>
                  <a:lnTo>
                    <a:pt x="8" y="22"/>
                  </a:lnTo>
                  <a:close/>
                  <a:moveTo>
                    <a:pt x="5" y="15"/>
                  </a:moveTo>
                  <a:lnTo>
                    <a:pt x="8" y="21"/>
                  </a:lnTo>
                  <a:lnTo>
                    <a:pt x="8" y="22"/>
                  </a:lnTo>
                  <a:lnTo>
                    <a:pt x="5" y="15"/>
                  </a:lnTo>
                  <a:close/>
                  <a:moveTo>
                    <a:pt x="2" y="5"/>
                  </a:moveTo>
                  <a:lnTo>
                    <a:pt x="3" y="8"/>
                  </a:lnTo>
                  <a:lnTo>
                    <a:pt x="4" y="10"/>
                  </a:lnTo>
                  <a:lnTo>
                    <a:pt x="5" y="13"/>
                  </a:lnTo>
                  <a:lnTo>
                    <a:pt x="5" y="15"/>
                  </a:lnTo>
                  <a:lnTo>
                    <a:pt x="3" y="10"/>
                  </a:lnTo>
                  <a:lnTo>
                    <a:pt x="2" y="5"/>
                  </a:lnTo>
                  <a:close/>
                  <a:moveTo>
                    <a:pt x="0" y="0"/>
                  </a:moveTo>
                  <a:lnTo>
                    <a:pt x="1" y="2"/>
                  </a:lnTo>
                  <a:lnTo>
                    <a:pt x="2" y="5"/>
                  </a:lnTo>
                  <a:lnTo>
                    <a:pt x="0" y="1"/>
                  </a:lnTo>
                  <a:lnTo>
                    <a:pt x="0" y="0"/>
                  </a:lnTo>
                  <a:close/>
                </a:path>
              </a:pathLst>
            </a:custGeom>
            <a:solidFill>
              <a:srgbClr val="F6D779"/>
            </a:solidFill>
            <a:ln w="0">
              <a:solidFill>
                <a:srgbClr val="F6D779"/>
              </a:solidFill>
              <a:round/>
              <a:headEnd/>
              <a:tailEnd/>
            </a:ln>
          </p:spPr>
          <p:txBody>
            <a:bodyPr/>
            <a:lstStyle/>
            <a:p>
              <a:endParaRPr lang="en-US"/>
            </a:p>
          </p:txBody>
        </p:sp>
        <p:sp>
          <p:nvSpPr>
            <p:cNvPr id="37945" name="Freeform 541"/>
            <p:cNvSpPr>
              <a:spLocks/>
            </p:cNvSpPr>
            <p:nvPr/>
          </p:nvSpPr>
          <p:spPr bwMode="auto">
            <a:xfrm>
              <a:off x="2824" y="2001"/>
              <a:ext cx="16" cy="32"/>
            </a:xfrm>
            <a:custGeom>
              <a:avLst/>
              <a:gdLst>
                <a:gd name="T0" fmla="*/ 0 w 32"/>
                <a:gd name="T1" fmla="*/ 0 h 64"/>
                <a:gd name="T2" fmla="*/ 1 w 32"/>
                <a:gd name="T3" fmla="*/ 1 h 64"/>
                <a:gd name="T4" fmla="*/ 1 w 32"/>
                <a:gd name="T5" fmla="*/ 1 h 64"/>
                <a:gd name="T6" fmla="*/ 1 w 32"/>
                <a:gd name="T7" fmla="*/ 1 h 64"/>
                <a:gd name="T8" fmla="*/ 1 w 32"/>
                <a:gd name="T9" fmla="*/ 1 h 64"/>
                <a:gd name="T10" fmla="*/ 1 w 32"/>
                <a:gd name="T11" fmla="*/ 1 h 64"/>
                <a:gd name="T12" fmla="*/ 1 w 32"/>
                <a:gd name="T13" fmla="*/ 1 h 64"/>
                <a:gd name="T14" fmla="*/ 1 w 32"/>
                <a:gd name="T15" fmla="*/ 1 h 64"/>
                <a:gd name="T16" fmla="*/ 0 w 32"/>
                <a:gd name="T17" fmla="*/ 1 h 64"/>
                <a:gd name="T18" fmla="*/ 0 w 32"/>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4"/>
                <a:gd name="T32" fmla="*/ 32 w 3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4">
                  <a:moveTo>
                    <a:pt x="0" y="0"/>
                  </a:moveTo>
                  <a:lnTo>
                    <a:pt x="11" y="16"/>
                  </a:lnTo>
                  <a:lnTo>
                    <a:pt x="25" y="35"/>
                  </a:lnTo>
                  <a:lnTo>
                    <a:pt x="32" y="44"/>
                  </a:lnTo>
                  <a:lnTo>
                    <a:pt x="32" y="64"/>
                  </a:lnTo>
                  <a:lnTo>
                    <a:pt x="27" y="56"/>
                  </a:lnTo>
                  <a:lnTo>
                    <a:pt x="15" y="36"/>
                  </a:lnTo>
                  <a:lnTo>
                    <a:pt x="4" y="17"/>
                  </a:lnTo>
                  <a:lnTo>
                    <a:pt x="0" y="10"/>
                  </a:lnTo>
                  <a:lnTo>
                    <a:pt x="0" y="0"/>
                  </a:lnTo>
                  <a:close/>
                </a:path>
              </a:pathLst>
            </a:custGeom>
            <a:solidFill>
              <a:srgbClr val="F6D779"/>
            </a:solidFill>
            <a:ln w="0">
              <a:solidFill>
                <a:srgbClr val="F6D779"/>
              </a:solidFill>
              <a:round/>
              <a:headEnd/>
              <a:tailEnd/>
            </a:ln>
          </p:spPr>
          <p:txBody>
            <a:bodyPr/>
            <a:lstStyle/>
            <a:p>
              <a:endParaRPr lang="en-US"/>
            </a:p>
          </p:txBody>
        </p:sp>
        <p:sp>
          <p:nvSpPr>
            <p:cNvPr id="37946" name="Freeform 542"/>
            <p:cNvSpPr>
              <a:spLocks/>
            </p:cNvSpPr>
            <p:nvPr/>
          </p:nvSpPr>
          <p:spPr bwMode="auto">
            <a:xfrm>
              <a:off x="2841" y="2025"/>
              <a:ext cx="16" cy="35"/>
            </a:xfrm>
            <a:custGeom>
              <a:avLst/>
              <a:gdLst>
                <a:gd name="T0" fmla="*/ 0 w 32"/>
                <a:gd name="T1" fmla="*/ 0 h 71"/>
                <a:gd name="T2" fmla="*/ 1 w 32"/>
                <a:gd name="T3" fmla="*/ 0 h 71"/>
                <a:gd name="T4" fmla="*/ 1 w 32"/>
                <a:gd name="T5" fmla="*/ 0 h 71"/>
                <a:gd name="T6" fmla="*/ 1 w 32"/>
                <a:gd name="T7" fmla="*/ 0 h 71"/>
                <a:gd name="T8" fmla="*/ 1 w 32"/>
                <a:gd name="T9" fmla="*/ 0 h 71"/>
                <a:gd name="T10" fmla="*/ 1 w 32"/>
                <a:gd name="T11" fmla="*/ 0 h 71"/>
                <a:gd name="T12" fmla="*/ 0 w 32"/>
                <a:gd name="T13" fmla="*/ 0 h 71"/>
                <a:gd name="T14" fmla="*/ 0 w 3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71"/>
                <a:gd name="T26" fmla="*/ 32 w 3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71">
                  <a:moveTo>
                    <a:pt x="0" y="0"/>
                  </a:moveTo>
                  <a:lnTo>
                    <a:pt x="7" y="10"/>
                  </a:lnTo>
                  <a:lnTo>
                    <a:pt x="23" y="33"/>
                  </a:lnTo>
                  <a:lnTo>
                    <a:pt x="32" y="46"/>
                  </a:lnTo>
                  <a:lnTo>
                    <a:pt x="32" y="71"/>
                  </a:lnTo>
                  <a:lnTo>
                    <a:pt x="19" y="51"/>
                  </a:lnTo>
                  <a:lnTo>
                    <a:pt x="0" y="20"/>
                  </a:lnTo>
                  <a:lnTo>
                    <a:pt x="0" y="0"/>
                  </a:lnTo>
                  <a:close/>
                </a:path>
              </a:pathLst>
            </a:custGeom>
            <a:solidFill>
              <a:srgbClr val="F6D779"/>
            </a:solidFill>
            <a:ln w="0">
              <a:solidFill>
                <a:srgbClr val="F6D779"/>
              </a:solidFill>
              <a:round/>
              <a:headEnd/>
              <a:tailEnd/>
            </a:ln>
          </p:spPr>
          <p:txBody>
            <a:bodyPr/>
            <a:lstStyle/>
            <a:p>
              <a:endParaRPr lang="en-US"/>
            </a:p>
          </p:txBody>
        </p:sp>
        <p:sp>
          <p:nvSpPr>
            <p:cNvPr id="37947" name="Freeform 543"/>
            <p:cNvSpPr>
              <a:spLocks/>
            </p:cNvSpPr>
            <p:nvPr/>
          </p:nvSpPr>
          <p:spPr bwMode="auto">
            <a:xfrm>
              <a:off x="2857" y="2047"/>
              <a:ext cx="16" cy="39"/>
            </a:xfrm>
            <a:custGeom>
              <a:avLst/>
              <a:gdLst>
                <a:gd name="T0" fmla="*/ 0 w 32"/>
                <a:gd name="T1" fmla="*/ 0 h 78"/>
                <a:gd name="T2" fmla="*/ 1 w 32"/>
                <a:gd name="T3" fmla="*/ 1 h 78"/>
                <a:gd name="T4" fmla="*/ 1 w 32"/>
                <a:gd name="T5" fmla="*/ 1 h 78"/>
                <a:gd name="T6" fmla="*/ 1 w 32"/>
                <a:gd name="T7" fmla="*/ 1 h 78"/>
                <a:gd name="T8" fmla="*/ 1 w 32"/>
                <a:gd name="T9" fmla="*/ 1 h 78"/>
                <a:gd name="T10" fmla="*/ 1 w 32"/>
                <a:gd name="T11" fmla="*/ 1 h 78"/>
                <a:gd name="T12" fmla="*/ 1 w 32"/>
                <a:gd name="T13" fmla="*/ 1 h 78"/>
                <a:gd name="T14" fmla="*/ 0 w 32"/>
                <a:gd name="T15" fmla="*/ 1 h 78"/>
                <a:gd name="T16" fmla="*/ 0 w 3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0" y="0"/>
                  </a:moveTo>
                  <a:lnTo>
                    <a:pt x="9" y="11"/>
                  </a:lnTo>
                  <a:lnTo>
                    <a:pt x="26" y="36"/>
                  </a:lnTo>
                  <a:lnTo>
                    <a:pt x="32" y="44"/>
                  </a:lnTo>
                  <a:lnTo>
                    <a:pt x="32" y="78"/>
                  </a:lnTo>
                  <a:lnTo>
                    <a:pt x="23" y="62"/>
                  </a:lnTo>
                  <a:lnTo>
                    <a:pt x="12" y="44"/>
                  </a:lnTo>
                  <a:lnTo>
                    <a:pt x="0" y="25"/>
                  </a:lnTo>
                  <a:lnTo>
                    <a:pt x="0" y="0"/>
                  </a:lnTo>
                  <a:close/>
                </a:path>
              </a:pathLst>
            </a:custGeom>
            <a:solidFill>
              <a:srgbClr val="F6D778"/>
            </a:solidFill>
            <a:ln w="0">
              <a:solidFill>
                <a:srgbClr val="F6D778"/>
              </a:solidFill>
              <a:round/>
              <a:headEnd/>
              <a:tailEnd/>
            </a:ln>
          </p:spPr>
          <p:txBody>
            <a:bodyPr/>
            <a:lstStyle/>
            <a:p>
              <a:endParaRPr lang="en-US"/>
            </a:p>
          </p:txBody>
        </p:sp>
        <p:sp>
          <p:nvSpPr>
            <p:cNvPr id="37948" name="Freeform 544"/>
            <p:cNvSpPr>
              <a:spLocks/>
            </p:cNvSpPr>
            <p:nvPr/>
          </p:nvSpPr>
          <p:spPr bwMode="auto">
            <a:xfrm>
              <a:off x="2873" y="2070"/>
              <a:ext cx="16" cy="41"/>
            </a:xfrm>
            <a:custGeom>
              <a:avLst/>
              <a:gdLst>
                <a:gd name="T0" fmla="*/ 0 w 33"/>
                <a:gd name="T1" fmla="*/ 0 h 82"/>
                <a:gd name="T2" fmla="*/ 0 w 33"/>
                <a:gd name="T3" fmla="*/ 1 h 82"/>
                <a:gd name="T4" fmla="*/ 0 w 33"/>
                <a:gd name="T5" fmla="*/ 1 h 82"/>
                <a:gd name="T6" fmla="*/ 0 w 33"/>
                <a:gd name="T7" fmla="*/ 1 h 82"/>
                <a:gd name="T8" fmla="*/ 0 w 33"/>
                <a:gd name="T9" fmla="*/ 1 h 82"/>
                <a:gd name="T10" fmla="*/ 0 w 33"/>
                <a:gd name="T11" fmla="*/ 1 h 82"/>
                <a:gd name="T12" fmla="*/ 0 w 33"/>
                <a:gd name="T13" fmla="*/ 1 h 82"/>
                <a:gd name="T14" fmla="*/ 0 w 33"/>
                <a:gd name="T15" fmla="*/ 1 h 82"/>
                <a:gd name="T16" fmla="*/ 0 w 33"/>
                <a:gd name="T17" fmla="*/ 1 h 82"/>
                <a:gd name="T18" fmla="*/ 0 w 3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82"/>
                <a:gd name="T32" fmla="*/ 33 w 3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82">
                  <a:moveTo>
                    <a:pt x="0" y="0"/>
                  </a:moveTo>
                  <a:lnTo>
                    <a:pt x="33" y="45"/>
                  </a:lnTo>
                  <a:lnTo>
                    <a:pt x="33" y="82"/>
                  </a:lnTo>
                  <a:lnTo>
                    <a:pt x="26" y="74"/>
                  </a:lnTo>
                  <a:lnTo>
                    <a:pt x="22" y="68"/>
                  </a:lnTo>
                  <a:lnTo>
                    <a:pt x="20" y="64"/>
                  </a:lnTo>
                  <a:lnTo>
                    <a:pt x="16" y="58"/>
                  </a:lnTo>
                  <a:lnTo>
                    <a:pt x="9" y="47"/>
                  </a:lnTo>
                  <a:lnTo>
                    <a:pt x="0" y="34"/>
                  </a:lnTo>
                  <a:lnTo>
                    <a:pt x="0" y="0"/>
                  </a:lnTo>
                  <a:close/>
                </a:path>
              </a:pathLst>
            </a:custGeom>
            <a:solidFill>
              <a:srgbClr val="F6D678"/>
            </a:solidFill>
            <a:ln w="0">
              <a:solidFill>
                <a:srgbClr val="F6D678"/>
              </a:solidFill>
              <a:round/>
              <a:headEnd/>
              <a:tailEnd/>
            </a:ln>
          </p:spPr>
          <p:txBody>
            <a:bodyPr/>
            <a:lstStyle/>
            <a:p>
              <a:endParaRPr lang="en-US"/>
            </a:p>
          </p:txBody>
        </p:sp>
        <p:sp>
          <p:nvSpPr>
            <p:cNvPr id="37949" name="Freeform 545"/>
            <p:cNvSpPr>
              <a:spLocks/>
            </p:cNvSpPr>
            <p:nvPr/>
          </p:nvSpPr>
          <p:spPr bwMode="auto">
            <a:xfrm>
              <a:off x="2889" y="2092"/>
              <a:ext cx="16" cy="43"/>
            </a:xfrm>
            <a:custGeom>
              <a:avLst/>
              <a:gdLst>
                <a:gd name="T0" fmla="*/ 0 w 32"/>
                <a:gd name="T1" fmla="*/ 0 h 85"/>
                <a:gd name="T2" fmla="*/ 1 w 32"/>
                <a:gd name="T3" fmla="*/ 1 h 85"/>
                <a:gd name="T4" fmla="*/ 1 w 32"/>
                <a:gd name="T5" fmla="*/ 1 h 85"/>
                <a:gd name="T6" fmla="*/ 1 w 32"/>
                <a:gd name="T7" fmla="*/ 1 h 85"/>
                <a:gd name="T8" fmla="*/ 1 w 32"/>
                <a:gd name="T9" fmla="*/ 1 h 85"/>
                <a:gd name="T10" fmla="*/ 1 w 32"/>
                <a:gd name="T11" fmla="*/ 1 h 85"/>
                <a:gd name="T12" fmla="*/ 1 w 32"/>
                <a:gd name="T13" fmla="*/ 1 h 85"/>
                <a:gd name="T14" fmla="*/ 0 w 32"/>
                <a:gd name="T15" fmla="*/ 1 h 85"/>
                <a:gd name="T16" fmla="*/ 0 w 32"/>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5"/>
                <a:gd name="T29" fmla="*/ 32 w 32"/>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5">
                  <a:moveTo>
                    <a:pt x="0" y="0"/>
                  </a:moveTo>
                  <a:lnTo>
                    <a:pt x="17" y="25"/>
                  </a:lnTo>
                  <a:lnTo>
                    <a:pt x="32" y="46"/>
                  </a:lnTo>
                  <a:lnTo>
                    <a:pt x="32" y="85"/>
                  </a:lnTo>
                  <a:lnTo>
                    <a:pt x="19" y="68"/>
                  </a:lnTo>
                  <a:lnTo>
                    <a:pt x="9" y="52"/>
                  </a:lnTo>
                  <a:lnTo>
                    <a:pt x="1" y="38"/>
                  </a:lnTo>
                  <a:lnTo>
                    <a:pt x="0" y="37"/>
                  </a:lnTo>
                  <a:lnTo>
                    <a:pt x="0" y="0"/>
                  </a:lnTo>
                  <a:close/>
                </a:path>
              </a:pathLst>
            </a:custGeom>
            <a:solidFill>
              <a:srgbClr val="F6D577"/>
            </a:solidFill>
            <a:ln w="0">
              <a:solidFill>
                <a:srgbClr val="F6D577"/>
              </a:solidFill>
              <a:round/>
              <a:headEnd/>
              <a:tailEnd/>
            </a:ln>
          </p:spPr>
          <p:txBody>
            <a:bodyPr/>
            <a:lstStyle/>
            <a:p>
              <a:endParaRPr lang="en-US"/>
            </a:p>
          </p:txBody>
        </p:sp>
        <p:sp>
          <p:nvSpPr>
            <p:cNvPr id="37950" name="Freeform 546"/>
            <p:cNvSpPr>
              <a:spLocks/>
            </p:cNvSpPr>
            <p:nvPr/>
          </p:nvSpPr>
          <p:spPr bwMode="auto">
            <a:xfrm>
              <a:off x="2905" y="2115"/>
              <a:ext cx="16" cy="43"/>
            </a:xfrm>
            <a:custGeom>
              <a:avLst/>
              <a:gdLst>
                <a:gd name="T0" fmla="*/ 0 w 32"/>
                <a:gd name="T1" fmla="*/ 0 h 87"/>
                <a:gd name="T2" fmla="*/ 1 w 32"/>
                <a:gd name="T3" fmla="*/ 0 h 87"/>
                <a:gd name="T4" fmla="*/ 1 w 32"/>
                <a:gd name="T5" fmla="*/ 0 h 87"/>
                <a:gd name="T6" fmla="*/ 1 w 32"/>
                <a:gd name="T7" fmla="*/ 0 h 87"/>
                <a:gd name="T8" fmla="*/ 1 w 32"/>
                <a:gd name="T9" fmla="*/ 0 h 87"/>
                <a:gd name="T10" fmla="*/ 1 w 32"/>
                <a:gd name="T11" fmla="*/ 0 h 87"/>
                <a:gd name="T12" fmla="*/ 1 w 32"/>
                <a:gd name="T13" fmla="*/ 0 h 87"/>
                <a:gd name="T14" fmla="*/ 0 w 32"/>
                <a:gd name="T15" fmla="*/ 0 h 87"/>
                <a:gd name="T16" fmla="*/ 0 w 32"/>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7"/>
                <a:gd name="T29" fmla="*/ 32 w 32"/>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7">
                  <a:moveTo>
                    <a:pt x="0" y="0"/>
                  </a:moveTo>
                  <a:lnTo>
                    <a:pt x="3" y="4"/>
                  </a:lnTo>
                  <a:lnTo>
                    <a:pt x="21" y="28"/>
                  </a:lnTo>
                  <a:lnTo>
                    <a:pt x="32" y="44"/>
                  </a:lnTo>
                  <a:lnTo>
                    <a:pt x="32" y="87"/>
                  </a:lnTo>
                  <a:lnTo>
                    <a:pt x="28" y="81"/>
                  </a:lnTo>
                  <a:lnTo>
                    <a:pt x="13" y="60"/>
                  </a:lnTo>
                  <a:lnTo>
                    <a:pt x="0" y="39"/>
                  </a:lnTo>
                  <a:lnTo>
                    <a:pt x="0" y="0"/>
                  </a:lnTo>
                  <a:close/>
                </a:path>
              </a:pathLst>
            </a:custGeom>
            <a:solidFill>
              <a:srgbClr val="F6D475"/>
            </a:solidFill>
            <a:ln w="0">
              <a:solidFill>
                <a:srgbClr val="F6D475"/>
              </a:solidFill>
              <a:round/>
              <a:headEnd/>
              <a:tailEnd/>
            </a:ln>
          </p:spPr>
          <p:txBody>
            <a:bodyPr/>
            <a:lstStyle/>
            <a:p>
              <a:endParaRPr lang="en-US"/>
            </a:p>
          </p:txBody>
        </p:sp>
        <p:sp>
          <p:nvSpPr>
            <p:cNvPr id="37951" name="Freeform 547"/>
            <p:cNvSpPr>
              <a:spLocks noEditPoints="1"/>
            </p:cNvSpPr>
            <p:nvPr/>
          </p:nvSpPr>
          <p:spPr bwMode="auto">
            <a:xfrm>
              <a:off x="2921" y="2137"/>
              <a:ext cx="16" cy="694"/>
            </a:xfrm>
            <a:custGeom>
              <a:avLst/>
              <a:gdLst>
                <a:gd name="T0" fmla="*/ 1 w 32"/>
                <a:gd name="T1" fmla="*/ 1 h 1389"/>
                <a:gd name="T2" fmla="*/ 1 w 32"/>
                <a:gd name="T3" fmla="*/ 1 h 1389"/>
                <a:gd name="T4" fmla="*/ 1 w 32"/>
                <a:gd name="T5" fmla="*/ 1 h 1389"/>
                <a:gd name="T6" fmla="*/ 0 w 32"/>
                <a:gd name="T7" fmla="*/ 0 h 1389"/>
                <a:gd name="T8" fmla="*/ 1 w 32"/>
                <a:gd name="T9" fmla="*/ 0 h 1389"/>
                <a:gd name="T10" fmla="*/ 1 w 32"/>
                <a:gd name="T11" fmla="*/ 0 h 1389"/>
                <a:gd name="T12" fmla="*/ 1 w 32"/>
                <a:gd name="T13" fmla="*/ 0 h 1389"/>
                <a:gd name="T14" fmla="*/ 1 w 32"/>
                <a:gd name="T15" fmla="*/ 0 h 1389"/>
                <a:gd name="T16" fmla="*/ 1 w 32"/>
                <a:gd name="T17" fmla="*/ 0 h 1389"/>
                <a:gd name="T18" fmla="*/ 0 w 32"/>
                <a:gd name="T19" fmla="*/ 0 h 1389"/>
                <a:gd name="T20" fmla="*/ 0 w 32"/>
                <a:gd name="T21" fmla="*/ 0 h 1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389"/>
                <a:gd name="T35" fmla="*/ 32 w 32"/>
                <a:gd name="T36" fmla="*/ 1389 h 1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389">
                  <a:moveTo>
                    <a:pt x="32" y="1388"/>
                  </a:moveTo>
                  <a:lnTo>
                    <a:pt x="31" y="1389"/>
                  </a:lnTo>
                  <a:lnTo>
                    <a:pt x="32" y="1388"/>
                  </a:lnTo>
                  <a:close/>
                  <a:moveTo>
                    <a:pt x="0" y="0"/>
                  </a:moveTo>
                  <a:lnTo>
                    <a:pt x="4" y="7"/>
                  </a:lnTo>
                  <a:lnTo>
                    <a:pt x="32" y="44"/>
                  </a:lnTo>
                  <a:lnTo>
                    <a:pt x="32" y="90"/>
                  </a:lnTo>
                  <a:lnTo>
                    <a:pt x="28" y="83"/>
                  </a:lnTo>
                  <a:lnTo>
                    <a:pt x="11" y="59"/>
                  </a:lnTo>
                  <a:lnTo>
                    <a:pt x="0" y="43"/>
                  </a:lnTo>
                  <a:lnTo>
                    <a:pt x="0" y="0"/>
                  </a:lnTo>
                  <a:close/>
                </a:path>
              </a:pathLst>
            </a:custGeom>
            <a:solidFill>
              <a:srgbClr val="F6D374"/>
            </a:solidFill>
            <a:ln w="0">
              <a:solidFill>
                <a:srgbClr val="F6D374"/>
              </a:solidFill>
              <a:round/>
              <a:headEnd/>
              <a:tailEnd/>
            </a:ln>
          </p:spPr>
          <p:txBody>
            <a:bodyPr/>
            <a:lstStyle/>
            <a:p>
              <a:endParaRPr lang="en-US"/>
            </a:p>
          </p:txBody>
        </p:sp>
        <p:sp>
          <p:nvSpPr>
            <p:cNvPr id="37952" name="Freeform 548"/>
            <p:cNvSpPr>
              <a:spLocks noEditPoints="1"/>
            </p:cNvSpPr>
            <p:nvPr/>
          </p:nvSpPr>
          <p:spPr bwMode="auto">
            <a:xfrm>
              <a:off x="2937" y="2159"/>
              <a:ext cx="16" cy="672"/>
            </a:xfrm>
            <a:custGeom>
              <a:avLst/>
              <a:gdLst>
                <a:gd name="T0" fmla="*/ 1 w 32"/>
                <a:gd name="T1" fmla="*/ 2 h 1344"/>
                <a:gd name="T2" fmla="*/ 1 w 32"/>
                <a:gd name="T3" fmla="*/ 2 h 1344"/>
                <a:gd name="T4" fmla="*/ 0 w 32"/>
                <a:gd name="T5" fmla="*/ 2 h 1344"/>
                <a:gd name="T6" fmla="*/ 1 w 32"/>
                <a:gd name="T7" fmla="*/ 2 h 1344"/>
                <a:gd name="T8" fmla="*/ 1 w 32"/>
                <a:gd name="T9" fmla="*/ 2 h 1344"/>
                <a:gd name="T10" fmla="*/ 1 w 32"/>
                <a:gd name="T11" fmla="*/ 2 h 1344"/>
                <a:gd name="T12" fmla="*/ 1 w 32"/>
                <a:gd name="T13" fmla="*/ 2 h 1344"/>
                <a:gd name="T14" fmla="*/ 1 w 32"/>
                <a:gd name="T15" fmla="*/ 2 h 1344"/>
                <a:gd name="T16" fmla="*/ 1 w 32"/>
                <a:gd name="T17" fmla="*/ 2 h 1344"/>
                <a:gd name="T18" fmla="*/ 0 w 32"/>
                <a:gd name="T19" fmla="*/ 0 h 1344"/>
                <a:gd name="T20" fmla="*/ 1 w 32"/>
                <a:gd name="T21" fmla="*/ 1 h 1344"/>
                <a:gd name="T22" fmla="*/ 1 w 32"/>
                <a:gd name="T23" fmla="*/ 1 h 1344"/>
                <a:gd name="T24" fmla="*/ 1 w 32"/>
                <a:gd name="T25" fmla="*/ 1 h 1344"/>
                <a:gd name="T26" fmla="*/ 1 w 32"/>
                <a:gd name="T27" fmla="*/ 1 h 1344"/>
                <a:gd name="T28" fmla="*/ 1 w 32"/>
                <a:gd name="T29" fmla="*/ 1 h 1344"/>
                <a:gd name="T30" fmla="*/ 1 w 32"/>
                <a:gd name="T31" fmla="*/ 1 h 1344"/>
                <a:gd name="T32" fmla="*/ 1 w 32"/>
                <a:gd name="T33" fmla="*/ 1 h 1344"/>
                <a:gd name="T34" fmla="*/ 0 w 32"/>
                <a:gd name="T35" fmla="*/ 1 h 1344"/>
                <a:gd name="T36" fmla="*/ 0 w 32"/>
                <a:gd name="T37" fmla="*/ 0 h 1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344"/>
                <a:gd name="T59" fmla="*/ 32 w 32"/>
                <a:gd name="T60" fmla="*/ 1344 h 1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344">
                  <a:moveTo>
                    <a:pt x="22" y="1327"/>
                  </a:moveTo>
                  <a:lnTo>
                    <a:pt x="10" y="1337"/>
                  </a:lnTo>
                  <a:lnTo>
                    <a:pt x="0" y="1344"/>
                  </a:lnTo>
                  <a:lnTo>
                    <a:pt x="9" y="1336"/>
                  </a:lnTo>
                  <a:lnTo>
                    <a:pt x="22" y="1327"/>
                  </a:lnTo>
                  <a:close/>
                  <a:moveTo>
                    <a:pt x="32" y="1318"/>
                  </a:moveTo>
                  <a:lnTo>
                    <a:pt x="32" y="1319"/>
                  </a:lnTo>
                  <a:lnTo>
                    <a:pt x="22" y="1327"/>
                  </a:lnTo>
                  <a:lnTo>
                    <a:pt x="32" y="1318"/>
                  </a:lnTo>
                  <a:close/>
                  <a:moveTo>
                    <a:pt x="0" y="0"/>
                  </a:moveTo>
                  <a:lnTo>
                    <a:pt x="1" y="1"/>
                  </a:lnTo>
                  <a:lnTo>
                    <a:pt x="13" y="18"/>
                  </a:lnTo>
                  <a:lnTo>
                    <a:pt x="22" y="30"/>
                  </a:lnTo>
                  <a:lnTo>
                    <a:pt x="29" y="39"/>
                  </a:lnTo>
                  <a:lnTo>
                    <a:pt x="32" y="44"/>
                  </a:lnTo>
                  <a:lnTo>
                    <a:pt x="32" y="93"/>
                  </a:lnTo>
                  <a:lnTo>
                    <a:pt x="12" y="63"/>
                  </a:lnTo>
                  <a:lnTo>
                    <a:pt x="0" y="46"/>
                  </a:lnTo>
                  <a:lnTo>
                    <a:pt x="0" y="0"/>
                  </a:lnTo>
                  <a:close/>
                </a:path>
              </a:pathLst>
            </a:custGeom>
            <a:solidFill>
              <a:srgbClr val="F5D070"/>
            </a:solidFill>
            <a:ln w="0">
              <a:solidFill>
                <a:srgbClr val="F5D070"/>
              </a:solidFill>
              <a:round/>
              <a:headEnd/>
              <a:tailEnd/>
            </a:ln>
          </p:spPr>
          <p:txBody>
            <a:bodyPr/>
            <a:lstStyle/>
            <a:p>
              <a:endParaRPr lang="en-US"/>
            </a:p>
          </p:txBody>
        </p:sp>
        <p:sp>
          <p:nvSpPr>
            <p:cNvPr id="37953" name="Freeform 549"/>
            <p:cNvSpPr>
              <a:spLocks noEditPoints="1"/>
            </p:cNvSpPr>
            <p:nvPr/>
          </p:nvSpPr>
          <p:spPr bwMode="auto">
            <a:xfrm>
              <a:off x="2953" y="2181"/>
              <a:ext cx="16" cy="637"/>
            </a:xfrm>
            <a:custGeom>
              <a:avLst/>
              <a:gdLst>
                <a:gd name="T0" fmla="*/ 0 w 33"/>
                <a:gd name="T1" fmla="*/ 1 h 1275"/>
                <a:gd name="T2" fmla="*/ 0 w 33"/>
                <a:gd name="T3" fmla="*/ 1 h 1275"/>
                <a:gd name="T4" fmla="*/ 0 w 33"/>
                <a:gd name="T5" fmla="*/ 1 h 1275"/>
                <a:gd name="T6" fmla="*/ 0 w 33"/>
                <a:gd name="T7" fmla="*/ 1 h 1275"/>
                <a:gd name="T8" fmla="*/ 0 w 33"/>
                <a:gd name="T9" fmla="*/ 1 h 1275"/>
                <a:gd name="T10" fmla="*/ 0 w 33"/>
                <a:gd name="T11" fmla="*/ 1 h 1275"/>
                <a:gd name="T12" fmla="*/ 0 w 33"/>
                <a:gd name="T13" fmla="*/ 1 h 1275"/>
                <a:gd name="T14" fmla="*/ 0 w 33"/>
                <a:gd name="T15" fmla="*/ 1 h 1275"/>
                <a:gd name="T16" fmla="*/ 0 w 33"/>
                <a:gd name="T17" fmla="*/ 1 h 1275"/>
                <a:gd name="T18" fmla="*/ 0 w 33"/>
                <a:gd name="T19" fmla="*/ 0 h 1275"/>
                <a:gd name="T20" fmla="*/ 0 w 33"/>
                <a:gd name="T21" fmla="*/ 0 h 1275"/>
                <a:gd name="T22" fmla="*/ 0 w 33"/>
                <a:gd name="T23" fmla="*/ 0 h 1275"/>
                <a:gd name="T24" fmla="*/ 0 w 33"/>
                <a:gd name="T25" fmla="*/ 0 h 1275"/>
                <a:gd name="T26" fmla="*/ 0 w 33"/>
                <a:gd name="T27" fmla="*/ 0 h 1275"/>
                <a:gd name="T28" fmla="*/ 0 w 33"/>
                <a:gd name="T29" fmla="*/ 0 h 1275"/>
                <a:gd name="T30" fmla="*/ 0 w 33"/>
                <a:gd name="T31" fmla="*/ 0 h 1275"/>
                <a:gd name="T32" fmla="*/ 0 w 33"/>
                <a:gd name="T33" fmla="*/ 0 h 1275"/>
                <a:gd name="T34" fmla="*/ 0 w 33"/>
                <a:gd name="T35" fmla="*/ 0 h 1275"/>
                <a:gd name="T36" fmla="*/ 0 w 33"/>
                <a:gd name="T37" fmla="*/ 0 h 1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1275"/>
                <a:gd name="T59" fmla="*/ 33 w 33"/>
                <a:gd name="T60" fmla="*/ 1275 h 12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1275">
                  <a:moveTo>
                    <a:pt x="33" y="1249"/>
                  </a:moveTo>
                  <a:lnTo>
                    <a:pt x="33" y="1250"/>
                  </a:lnTo>
                  <a:lnTo>
                    <a:pt x="24" y="1257"/>
                  </a:lnTo>
                  <a:lnTo>
                    <a:pt x="6" y="1271"/>
                  </a:lnTo>
                  <a:lnTo>
                    <a:pt x="0" y="1275"/>
                  </a:lnTo>
                  <a:lnTo>
                    <a:pt x="0" y="1274"/>
                  </a:lnTo>
                  <a:lnTo>
                    <a:pt x="5" y="1271"/>
                  </a:lnTo>
                  <a:lnTo>
                    <a:pt x="22" y="1257"/>
                  </a:lnTo>
                  <a:lnTo>
                    <a:pt x="33" y="1249"/>
                  </a:lnTo>
                  <a:close/>
                  <a:moveTo>
                    <a:pt x="0" y="0"/>
                  </a:moveTo>
                  <a:lnTo>
                    <a:pt x="1" y="1"/>
                  </a:lnTo>
                  <a:lnTo>
                    <a:pt x="7" y="8"/>
                  </a:lnTo>
                  <a:lnTo>
                    <a:pt x="15" y="19"/>
                  </a:lnTo>
                  <a:lnTo>
                    <a:pt x="25" y="34"/>
                  </a:lnTo>
                  <a:lnTo>
                    <a:pt x="33" y="45"/>
                  </a:lnTo>
                  <a:lnTo>
                    <a:pt x="33" y="97"/>
                  </a:lnTo>
                  <a:lnTo>
                    <a:pt x="26" y="88"/>
                  </a:lnTo>
                  <a:lnTo>
                    <a:pt x="0" y="49"/>
                  </a:lnTo>
                  <a:lnTo>
                    <a:pt x="0" y="0"/>
                  </a:lnTo>
                  <a:close/>
                </a:path>
              </a:pathLst>
            </a:custGeom>
            <a:solidFill>
              <a:srgbClr val="F5CD6D"/>
            </a:solidFill>
            <a:ln w="0">
              <a:solidFill>
                <a:srgbClr val="F5CD6D"/>
              </a:solidFill>
              <a:round/>
              <a:headEnd/>
              <a:tailEnd/>
            </a:ln>
          </p:spPr>
          <p:txBody>
            <a:bodyPr/>
            <a:lstStyle/>
            <a:p>
              <a:endParaRPr lang="en-US"/>
            </a:p>
          </p:txBody>
        </p:sp>
        <p:sp>
          <p:nvSpPr>
            <p:cNvPr id="37954" name="Freeform 550"/>
            <p:cNvSpPr>
              <a:spLocks noEditPoints="1"/>
            </p:cNvSpPr>
            <p:nvPr/>
          </p:nvSpPr>
          <p:spPr bwMode="auto">
            <a:xfrm>
              <a:off x="2969" y="2204"/>
              <a:ext cx="16" cy="602"/>
            </a:xfrm>
            <a:custGeom>
              <a:avLst/>
              <a:gdLst>
                <a:gd name="T0" fmla="*/ 1 w 32"/>
                <a:gd name="T1" fmla="*/ 1 h 1205"/>
                <a:gd name="T2" fmla="*/ 1 w 32"/>
                <a:gd name="T3" fmla="*/ 1 h 1205"/>
                <a:gd name="T4" fmla="*/ 0 w 32"/>
                <a:gd name="T5" fmla="*/ 1 h 1205"/>
                <a:gd name="T6" fmla="*/ 0 w 32"/>
                <a:gd name="T7" fmla="*/ 1 h 1205"/>
                <a:gd name="T8" fmla="*/ 1 w 32"/>
                <a:gd name="T9" fmla="*/ 1 h 1205"/>
                <a:gd name="T10" fmla="*/ 1 w 32"/>
                <a:gd name="T11" fmla="*/ 1 h 1205"/>
                <a:gd name="T12" fmla="*/ 1 w 32"/>
                <a:gd name="T13" fmla="*/ 1 h 1205"/>
                <a:gd name="T14" fmla="*/ 1 w 32"/>
                <a:gd name="T15" fmla="*/ 1 h 1205"/>
                <a:gd name="T16" fmla="*/ 1 w 32"/>
                <a:gd name="T17" fmla="*/ 1 h 1205"/>
                <a:gd name="T18" fmla="*/ 1 w 32"/>
                <a:gd name="T19" fmla="*/ 1 h 1205"/>
                <a:gd name="T20" fmla="*/ 1 w 32"/>
                <a:gd name="T21" fmla="*/ 1 h 1205"/>
                <a:gd name="T22" fmla="*/ 0 w 32"/>
                <a:gd name="T23" fmla="*/ 0 h 1205"/>
                <a:gd name="T24" fmla="*/ 1 w 32"/>
                <a:gd name="T25" fmla="*/ 0 h 1205"/>
                <a:gd name="T26" fmla="*/ 1 w 32"/>
                <a:gd name="T27" fmla="*/ 0 h 1205"/>
                <a:gd name="T28" fmla="*/ 1 w 32"/>
                <a:gd name="T29" fmla="*/ 0 h 1205"/>
                <a:gd name="T30" fmla="*/ 1 w 32"/>
                <a:gd name="T31" fmla="*/ 0 h 1205"/>
                <a:gd name="T32" fmla="*/ 1 w 32"/>
                <a:gd name="T33" fmla="*/ 0 h 1205"/>
                <a:gd name="T34" fmla="*/ 0 w 32"/>
                <a:gd name="T35" fmla="*/ 0 h 1205"/>
                <a:gd name="T36" fmla="*/ 0 w 32"/>
                <a:gd name="T37" fmla="*/ 0 h 12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205"/>
                <a:gd name="T59" fmla="*/ 32 w 32"/>
                <a:gd name="T60" fmla="*/ 1205 h 12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205">
                  <a:moveTo>
                    <a:pt x="25" y="1184"/>
                  </a:moveTo>
                  <a:lnTo>
                    <a:pt x="11" y="1195"/>
                  </a:lnTo>
                  <a:lnTo>
                    <a:pt x="0" y="1205"/>
                  </a:lnTo>
                  <a:lnTo>
                    <a:pt x="0" y="1204"/>
                  </a:lnTo>
                  <a:lnTo>
                    <a:pt x="8" y="1196"/>
                  </a:lnTo>
                  <a:lnTo>
                    <a:pt x="25" y="1184"/>
                  </a:lnTo>
                  <a:close/>
                  <a:moveTo>
                    <a:pt x="32" y="1178"/>
                  </a:moveTo>
                  <a:lnTo>
                    <a:pt x="32" y="1179"/>
                  </a:lnTo>
                  <a:lnTo>
                    <a:pt x="29" y="1181"/>
                  </a:lnTo>
                  <a:lnTo>
                    <a:pt x="25" y="1184"/>
                  </a:lnTo>
                  <a:lnTo>
                    <a:pt x="32" y="1178"/>
                  </a:lnTo>
                  <a:close/>
                  <a:moveTo>
                    <a:pt x="0" y="0"/>
                  </a:moveTo>
                  <a:lnTo>
                    <a:pt x="19" y="29"/>
                  </a:lnTo>
                  <a:lnTo>
                    <a:pt x="32" y="48"/>
                  </a:lnTo>
                  <a:lnTo>
                    <a:pt x="32" y="99"/>
                  </a:lnTo>
                  <a:lnTo>
                    <a:pt x="20" y="82"/>
                  </a:lnTo>
                  <a:lnTo>
                    <a:pt x="7" y="63"/>
                  </a:lnTo>
                  <a:lnTo>
                    <a:pt x="0" y="52"/>
                  </a:lnTo>
                  <a:lnTo>
                    <a:pt x="0" y="0"/>
                  </a:lnTo>
                  <a:close/>
                </a:path>
              </a:pathLst>
            </a:custGeom>
            <a:solidFill>
              <a:srgbClr val="F5CA69"/>
            </a:solidFill>
            <a:ln w="0">
              <a:solidFill>
                <a:srgbClr val="F5CA69"/>
              </a:solidFill>
              <a:round/>
              <a:headEnd/>
              <a:tailEnd/>
            </a:ln>
          </p:spPr>
          <p:txBody>
            <a:bodyPr/>
            <a:lstStyle/>
            <a:p>
              <a:endParaRPr lang="en-US"/>
            </a:p>
          </p:txBody>
        </p:sp>
        <p:sp>
          <p:nvSpPr>
            <p:cNvPr id="37955" name="Freeform 551"/>
            <p:cNvSpPr>
              <a:spLocks noEditPoints="1"/>
            </p:cNvSpPr>
            <p:nvPr/>
          </p:nvSpPr>
          <p:spPr bwMode="auto">
            <a:xfrm>
              <a:off x="2985" y="2227"/>
              <a:ext cx="17" cy="566"/>
            </a:xfrm>
            <a:custGeom>
              <a:avLst/>
              <a:gdLst>
                <a:gd name="T0" fmla="*/ 1 w 32"/>
                <a:gd name="T1" fmla="*/ 2 h 1131"/>
                <a:gd name="T2" fmla="*/ 1 w 32"/>
                <a:gd name="T3" fmla="*/ 2 h 1131"/>
                <a:gd name="T4" fmla="*/ 0 w 32"/>
                <a:gd name="T5" fmla="*/ 2 h 1131"/>
                <a:gd name="T6" fmla="*/ 0 w 32"/>
                <a:gd name="T7" fmla="*/ 2 h 1131"/>
                <a:gd name="T8" fmla="*/ 1 w 32"/>
                <a:gd name="T9" fmla="*/ 2 h 1131"/>
                <a:gd name="T10" fmla="*/ 1 w 32"/>
                <a:gd name="T11" fmla="*/ 2 h 1131"/>
                <a:gd name="T12" fmla="*/ 0 w 32"/>
                <a:gd name="T13" fmla="*/ 0 h 1131"/>
                <a:gd name="T14" fmla="*/ 1 w 32"/>
                <a:gd name="T15" fmla="*/ 1 h 1131"/>
                <a:gd name="T16" fmla="*/ 1 w 32"/>
                <a:gd name="T17" fmla="*/ 1 h 1131"/>
                <a:gd name="T18" fmla="*/ 1 w 32"/>
                <a:gd name="T19" fmla="*/ 1 h 1131"/>
                <a:gd name="T20" fmla="*/ 1 w 32"/>
                <a:gd name="T21" fmla="*/ 1 h 1131"/>
                <a:gd name="T22" fmla="*/ 1 w 32"/>
                <a:gd name="T23" fmla="*/ 1 h 1131"/>
                <a:gd name="T24" fmla="*/ 1 w 32"/>
                <a:gd name="T25" fmla="*/ 1 h 1131"/>
                <a:gd name="T26" fmla="*/ 0 w 32"/>
                <a:gd name="T27" fmla="*/ 1 h 1131"/>
                <a:gd name="T28" fmla="*/ 0 w 32"/>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131"/>
                <a:gd name="T47" fmla="*/ 32 w 32"/>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131">
                  <a:moveTo>
                    <a:pt x="32" y="1102"/>
                  </a:moveTo>
                  <a:lnTo>
                    <a:pt x="32" y="1105"/>
                  </a:lnTo>
                  <a:lnTo>
                    <a:pt x="0" y="1131"/>
                  </a:lnTo>
                  <a:lnTo>
                    <a:pt x="0" y="1130"/>
                  </a:lnTo>
                  <a:lnTo>
                    <a:pt x="22" y="1111"/>
                  </a:lnTo>
                  <a:lnTo>
                    <a:pt x="32" y="1102"/>
                  </a:lnTo>
                  <a:close/>
                  <a:moveTo>
                    <a:pt x="0" y="0"/>
                  </a:moveTo>
                  <a:lnTo>
                    <a:pt x="3" y="4"/>
                  </a:lnTo>
                  <a:lnTo>
                    <a:pt x="21" y="30"/>
                  </a:lnTo>
                  <a:lnTo>
                    <a:pt x="32" y="48"/>
                  </a:lnTo>
                  <a:lnTo>
                    <a:pt x="32" y="101"/>
                  </a:lnTo>
                  <a:lnTo>
                    <a:pt x="25" y="89"/>
                  </a:lnTo>
                  <a:lnTo>
                    <a:pt x="9" y="65"/>
                  </a:lnTo>
                  <a:lnTo>
                    <a:pt x="0" y="51"/>
                  </a:lnTo>
                  <a:lnTo>
                    <a:pt x="0" y="0"/>
                  </a:lnTo>
                  <a:close/>
                </a:path>
              </a:pathLst>
            </a:custGeom>
            <a:solidFill>
              <a:srgbClr val="F4C665"/>
            </a:solidFill>
            <a:ln w="0">
              <a:solidFill>
                <a:srgbClr val="F4C665"/>
              </a:solidFill>
              <a:round/>
              <a:headEnd/>
              <a:tailEnd/>
            </a:ln>
          </p:spPr>
          <p:txBody>
            <a:bodyPr/>
            <a:lstStyle/>
            <a:p>
              <a:endParaRPr lang="en-US"/>
            </a:p>
          </p:txBody>
        </p:sp>
        <p:sp>
          <p:nvSpPr>
            <p:cNvPr id="37956" name="Freeform 552"/>
            <p:cNvSpPr>
              <a:spLocks noEditPoints="1"/>
            </p:cNvSpPr>
            <p:nvPr/>
          </p:nvSpPr>
          <p:spPr bwMode="auto">
            <a:xfrm>
              <a:off x="3002" y="2252"/>
              <a:ext cx="16" cy="527"/>
            </a:xfrm>
            <a:custGeom>
              <a:avLst/>
              <a:gdLst>
                <a:gd name="T0" fmla="*/ 1 w 32"/>
                <a:gd name="T1" fmla="*/ 1 h 1055"/>
                <a:gd name="T2" fmla="*/ 1 w 32"/>
                <a:gd name="T3" fmla="*/ 1 h 1055"/>
                <a:gd name="T4" fmla="*/ 1 w 32"/>
                <a:gd name="T5" fmla="*/ 1 h 1055"/>
                <a:gd name="T6" fmla="*/ 1 w 32"/>
                <a:gd name="T7" fmla="*/ 1 h 1055"/>
                <a:gd name="T8" fmla="*/ 0 w 32"/>
                <a:gd name="T9" fmla="*/ 1 h 1055"/>
                <a:gd name="T10" fmla="*/ 0 w 32"/>
                <a:gd name="T11" fmla="*/ 1 h 1055"/>
                <a:gd name="T12" fmla="*/ 1 w 32"/>
                <a:gd name="T13" fmla="*/ 1 h 1055"/>
                <a:gd name="T14" fmla="*/ 1 w 32"/>
                <a:gd name="T15" fmla="*/ 1 h 1055"/>
                <a:gd name="T16" fmla="*/ 0 w 32"/>
                <a:gd name="T17" fmla="*/ 0 h 1055"/>
                <a:gd name="T18" fmla="*/ 1 w 32"/>
                <a:gd name="T19" fmla="*/ 0 h 1055"/>
                <a:gd name="T20" fmla="*/ 1 w 32"/>
                <a:gd name="T21" fmla="*/ 0 h 1055"/>
                <a:gd name="T22" fmla="*/ 1 w 32"/>
                <a:gd name="T23" fmla="*/ 0 h 1055"/>
                <a:gd name="T24" fmla="*/ 1 w 32"/>
                <a:gd name="T25" fmla="*/ 0 h 1055"/>
                <a:gd name="T26" fmla="*/ 1 w 32"/>
                <a:gd name="T27" fmla="*/ 0 h 1055"/>
                <a:gd name="T28" fmla="*/ 0 w 32"/>
                <a:gd name="T29" fmla="*/ 0 h 1055"/>
                <a:gd name="T30" fmla="*/ 0 w 32"/>
                <a:gd name="T31" fmla="*/ 0 h 10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055"/>
                <a:gd name="T50" fmla="*/ 32 w 32"/>
                <a:gd name="T51" fmla="*/ 1055 h 10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055">
                  <a:moveTo>
                    <a:pt x="32" y="1024"/>
                  </a:moveTo>
                  <a:lnTo>
                    <a:pt x="32" y="1028"/>
                  </a:lnTo>
                  <a:lnTo>
                    <a:pt x="25" y="1034"/>
                  </a:lnTo>
                  <a:lnTo>
                    <a:pt x="5" y="1051"/>
                  </a:lnTo>
                  <a:lnTo>
                    <a:pt x="0" y="1055"/>
                  </a:lnTo>
                  <a:lnTo>
                    <a:pt x="0" y="1053"/>
                  </a:lnTo>
                  <a:lnTo>
                    <a:pt x="11" y="1042"/>
                  </a:lnTo>
                  <a:lnTo>
                    <a:pt x="32" y="1024"/>
                  </a:lnTo>
                  <a:close/>
                  <a:moveTo>
                    <a:pt x="0" y="0"/>
                  </a:moveTo>
                  <a:lnTo>
                    <a:pt x="23" y="35"/>
                  </a:lnTo>
                  <a:lnTo>
                    <a:pt x="32" y="49"/>
                  </a:lnTo>
                  <a:lnTo>
                    <a:pt x="32" y="107"/>
                  </a:lnTo>
                  <a:lnTo>
                    <a:pt x="28" y="99"/>
                  </a:lnTo>
                  <a:lnTo>
                    <a:pt x="8" y="67"/>
                  </a:lnTo>
                  <a:lnTo>
                    <a:pt x="0" y="54"/>
                  </a:lnTo>
                  <a:lnTo>
                    <a:pt x="0" y="0"/>
                  </a:lnTo>
                  <a:close/>
                </a:path>
              </a:pathLst>
            </a:custGeom>
            <a:solidFill>
              <a:srgbClr val="F4C05F"/>
            </a:solidFill>
            <a:ln w="0">
              <a:solidFill>
                <a:srgbClr val="F4C05F"/>
              </a:solidFill>
              <a:round/>
              <a:headEnd/>
              <a:tailEnd/>
            </a:ln>
          </p:spPr>
          <p:txBody>
            <a:bodyPr/>
            <a:lstStyle/>
            <a:p>
              <a:endParaRPr lang="en-US"/>
            </a:p>
          </p:txBody>
        </p:sp>
        <p:sp>
          <p:nvSpPr>
            <p:cNvPr id="37957" name="Freeform 553"/>
            <p:cNvSpPr>
              <a:spLocks noEditPoints="1"/>
            </p:cNvSpPr>
            <p:nvPr/>
          </p:nvSpPr>
          <p:spPr bwMode="auto">
            <a:xfrm>
              <a:off x="3018" y="2277"/>
              <a:ext cx="16" cy="489"/>
            </a:xfrm>
            <a:custGeom>
              <a:avLst/>
              <a:gdLst>
                <a:gd name="T0" fmla="*/ 1 w 32"/>
                <a:gd name="T1" fmla="*/ 0 h 979"/>
                <a:gd name="T2" fmla="*/ 1 w 32"/>
                <a:gd name="T3" fmla="*/ 0 h 979"/>
                <a:gd name="T4" fmla="*/ 1 w 32"/>
                <a:gd name="T5" fmla="*/ 0 h 979"/>
                <a:gd name="T6" fmla="*/ 1 w 32"/>
                <a:gd name="T7" fmla="*/ 0 h 979"/>
                <a:gd name="T8" fmla="*/ 0 w 32"/>
                <a:gd name="T9" fmla="*/ 0 h 979"/>
                <a:gd name="T10" fmla="*/ 0 w 32"/>
                <a:gd name="T11" fmla="*/ 0 h 979"/>
                <a:gd name="T12" fmla="*/ 1 w 32"/>
                <a:gd name="T13" fmla="*/ 0 h 979"/>
                <a:gd name="T14" fmla="*/ 1 w 32"/>
                <a:gd name="T15" fmla="*/ 0 h 979"/>
                <a:gd name="T16" fmla="*/ 1 w 32"/>
                <a:gd name="T17" fmla="*/ 0 h 979"/>
                <a:gd name="T18" fmla="*/ 0 w 32"/>
                <a:gd name="T19" fmla="*/ 0 h 979"/>
                <a:gd name="T20" fmla="*/ 1 w 32"/>
                <a:gd name="T21" fmla="*/ 0 h 979"/>
                <a:gd name="T22" fmla="*/ 1 w 32"/>
                <a:gd name="T23" fmla="*/ 0 h 979"/>
                <a:gd name="T24" fmla="*/ 1 w 32"/>
                <a:gd name="T25" fmla="*/ 0 h 979"/>
                <a:gd name="T26" fmla="*/ 1 w 32"/>
                <a:gd name="T27" fmla="*/ 0 h 979"/>
                <a:gd name="T28" fmla="*/ 0 w 32"/>
                <a:gd name="T29" fmla="*/ 0 h 979"/>
                <a:gd name="T30" fmla="*/ 0 w 32"/>
                <a:gd name="T31" fmla="*/ 0 h 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979"/>
                <a:gd name="T50" fmla="*/ 32 w 32"/>
                <a:gd name="T51" fmla="*/ 979 h 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979">
                  <a:moveTo>
                    <a:pt x="32" y="944"/>
                  </a:moveTo>
                  <a:lnTo>
                    <a:pt x="32" y="954"/>
                  </a:lnTo>
                  <a:lnTo>
                    <a:pt x="31" y="955"/>
                  </a:lnTo>
                  <a:lnTo>
                    <a:pt x="13" y="970"/>
                  </a:lnTo>
                  <a:lnTo>
                    <a:pt x="0" y="979"/>
                  </a:lnTo>
                  <a:lnTo>
                    <a:pt x="0" y="975"/>
                  </a:lnTo>
                  <a:lnTo>
                    <a:pt x="2" y="973"/>
                  </a:lnTo>
                  <a:lnTo>
                    <a:pt x="24" y="952"/>
                  </a:lnTo>
                  <a:lnTo>
                    <a:pt x="32" y="944"/>
                  </a:lnTo>
                  <a:close/>
                  <a:moveTo>
                    <a:pt x="0" y="0"/>
                  </a:moveTo>
                  <a:lnTo>
                    <a:pt x="26" y="42"/>
                  </a:lnTo>
                  <a:lnTo>
                    <a:pt x="32" y="51"/>
                  </a:lnTo>
                  <a:lnTo>
                    <a:pt x="32" y="113"/>
                  </a:lnTo>
                  <a:lnTo>
                    <a:pt x="16" y="83"/>
                  </a:lnTo>
                  <a:lnTo>
                    <a:pt x="0" y="58"/>
                  </a:lnTo>
                  <a:lnTo>
                    <a:pt x="0" y="0"/>
                  </a:lnTo>
                  <a:close/>
                </a:path>
              </a:pathLst>
            </a:custGeom>
            <a:solidFill>
              <a:srgbClr val="F3BB58"/>
            </a:solidFill>
            <a:ln w="0">
              <a:solidFill>
                <a:srgbClr val="F3BB58"/>
              </a:solidFill>
              <a:round/>
              <a:headEnd/>
              <a:tailEnd/>
            </a:ln>
          </p:spPr>
          <p:txBody>
            <a:bodyPr/>
            <a:lstStyle/>
            <a:p>
              <a:endParaRPr lang="en-US"/>
            </a:p>
          </p:txBody>
        </p:sp>
        <p:sp>
          <p:nvSpPr>
            <p:cNvPr id="37958" name="Freeform 554"/>
            <p:cNvSpPr>
              <a:spLocks noEditPoints="1"/>
            </p:cNvSpPr>
            <p:nvPr/>
          </p:nvSpPr>
          <p:spPr bwMode="auto">
            <a:xfrm>
              <a:off x="3034" y="2302"/>
              <a:ext cx="16" cy="451"/>
            </a:xfrm>
            <a:custGeom>
              <a:avLst/>
              <a:gdLst>
                <a:gd name="T0" fmla="*/ 0 w 33"/>
                <a:gd name="T1" fmla="*/ 0 h 903"/>
                <a:gd name="T2" fmla="*/ 0 w 33"/>
                <a:gd name="T3" fmla="*/ 0 h 903"/>
                <a:gd name="T4" fmla="*/ 0 w 33"/>
                <a:gd name="T5" fmla="*/ 0 h 903"/>
                <a:gd name="T6" fmla="*/ 0 w 33"/>
                <a:gd name="T7" fmla="*/ 0 h 903"/>
                <a:gd name="T8" fmla="*/ 0 w 33"/>
                <a:gd name="T9" fmla="*/ 0 h 903"/>
                <a:gd name="T10" fmla="*/ 0 w 33"/>
                <a:gd name="T11" fmla="*/ 0 h 903"/>
                <a:gd name="T12" fmla="*/ 0 w 33"/>
                <a:gd name="T13" fmla="*/ 0 h 903"/>
                <a:gd name="T14" fmla="*/ 0 w 33"/>
                <a:gd name="T15" fmla="*/ 0 h 903"/>
                <a:gd name="T16" fmla="*/ 0 w 33"/>
                <a:gd name="T17" fmla="*/ 0 h 903"/>
                <a:gd name="T18" fmla="*/ 0 w 33"/>
                <a:gd name="T19" fmla="*/ 0 h 903"/>
                <a:gd name="T20" fmla="*/ 0 w 33"/>
                <a:gd name="T21" fmla="*/ 0 h 903"/>
                <a:gd name="T22" fmla="*/ 0 w 33"/>
                <a:gd name="T23" fmla="*/ 0 h 903"/>
                <a:gd name="T24" fmla="*/ 0 w 33"/>
                <a:gd name="T25" fmla="*/ 0 h 903"/>
                <a:gd name="T26" fmla="*/ 0 w 33"/>
                <a:gd name="T27" fmla="*/ 0 h 903"/>
                <a:gd name="T28" fmla="*/ 0 w 33"/>
                <a:gd name="T29" fmla="*/ 0 h 903"/>
                <a:gd name="T30" fmla="*/ 0 w 33"/>
                <a:gd name="T31" fmla="*/ 0 h 9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903"/>
                <a:gd name="T50" fmla="*/ 33 w 33"/>
                <a:gd name="T51" fmla="*/ 903 h 9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903">
                  <a:moveTo>
                    <a:pt x="33" y="857"/>
                  </a:moveTo>
                  <a:lnTo>
                    <a:pt x="33" y="877"/>
                  </a:lnTo>
                  <a:lnTo>
                    <a:pt x="30" y="879"/>
                  </a:lnTo>
                  <a:lnTo>
                    <a:pt x="16" y="891"/>
                  </a:lnTo>
                  <a:lnTo>
                    <a:pt x="0" y="903"/>
                  </a:lnTo>
                  <a:lnTo>
                    <a:pt x="0" y="893"/>
                  </a:lnTo>
                  <a:lnTo>
                    <a:pt x="13" y="879"/>
                  </a:lnTo>
                  <a:lnTo>
                    <a:pt x="33" y="857"/>
                  </a:lnTo>
                  <a:close/>
                  <a:moveTo>
                    <a:pt x="0" y="0"/>
                  </a:moveTo>
                  <a:lnTo>
                    <a:pt x="12" y="17"/>
                  </a:lnTo>
                  <a:lnTo>
                    <a:pt x="27" y="43"/>
                  </a:lnTo>
                  <a:lnTo>
                    <a:pt x="33" y="51"/>
                  </a:lnTo>
                  <a:lnTo>
                    <a:pt x="33" y="121"/>
                  </a:lnTo>
                  <a:lnTo>
                    <a:pt x="5" y="69"/>
                  </a:lnTo>
                  <a:lnTo>
                    <a:pt x="0" y="62"/>
                  </a:lnTo>
                  <a:lnTo>
                    <a:pt x="0" y="0"/>
                  </a:lnTo>
                  <a:close/>
                </a:path>
              </a:pathLst>
            </a:custGeom>
            <a:solidFill>
              <a:srgbClr val="F2B34F"/>
            </a:solidFill>
            <a:ln w="0">
              <a:solidFill>
                <a:srgbClr val="F2B34F"/>
              </a:solidFill>
              <a:round/>
              <a:headEnd/>
              <a:tailEnd/>
            </a:ln>
          </p:spPr>
          <p:txBody>
            <a:bodyPr/>
            <a:lstStyle/>
            <a:p>
              <a:endParaRPr lang="en-US"/>
            </a:p>
          </p:txBody>
        </p:sp>
        <p:sp>
          <p:nvSpPr>
            <p:cNvPr id="37959" name="Freeform 555"/>
            <p:cNvSpPr>
              <a:spLocks noEditPoints="1"/>
            </p:cNvSpPr>
            <p:nvPr/>
          </p:nvSpPr>
          <p:spPr bwMode="auto">
            <a:xfrm>
              <a:off x="3050" y="2328"/>
              <a:ext cx="16" cy="413"/>
            </a:xfrm>
            <a:custGeom>
              <a:avLst/>
              <a:gdLst>
                <a:gd name="T0" fmla="*/ 1 w 32"/>
                <a:gd name="T1" fmla="*/ 1 h 826"/>
                <a:gd name="T2" fmla="*/ 1 w 32"/>
                <a:gd name="T3" fmla="*/ 1 h 826"/>
                <a:gd name="T4" fmla="*/ 1 w 32"/>
                <a:gd name="T5" fmla="*/ 1 h 826"/>
                <a:gd name="T6" fmla="*/ 1 w 32"/>
                <a:gd name="T7" fmla="*/ 1 h 826"/>
                <a:gd name="T8" fmla="*/ 1 w 32"/>
                <a:gd name="T9" fmla="*/ 1 h 826"/>
                <a:gd name="T10" fmla="*/ 0 w 32"/>
                <a:gd name="T11" fmla="*/ 1 h 826"/>
                <a:gd name="T12" fmla="*/ 0 w 32"/>
                <a:gd name="T13" fmla="*/ 1 h 826"/>
                <a:gd name="T14" fmla="*/ 1 w 32"/>
                <a:gd name="T15" fmla="*/ 1 h 826"/>
                <a:gd name="T16" fmla="*/ 1 w 32"/>
                <a:gd name="T17" fmla="*/ 1 h 826"/>
                <a:gd name="T18" fmla="*/ 0 w 32"/>
                <a:gd name="T19" fmla="*/ 0 h 826"/>
                <a:gd name="T20" fmla="*/ 1 w 32"/>
                <a:gd name="T21" fmla="*/ 1 h 826"/>
                <a:gd name="T22" fmla="*/ 1 w 32"/>
                <a:gd name="T23" fmla="*/ 1 h 826"/>
                <a:gd name="T24" fmla="*/ 1 w 32"/>
                <a:gd name="T25" fmla="*/ 1 h 826"/>
                <a:gd name="T26" fmla="*/ 1 w 32"/>
                <a:gd name="T27" fmla="*/ 1 h 826"/>
                <a:gd name="T28" fmla="*/ 1 w 32"/>
                <a:gd name="T29" fmla="*/ 1 h 826"/>
                <a:gd name="T30" fmla="*/ 1 w 32"/>
                <a:gd name="T31" fmla="*/ 1 h 826"/>
                <a:gd name="T32" fmla="*/ 0 w 32"/>
                <a:gd name="T33" fmla="*/ 1 h 826"/>
                <a:gd name="T34" fmla="*/ 0 w 32"/>
                <a:gd name="T35" fmla="*/ 0 h 8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826"/>
                <a:gd name="T56" fmla="*/ 32 w 32"/>
                <a:gd name="T57" fmla="*/ 826 h 8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826">
                  <a:moveTo>
                    <a:pt x="32" y="766"/>
                  </a:moveTo>
                  <a:lnTo>
                    <a:pt x="32" y="796"/>
                  </a:lnTo>
                  <a:lnTo>
                    <a:pt x="29" y="800"/>
                  </a:lnTo>
                  <a:lnTo>
                    <a:pt x="16" y="813"/>
                  </a:lnTo>
                  <a:lnTo>
                    <a:pt x="8" y="819"/>
                  </a:lnTo>
                  <a:lnTo>
                    <a:pt x="0" y="826"/>
                  </a:lnTo>
                  <a:lnTo>
                    <a:pt x="0" y="806"/>
                  </a:lnTo>
                  <a:lnTo>
                    <a:pt x="17" y="786"/>
                  </a:lnTo>
                  <a:lnTo>
                    <a:pt x="32" y="766"/>
                  </a:lnTo>
                  <a:close/>
                  <a:moveTo>
                    <a:pt x="0" y="0"/>
                  </a:moveTo>
                  <a:lnTo>
                    <a:pt x="9" y="16"/>
                  </a:lnTo>
                  <a:lnTo>
                    <a:pt x="22" y="36"/>
                  </a:lnTo>
                  <a:lnTo>
                    <a:pt x="32" y="53"/>
                  </a:lnTo>
                  <a:lnTo>
                    <a:pt x="32" y="130"/>
                  </a:lnTo>
                  <a:lnTo>
                    <a:pt x="30" y="126"/>
                  </a:lnTo>
                  <a:lnTo>
                    <a:pt x="11" y="90"/>
                  </a:lnTo>
                  <a:lnTo>
                    <a:pt x="0" y="70"/>
                  </a:lnTo>
                  <a:lnTo>
                    <a:pt x="0" y="0"/>
                  </a:lnTo>
                  <a:close/>
                </a:path>
              </a:pathLst>
            </a:custGeom>
            <a:solidFill>
              <a:srgbClr val="F1AB47"/>
            </a:solidFill>
            <a:ln w="0">
              <a:solidFill>
                <a:srgbClr val="F1AB47"/>
              </a:solidFill>
              <a:round/>
              <a:headEnd/>
              <a:tailEnd/>
            </a:ln>
          </p:spPr>
          <p:txBody>
            <a:bodyPr/>
            <a:lstStyle/>
            <a:p>
              <a:endParaRPr lang="en-US"/>
            </a:p>
          </p:txBody>
        </p:sp>
        <p:sp>
          <p:nvSpPr>
            <p:cNvPr id="37960" name="Freeform 556"/>
            <p:cNvSpPr>
              <a:spLocks noEditPoints="1"/>
            </p:cNvSpPr>
            <p:nvPr/>
          </p:nvSpPr>
          <p:spPr bwMode="auto">
            <a:xfrm>
              <a:off x="3066" y="2354"/>
              <a:ext cx="17" cy="371"/>
            </a:xfrm>
            <a:custGeom>
              <a:avLst/>
              <a:gdLst>
                <a:gd name="T0" fmla="*/ 1 w 32"/>
                <a:gd name="T1" fmla="*/ 0 h 743"/>
                <a:gd name="T2" fmla="*/ 1 w 32"/>
                <a:gd name="T3" fmla="*/ 0 h 743"/>
                <a:gd name="T4" fmla="*/ 1 w 32"/>
                <a:gd name="T5" fmla="*/ 0 h 743"/>
                <a:gd name="T6" fmla="*/ 1 w 32"/>
                <a:gd name="T7" fmla="*/ 0 h 743"/>
                <a:gd name="T8" fmla="*/ 0 w 32"/>
                <a:gd name="T9" fmla="*/ 0 h 743"/>
                <a:gd name="T10" fmla="*/ 0 w 32"/>
                <a:gd name="T11" fmla="*/ 0 h 743"/>
                <a:gd name="T12" fmla="*/ 1 w 32"/>
                <a:gd name="T13" fmla="*/ 0 h 743"/>
                <a:gd name="T14" fmla="*/ 1 w 32"/>
                <a:gd name="T15" fmla="*/ 0 h 743"/>
                <a:gd name="T16" fmla="*/ 1 w 32"/>
                <a:gd name="T17" fmla="*/ 0 h 743"/>
                <a:gd name="T18" fmla="*/ 0 w 32"/>
                <a:gd name="T19" fmla="*/ 0 h 743"/>
                <a:gd name="T20" fmla="*/ 1 w 32"/>
                <a:gd name="T21" fmla="*/ 0 h 743"/>
                <a:gd name="T22" fmla="*/ 1 w 32"/>
                <a:gd name="T23" fmla="*/ 0 h 743"/>
                <a:gd name="T24" fmla="*/ 1 w 32"/>
                <a:gd name="T25" fmla="*/ 0 h 743"/>
                <a:gd name="T26" fmla="*/ 1 w 32"/>
                <a:gd name="T27" fmla="*/ 0 h 743"/>
                <a:gd name="T28" fmla="*/ 1 w 32"/>
                <a:gd name="T29" fmla="*/ 0 h 743"/>
                <a:gd name="T30" fmla="*/ 1 w 32"/>
                <a:gd name="T31" fmla="*/ 0 h 743"/>
                <a:gd name="T32" fmla="*/ 0 w 32"/>
                <a:gd name="T33" fmla="*/ 0 h 743"/>
                <a:gd name="T34" fmla="*/ 0 w 32"/>
                <a:gd name="T35" fmla="*/ 0 h 7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743"/>
                <a:gd name="T56" fmla="*/ 32 w 32"/>
                <a:gd name="T57" fmla="*/ 743 h 7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743">
                  <a:moveTo>
                    <a:pt x="32" y="657"/>
                  </a:moveTo>
                  <a:lnTo>
                    <a:pt x="32" y="705"/>
                  </a:lnTo>
                  <a:lnTo>
                    <a:pt x="21" y="719"/>
                  </a:lnTo>
                  <a:lnTo>
                    <a:pt x="7" y="735"/>
                  </a:lnTo>
                  <a:lnTo>
                    <a:pt x="0" y="743"/>
                  </a:lnTo>
                  <a:lnTo>
                    <a:pt x="0" y="713"/>
                  </a:lnTo>
                  <a:lnTo>
                    <a:pt x="1" y="712"/>
                  </a:lnTo>
                  <a:lnTo>
                    <a:pt x="13" y="692"/>
                  </a:lnTo>
                  <a:lnTo>
                    <a:pt x="32" y="657"/>
                  </a:lnTo>
                  <a:close/>
                  <a:moveTo>
                    <a:pt x="0" y="0"/>
                  </a:moveTo>
                  <a:lnTo>
                    <a:pt x="1" y="2"/>
                  </a:lnTo>
                  <a:lnTo>
                    <a:pt x="9" y="18"/>
                  </a:lnTo>
                  <a:lnTo>
                    <a:pt x="32" y="61"/>
                  </a:lnTo>
                  <a:lnTo>
                    <a:pt x="32" y="145"/>
                  </a:lnTo>
                  <a:lnTo>
                    <a:pt x="28" y="136"/>
                  </a:lnTo>
                  <a:lnTo>
                    <a:pt x="14" y="106"/>
                  </a:lnTo>
                  <a:lnTo>
                    <a:pt x="0" y="77"/>
                  </a:lnTo>
                  <a:lnTo>
                    <a:pt x="0" y="0"/>
                  </a:lnTo>
                  <a:close/>
                </a:path>
              </a:pathLst>
            </a:custGeom>
            <a:solidFill>
              <a:srgbClr val="F0A33D"/>
            </a:solidFill>
            <a:ln w="0">
              <a:solidFill>
                <a:srgbClr val="F0A33D"/>
              </a:solidFill>
              <a:round/>
              <a:headEnd/>
              <a:tailEnd/>
            </a:ln>
          </p:spPr>
          <p:txBody>
            <a:bodyPr/>
            <a:lstStyle/>
            <a:p>
              <a:endParaRPr lang="en-US"/>
            </a:p>
          </p:txBody>
        </p:sp>
        <p:sp>
          <p:nvSpPr>
            <p:cNvPr id="37961" name="Freeform 557"/>
            <p:cNvSpPr>
              <a:spLocks noEditPoints="1"/>
            </p:cNvSpPr>
            <p:nvPr/>
          </p:nvSpPr>
          <p:spPr bwMode="auto">
            <a:xfrm>
              <a:off x="3083" y="2385"/>
              <a:ext cx="16" cy="321"/>
            </a:xfrm>
            <a:custGeom>
              <a:avLst/>
              <a:gdLst>
                <a:gd name="T0" fmla="*/ 1 w 32"/>
                <a:gd name="T1" fmla="*/ 0 h 644"/>
                <a:gd name="T2" fmla="*/ 1 w 32"/>
                <a:gd name="T3" fmla="*/ 0 h 644"/>
                <a:gd name="T4" fmla="*/ 1 w 32"/>
                <a:gd name="T5" fmla="*/ 0 h 644"/>
                <a:gd name="T6" fmla="*/ 1 w 32"/>
                <a:gd name="T7" fmla="*/ 0 h 644"/>
                <a:gd name="T8" fmla="*/ 0 w 32"/>
                <a:gd name="T9" fmla="*/ 0 h 644"/>
                <a:gd name="T10" fmla="*/ 0 w 32"/>
                <a:gd name="T11" fmla="*/ 0 h 644"/>
                <a:gd name="T12" fmla="*/ 1 w 32"/>
                <a:gd name="T13" fmla="*/ 0 h 644"/>
                <a:gd name="T14" fmla="*/ 1 w 32"/>
                <a:gd name="T15" fmla="*/ 0 h 644"/>
                <a:gd name="T16" fmla="*/ 1 w 32"/>
                <a:gd name="T17" fmla="*/ 0 h 644"/>
                <a:gd name="T18" fmla="*/ 0 w 32"/>
                <a:gd name="T19" fmla="*/ 0 h 644"/>
                <a:gd name="T20" fmla="*/ 1 w 32"/>
                <a:gd name="T21" fmla="*/ 0 h 644"/>
                <a:gd name="T22" fmla="*/ 1 w 32"/>
                <a:gd name="T23" fmla="*/ 0 h 644"/>
                <a:gd name="T24" fmla="*/ 1 w 32"/>
                <a:gd name="T25" fmla="*/ 0 h 644"/>
                <a:gd name="T26" fmla="*/ 1 w 32"/>
                <a:gd name="T27" fmla="*/ 0 h 644"/>
                <a:gd name="T28" fmla="*/ 1 w 32"/>
                <a:gd name="T29" fmla="*/ 0 h 644"/>
                <a:gd name="T30" fmla="*/ 1 w 32"/>
                <a:gd name="T31" fmla="*/ 0 h 644"/>
                <a:gd name="T32" fmla="*/ 1 w 32"/>
                <a:gd name="T33" fmla="*/ 0 h 644"/>
                <a:gd name="T34" fmla="*/ 0 w 32"/>
                <a:gd name="T35" fmla="*/ 0 h 644"/>
                <a:gd name="T36" fmla="*/ 0 w 32"/>
                <a:gd name="T37" fmla="*/ 0 h 6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44"/>
                <a:gd name="T59" fmla="*/ 32 w 32"/>
                <a:gd name="T60" fmla="*/ 644 h 6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44">
                  <a:moveTo>
                    <a:pt x="32" y="513"/>
                  </a:moveTo>
                  <a:lnTo>
                    <a:pt x="32" y="600"/>
                  </a:lnTo>
                  <a:lnTo>
                    <a:pt x="17" y="621"/>
                  </a:lnTo>
                  <a:lnTo>
                    <a:pt x="2" y="640"/>
                  </a:lnTo>
                  <a:lnTo>
                    <a:pt x="0" y="644"/>
                  </a:lnTo>
                  <a:lnTo>
                    <a:pt x="0" y="596"/>
                  </a:lnTo>
                  <a:lnTo>
                    <a:pt x="3" y="590"/>
                  </a:lnTo>
                  <a:lnTo>
                    <a:pt x="20" y="550"/>
                  </a:lnTo>
                  <a:lnTo>
                    <a:pt x="32" y="513"/>
                  </a:lnTo>
                  <a:close/>
                  <a:moveTo>
                    <a:pt x="0" y="0"/>
                  </a:moveTo>
                  <a:lnTo>
                    <a:pt x="2" y="4"/>
                  </a:lnTo>
                  <a:lnTo>
                    <a:pt x="14" y="28"/>
                  </a:lnTo>
                  <a:lnTo>
                    <a:pt x="26" y="54"/>
                  </a:lnTo>
                  <a:lnTo>
                    <a:pt x="32" y="70"/>
                  </a:lnTo>
                  <a:lnTo>
                    <a:pt x="32" y="181"/>
                  </a:lnTo>
                  <a:lnTo>
                    <a:pt x="23" y="148"/>
                  </a:lnTo>
                  <a:lnTo>
                    <a:pt x="7" y="102"/>
                  </a:lnTo>
                  <a:lnTo>
                    <a:pt x="0" y="84"/>
                  </a:lnTo>
                  <a:lnTo>
                    <a:pt x="0" y="0"/>
                  </a:lnTo>
                  <a:close/>
                </a:path>
              </a:pathLst>
            </a:custGeom>
            <a:solidFill>
              <a:srgbClr val="EF9831"/>
            </a:solidFill>
            <a:ln w="0">
              <a:solidFill>
                <a:srgbClr val="EF9831"/>
              </a:solidFill>
              <a:round/>
              <a:headEnd/>
              <a:tailEnd/>
            </a:ln>
          </p:spPr>
          <p:txBody>
            <a:bodyPr/>
            <a:lstStyle/>
            <a:p>
              <a:endParaRPr lang="en-US"/>
            </a:p>
          </p:txBody>
        </p:sp>
        <p:sp>
          <p:nvSpPr>
            <p:cNvPr id="37962" name="Freeform 558"/>
            <p:cNvSpPr>
              <a:spLocks/>
            </p:cNvSpPr>
            <p:nvPr/>
          </p:nvSpPr>
          <p:spPr bwMode="auto">
            <a:xfrm>
              <a:off x="3099" y="2419"/>
              <a:ext cx="16" cy="265"/>
            </a:xfrm>
            <a:custGeom>
              <a:avLst/>
              <a:gdLst>
                <a:gd name="T0" fmla="*/ 0 w 32"/>
                <a:gd name="T1" fmla="*/ 0 h 530"/>
                <a:gd name="T2" fmla="*/ 1 w 32"/>
                <a:gd name="T3" fmla="*/ 1 h 530"/>
                <a:gd name="T4" fmla="*/ 1 w 32"/>
                <a:gd name="T5" fmla="*/ 1 h 530"/>
                <a:gd name="T6" fmla="*/ 1 w 32"/>
                <a:gd name="T7" fmla="*/ 1 h 530"/>
                <a:gd name="T8" fmla="*/ 1 w 32"/>
                <a:gd name="T9" fmla="*/ 1 h 530"/>
                <a:gd name="T10" fmla="*/ 1 w 32"/>
                <a:gd name="T11" fmla="*/ 1 h 530"/>
                <a:gd name="T12" fmla="*/ 1 w 32"/>
                <a:gd name="T13" fmla="*/ 1 h 530"/>
                <a:gd name="T14" fmla="*/ 0 w 32"/>
                <a:gd name="T15" fmla="*/ 1 h 530"/>
                <a:gd name="T16" fmla="*/ 0 w 32"/>
                <a:gd name="T17" fmla="*/ 1 h 530"/>
                <a:gd name="T18" fmla="*/ 1 w 32"/>
                <a:gd name="T19" fmla="*/ 1 h 530"/>
                <a:gd name="T20" fmla="*/ 1 w 32"/>
                <a:gd name="T21" fmla="*/ 1 h 530"/>
                <a:gd name="T22" fmla="*/ 1 w 32"/>
                <a:gd name="T23" fmla="*/ 1 h 530"/>
                <a:gd name="T24" fmla="*/ 1 w 32"/>
                <a:gd name="T25" fmla="*/ 1 h 530"/>
                <a:gd name="T26" fmla="*/ 1 w 32"/>
                <a:gd name="T27" fmla="*/ 1 h 530"/>
                <a:gd name="T28" fmla="*/ 1 w 32"/>
                <a:gd name="T29" fmla="*/ 1 h 530"/>
                <a:gd name="T30" fmla="*/ 1 w 32"/>
                <a:gd name="T31" fmla="*/ 1 h 530"/>
                <a:gd name="T32" fmla="*/ 1 w 32"/>
                <a:gd name="T33" fmla="*/ 1 h 530"/>
                <a:gd name="T34" fmla="*/ 1 w 32"/>
                <a:gd name="T35" fmla="*/ 1 h 530"/>
                <a:gd name="T36" fmla="*/ 0 w 32"/>
                <a:gd name="T37" fmla="*/ 1 h 530"/>
                <a:gd name="T38" fmla="*/ 0 w 32"/>
                <a:gd name="T39" fmla="*/ 0 h 5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530"/>
                <a:gd name="T62" fmla="*/ 32 w 32"/>
                <a:gd name="T63" fmla="*/ 530 h 5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530">
                  <a:moveTo>
                    <a:pt x="0" y="0"/>
                  </a:moveTo>
                  <a:lnTo>
                    <a:pt x="5" y="12"/>
                  </a:lnTo>
                  <a:lnTo>
                    <a:pt x="17" y="43"/>
                  </a:lnTo>
                  <a:lnTo>
                    <a:pt x="28" y="79"/>
                  </a:lnTo>
                  <a:lnTo>
                    <a:pt x="32" y="93"/>
                  </a:lnTo>
                  <a:lnTo>
                    <a:pt x="32" y="473"/>
                  </a:lnTo>
                  <a:lnTo>
                    <a:pt x="27" y="484"/>
                  </a:lnTo>
                  <a:lnTo>
                    <a:pt x="0" y="530"/>
                  </a:lnTo>
                  <a:lnTo>
                    <a:pt x="0" y="443"/>
                  </a:lnTo>
                  <a:lnTo>
                    <a:pt x="9" y="409"/>
                  </a:lnTo>
                  <a:lnTo>
                    <a:pt x="15" y="379"/>
                  </a:lnTo>
                  <a:lnTo>
                    <a:pt x="19" y="353"/>
                  </a:lnTo>
                  <a:lnTo>
                    <a:pt x="21" y="332"/>
                  </a:lnTo>
                  <a:lnTo>
                    <a:pt x="22" y="317"/>
                  </a:lnTo>
                  <a:lnTo>
                    <a:pt x="24" y="272"/>
                  </a:lnTo>
                  <a:lnTo>
                    <a:pt x="21" y="224"/>
                  </a:lnTo>
                  <a:lnTo>
                    <a:pt x="15" y="175"/>
                  </a:lnTo>
                  <a:lnTo>
                    <a:pt x="4" y="125"/>
                  </a:lnTo>
                  <a:lnTo>
                    <a:pt x="0" y="111"/>
                  </a:lnTo>
                  <a:lnTo>
                    <a:pt x="0" y="0"/>
                  </a:lnTo>
                  <a:close/>
                </a:path>
              </a:pathLst>
            </a:custGeom>
            <a:solidFill>
              <a:srgbClr val="EE8C23"/>
            </a:solidFill>
            <a:ln w="0">
              <a:solidFill>
                <a:srgbClr val="EE8C23"/>
              </a:solidFill>
              <a:round/>
              <a:headEnd/>
              <a:tailEnd/>
            </a:ln>
          </p:spPr>
          <p:txBody>
            <a:bodyPr/>
            <a:lstStyle/>
            <a:p>
              <a:endParaRPr lang="en-US"/>
            </a:p>
          </p:txBody>
        </p:sp>
        <p:sp>
          <p:nvSpPr>
            <p:cNvPr id="37963" name="Freeform 559"/>
            <p:cNvSpPr>
              <a:spLocks/>
            </p:cNvSpPr>
            <p:nvPr/>
          </p:nvSpPr>
          <p:spPr bwMode="auto">
            <a:xfrm>
              <a:off x="3115" y="2466"/>
              <a:ext cx="16" cy="190"/>
            </a:xfrm>
            <a:custGeom>
              <a:avLst/>
              <a:gdLst>
                <a:gd name="T0" fmla="*/ 0 w 33"/>
                <a:gd name="T1" fmla="*/ 0 h 380"/>
                <a:gd name="T2" fmla="*/ 0 w 33"/>
                <a:gd name="T3" fmla="*/ 1 h 380"/>
                <a:gd name="T4" fmla="*/ 0 w 33"/>
                <a:gd name="T5" fmla="*/ 1 h 380"/>
                <a:gd name="T6" fmla="*/ 0 w 33"/>
                <a:gd name="T7" fmla="*/ 1 h 380"/>
                <a:gd name="T8" fmla="*/ 0 w 33"/>
                <a:gd name="T9" fmla="*/ 1 h 380"/>
                <a:gd name="T10" fmla="*/ 0 w 33"/>
                <a:gd name="T11" fmla="*/ 1 h 380"/>
                <a:gd name="T12" fmla="*/ 0 w 33"/>
                <a:gd name="T13" fmla="*/ 1 h 380"/>
                <a:gd name="T14" fmla="*/ 0 w 33"/>
                <a:gd name="T15" fmla="*/ 1 h 380"/>
                <a:gd name="T16" fmla="*/ 0 w 33"/>
                <a:gd name="T17" fmla="*/ 1 h 380"/>
                <a:gd name="T18" fmla="*/ 0 w 33"/>
                <a:gd name="T19" fmla="*/ 1 h 380"/>
                <a:gd name="T20" fmla="*/ 0 w 33"/>
                <a:gd name="T21" fmla="*/ 1 h 380"/>
                <a:gd name="T22" fmla="*/ 0 w 33"/>
                <a:gd name="T23" fmla="*/ 1 h 380"/>
                <a:gd name="T24" fmla="*/ 0 w 33"/>
                <a:gd name="T25" fmla="*/ 1 h 380"/>
                <a:gd name="T26" fmla="*/ 0 w 33"/>
                <a:gd name="T27" fmla="*/ 1 h 380"/>
                <a:gd name="T28" fmla="*/ 0 w 33"/>
                <a:gd name="T29" fmla="*/ 0 h 3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80"/>
                <a:gd name="T47" fmla="*/ 33 w 33"/>
                <a:gd name="T48" fmla="*/ 380 h 3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80">
                  <a:moveTo>
                    <a:pt x="0" y="0"/>
                  </a:moveTo>
                  <a:lnTo>
                    <a:pt x="8" y="25"/>
                  </a:lnTo>
                  <a:lnTo>
                    <a:pt x="20" y="71"/>
                  </a:lnTo>
                  <a:lnTo>
                    <a:pt x="24" y="90"/>
                  </a:lnTo>
                  <a:lnTo>
                    <a:pt x="28" y="113"/>
                  </a:lnTo>
                  <a:lnTo>
                    <a:pt x="32" y="139"/>
                  </a:lnTo>
                  <a:lnTo>
                    <a:pt x="33" y="167"/>
                  </a:lnTo>
                  <a:lnTo>
                    <a:pt x="33" y="200"/>
                  </a:lnTo>
                  <a:lnTo>
                    <a:pt x="31" y="237"/>
                  </a:lnTo>
                  <a:lnTo>
                    <a:pt x="26" y="277"/>
                  </a:lnTo>
                  <a:lnTo>
                    <a:pt x="20" y="323"/>
                  </a:lnTo>
                  <a:lnTo>
                    <a:pt x="15" y="345"/>
                  </a:lnTo>
                  <a:lnTo>
                    <a:pt x="6" y="367"/>
                  </a:lnTo>
                  <a:lnTo>
                    <a:pt x="0" y="380"/>
                  </a:lnTo>
                  <a:lnTo>
                    <a:pt x="0" y="0"/>
                  </a:lnTo>
                  <a:close/>
                </a:path>
              </a:pathLst>
            </a:custGeom>
            <a:solidFill>
              <a:srgbClr val="ED8015"/>
            </a:solidFill>
            <a:ln w="0">
              <a:solidFill>
                <a:srgbClr val="ED8015"/>
              </a:solidFill>
              <a:round/>
              <a:headEnd/>
              <a:tailEnd/>
            </a:ln>
          </p:spPr>
          <p:txBody>
            <a:bodyPr/>
            <a:lstStyle/>
            <a:p>
              <a:endParaRPr lang="en-US"/>
            </a:p>
          </p:txBody>
        </p:sp>
        <p:sp>
          <p:nvSpPr>
            <p:cNvPr id="37964" name="Line 560"/>
            <p:cNvSpPr>
              <a:spLocks noChangeShapeType="1"/>
            </p:cNvSpPr>
            <p:nvPr/>
          </p:nvSpPr>
          <p:spPr bwMode="auto">
            <a:xfrm flipV="1">
              <a:off x="2932" y="2833"/>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5" name="Line 561"/>
            <p:cNvSpPr>
              <a:spLocks noChangeShapeType="1"/>
            </p:cNvSpPr>
            <p:nvPr/>
          </p:nvSpPr>
          <p:spPr bwMode="auto">
            <a:xfrm flipV="1">
              <a:off x="2933" y="2831"/>
              <a:ext cx="4"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6" name="Line 562"/>
            <p:cNvSpPr>
              <a:spLocks noChangeShapeType="1"/>
            </p:cNvSpPr>
            <p:nvPr/>
          </p:nvSpPr>
          <p:spPr bwMode="auto">
            <a:xfrm flipV="1">
              <a:off x="2937" y="2828"/>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7" name="Line 563"/>
            <p:cNvSpPr>
              <a:spLocks noChangeShapeType="1"/>
            </p:cNvSpPr>
            <p:nvPr/>
          </p:nvSpPr>
          <p:spPr bwMode="auto">
            <a:xfrm flipV="1">
              <a:off x="2942" y="2822"/>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8" name="Line 564"/>
            <p:cNvSpPr>
              <a:spLocks noChangeShapeType="1"/>
            </p:cNvSpPr>
            <p:nvPr/>
          </p:nvSpPr>
          <p:spPr bwMode="auto">
            <a:xfrm flipV="1">
              <a:off x="2948" y="2816"/>
              <a:ext cx="8"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9" name="Line 565"/>
            <p:cNvSpPr>
              <a:spLocks noChangeShapeType="1"/>
            </p:cNvSpPr>
            <p:nvPr/>
          </p:nvSpPr>
          <p:spPr bwMode="auto">
            <a:xfrm flipV="1">
              <a:off x="2956" y="2810"/>
              <a:ext cx="9"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0" name="Line 566"/>
            <p:cNvSpPr>
              <a:spLocks noChangeShapeType="1"/>
            </p:cNvSpPr>
            <p:nvPr/>
          </p:nvSpPr>
          <p:spPr bwMode="auto">
            <a:xfrm flipV="1">
              <a:off x="2965" y="2801"/>
              <a:ext cx="10"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1" name="Line 567"/>
            <p:cNvSpPr>
              <a:spLocks noChangeShapeType="1"/>
            </p:cNvSpPr>
            <p:nvPr/>
          </p:nvSpPr>
          <p:spPr bwMode="auto">
            <a:xfrm flipV="1">
              <a:off x="2975" y="2792"/>
              <a:ext cx="10"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2" name="Line 568"/>
            <p:cNvSpPr>
              <a:spLocks noChangeShapeType="1"/>
            </p:cNvSpPr>
            <p:nvPr/>
          </p:nvSpPr>
          <p:spPr bwMode="auto">
            <a:xfrm flipV="1">
              <a:off x="2985" y="2783"/>
              <a:ext cx="11"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3" name="Line 569"/>
            <p:cNvSpPr>
              <a:spLocks noChangeShapeType="1"/>
            </p:cNvSpPr>
            <p:nvPr/>
          </p:nvSpPr>
          <p:spPr bwMode="auto">
            <a:xfrm flipV="1">
              <a:off x="2996" y="2773"/>
              <a:ext cx="12"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4" name="Line 570"/>
            <p:cNvSpPr>
              <a:spLocks noChangeShapeType="1"/>
            </p:cNvSpPr>
            <p:nvPr/>
          </p:nvSpPr>
          <p:spPr bwMode="auto">
            <a:xfrm flipV="1">
              <a:off x="3008" y="2763"/>
              <a:ext cx="1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5" name="Line 571"/>
            <p:cNvSpPr>
              <a:spLocks noChangeShapeType="1"/>
            </p:cNvSpPr>
            <p:nvPr/>
          </p:nvSpPr>
          <p:spPr bwMode="auto">
            <a:xfrm flipV="1">
              <a:off x="3019" y="2752"/>
              <a:ext cx="1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6" name="Line 572"/>
            <p:cNvSpPr>
              <a:spLocks noChangeShapeType="1"/>
            </p:cNvSpPr>
            <p:nvPr/>
          </p:nvSpPr>
          <p:spPr bwMode="auto">
            <a:xfrm flipV="1">
              <a:off x="3030" y="2742"/>
              <a:ext cx="10"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7" name="Line 573"/>
            <p:cNvSpPr>
              <a:spLocks noChangeShapeType="1"/>
            </p:cNvSpPr>
            <p:nvPr/>
          </p:nvSpPr>
          <p:spPr bwMode="auto">
            <a:xfrm flipV="1">
              <a:off x="3040" y="2731"/>
              <a:ext cx="10"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8" name="Line 574"/>
            <p:cNvSpPr>
              <a:spLocks noChangeShapeType="1"/>
            </p:cNvSpPr>
            <p:nvPr/>
          </p:nvSpPr>
          <p:spPr bwMode="auto">
            <a:xfrm flipV="1">
              <a:off x="3050" y="2720"/>
              <a:ext cx="9"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9" name="Line 575"/>
            <p:cNvSpPr>
              <a:spLocks noChangeShapeType="1"/>
            </p:cNvSpPr>
            <p:nvPr/>
          </p:nvSpPr>
          <p:spPr bwMode="auto">
            <a:xfrm flipV="1">
              <a:off x="3059" y="2710"/>
              <a:ext cx="8"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0" name="Line 576"/>
            <p:cNvSpPr>
              <a:spLocks noChangeShapeType="1"/>
            </p:cNvSpPr>
            <p:nvPr/>
          </p:nvSpPr>
          <p:spPr bwMode="auto">
            <a:xfrm flipV="1">
              <a:off x="3067" y="2700"/>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1" name="Line 577"/>
            <p:cNvSpPr>
              <a:spLocks noChangeShapeType="1"/>
            </p:cNvSpPr>
            <p:nvPr/>
          </p:nvSpPr>
          <p:spPr bwMode="auto">
            <a:xfrm flipV="1">
              <a:off x="3073" y="2679"/>
              <a:ext cx="11"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2" name="Line 578"/>
            <p:cNvSpPr>
              <a:spLocks noChangeShapeType="1"/>
            </p:cNvSpPr>
            <p:nvPr/>
          </p:nvSpPr>
          <p:spPr bwMode="auto">
            <a:xfrm flipV="1">
              <a:off x="3084" y="2660"/>
              <a:ext cx="8"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3" name="Line 579"/>
            <p:cNvSpPr>
              <a:spLocks noChangeShapeType="1"/>
            </p:cNvSpPr>
            <p:nvPr/>
          </p:nvSpPr>
          <p:spPr bwMode="auto">
            <a:xfrm flipV="1">
              <a:off x="3092" y="2641"/>
              <a:ext cx="7"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4" name="Line 580"/>
            <p:cNvSpPr>
              <a:spLocks noChangeShapeType="1"/>
            </p:cNvSpPr>
            <p:nvPr/>
          </p:nvSpPr>
          <p:spPr bwMode="auto">
            <a:xfrm flipV="1">
              <a:off x="3099" y="2624"/>
              <a:ext cx="4"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5" name="Line 581"/>
            <p:cNvSpPr>
              <a:spLocks noChangeShapeType="1"/>
            </p:cNvSpPr>
            <p:nvPr/>
          </p:nvSpPr>
          <p:spPr bwMode="auto">
            <a:xfrm flipV="1">
              <a:off x="3103" y="2609"/>
              <a:ext cx="3"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6" name="Line 582"/>
            <p:cNvSpPr>
              <a:spLocks noChangeShapeType="1"/>
            </p:cNvSpPr>
            <p:nvPr/>
          </p:nvSpPr>
          <p:spPr bwMode="auto">
            <a:xfrm flipV="1">
              <a:off x="3106" y="2596"/>
              <a:ext cx="2"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7" name="Line 583"/>
            <p:cNvSpPr>
              <a:spLocks noChangeShapeType="1"/>
            </p:cNvSpPr>
            <p:nvPr/>
          </p:nvSpPr>
          <p:spPr bwMode="auto">
            <a:xfrm flipV="1">
              <a:off x="3108" y="2585"/>
              <a:ext cx="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8" name="Line 584"/>
            <p:cNvSpPr>
              <a:spLocks noChangeShapeType="1"/>
            </p:cNvSpPr>
            <p:nvPr/>
          </p:nvSpPr>
          <p:spPr bwMode="auto">
            <a:xfrm flipV="1">
              <a:off x="3109" y="2578"/>
              <a:ext cx="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9" name="Line 585"/>
            <p:cNvSpPr>
              <a:spLocks noChangeShapeType="1"/>
            </p:cNvSpPr>
            <p:nvPr/>
          </p:nvSpPr>
          <p:spPr bwMode="auto">
            <a:xfrm flipV="1">
              <a:off x="3110" y="2555"/>
              <a:ext cx="1"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0" name="Line 586"/>
            <p:cNvSpPr>
              <a:spLocks noChangeShapeType="1"/>
            </p:cNvSpPr>
            <p:nvPr/>
          </p:nvSpPr>
          <p:spPr bwMode="auto">
            <a:xfrm flipH="1" flipV="1">
              <a:off x="3109" y="2531"/>
              <a:ext cx="2"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1" name="Line 587"/>
            <p:cNvSpPr>
              <a:spLocks noChangeShapeType="1"/>
            </p:cNvSpPr>
            <p:nvPr/>
          </p:nvSpPr>
          <p:spPr bwMode="auto">
            <a:xfrm flipH="1" flipV="1">
              <a:off x="3106" y="2507"/>
              <a:ext cx="3"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2" name="Line 588"/>
            <p:cNvSpPr>
              <a:spLocks noChangeShapeType="1"/>
            </p:cNvSpPr>
            <p:nvPr/>
          </p:nvSpPr>
          <p:spPr bwMode="auto">
            <a:xfrm flipH="1" flipV="1">
              <a:off x="3101" y="2482"/>
              <a:ext cx="5"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3" name="Line 589"/>
            <p:cNvSpPr>
              <a:spLocks noChangeShapeType="1"/>
            </p:cNvSpPr>
            <p:nvPr/>
          </p:nvSpPr>
          <p:spPr bwMode="auto">
            <a:xfrm flipH="1" flipV="1">
              <a:off x="3094" y="2458"/>
              <a:ext cx="7"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4" name="Line 590"/>
            <p:cNvSpPr>
              <a:spLocks noChangeShapeType="1"/>
            </p:cNvSpPr>
            <p:nvPr/>
          </p:nvSpPr>
          <p:spPr bwMode="auto">
            <a:xfrm flipH="1" flipV="1">
              <a:off x="3086" y="2435"/>
              <a:ext cx="8"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5" name="Line 591"/>
            <p:cNvSpPr>
              <a:spLocks noChangeShapeType="1"/>
            </p:cNvSpPr>
            <p:nvPr/>
          </p:nvSpPr>
          <p:spPr bwMode="auto">
            <a:xfrm flipH="1" flipV="1">
              <a:off x="3080" y="2422"/>
              <a:ext cx="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6" name="Line 592"/>
            <p:cNvSpPr>
              <a:spLocks noChangeShapeType="1"/>
            </p:cNvSpPr>
            <p:nvPr/>
          </p:nvSpPr>
          <p:spPr bwMode="auto">
            <a:xfrm flipH="1" flipV="1">
              <a:off x="3074" y="2407"/>
              <a:ext cx="6"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7" name="Line 593"/>
            <p:cNvSpPr>
              <a:spLocks noChangeShapeType="1"/>
            </p:cNvSpPr>
            <p:nvPr/>
          </p:nvSpPr>
          <p:spPr bwMode="auto">
            <a:xfrm flipH="1" flipV="1">
              <a:off x="3065" y="2390"/>
              <a:ext cx="9"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8" name="Line 594"/>
            <p:cNvSpPr>
              <a:spLocks noChangeShapeType="1"/>
            </p:cNvSpPr>
            <p:nvPr/>
          </p:nvSpPr>
          <p:spPr bwMode="auto">
            <a:xfrm flipH="1" flipV="1">
              <a:off x="3056" y="2373"/>
              <a:ext cx="9"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9" name="Line 595"/>
            <p:cNvSpPr>
              <a:spLocks noChangeShapeType="1"/>
            </p:cNvSpPr>
            <p:nvPr/>
          </p:nvSpPr>
          <p:spPr bwMode="auto">
            <a:xfrm flipH="1" flipV="1">
              <a:off x="3036" y="2336"/>
              <a:ext cx="20" cy="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0" name="Line 596"/>
            <p:cNvSpPr>
              <a:spLocks noChangeShapeType="1"/>
            </p:cNvSpPr>
            <p:nvPr/>
          </p:nvSpPr>
          <p:spPr bwMode="auto">
            <a:xfrm flipH="1" flipV="1">
              <a:off x="3026" y="2318"/>
              <a:ext cx="10"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1" name="Line 597"/>
            <p:cNvSpPr>
              <a:spLocks noChangeShapeType="1"/>
            </p:cNvSpPr>
            <p:nvPr/>
          </p:nvSpPr>
          <p:spPr bwMode="auto">
            <a:xfrm flipH="1" flipV="1">
              <a:off x="3016" y="2302"/>
              <a:ext cx="1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2" name="Line 598"/>
            <p:cNvSpPr>
              <a:spLocks noChangeShapeType="1"/>
            </p:cNvSpPr>
            <p:nvPr/>
          </p:nvSpPr>
          <p:spPr bwMode="auto">
            <a:xfrm flipH="1" flipV="1">
              <a:off x="3006" y="2286"/>
              <a:ext cx="1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3" name="Line 599"/>
            <p:cNvSpPr>
              <a:spLocks noChangeShapeType="1"/>
            </p:cNvSpPr>
            <p:nvPr/>
          </p:nvSpPr>
          <p:spPr bwMode="auto">
            <a:xfrm flipH="1" flipV="1">
              <a:off x="2998" y="2272"/>
              <a:ext cx="8"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4" name="Line 600"/>
            <p:cNvSpPr>
              <a:spLocks noChangeShapeType="1"/>
            </p:cNvSpPr>
            <p:nvPr/>
          </p:nvSpPr>
          <p:spPr bwMode="auto">
            <a:xfrm flipH="1" flipV="1">
              <a:off x="2990" y="2260"/>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5" name="Line 601"/>
            <p:cNvSpPr>
              <a:spLocks noChangeShapeType="1"/>
            </p:cNvSpPr>
            <p:nvPr/>
          </p:nvSpPr>
          <p:spPr bwMode="auto">
            <a:xfrm flipH="1" flipV="1">
              <a:off x="2985" y="2253"/>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6" name="Line 602"/>
            <p:cNvSpPr>
              <a:spLocks noChangeShapeType="1"/>
            </p:cNvSpPr>
            <p:nvPr/>
          </p:nvSpPr>
          <p:spPr bwMode="auto">
            <a:xfrm flipH="1" flipV="1">
              <a:off x="2980" y="2245"/>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7" name="Line 603"/>
            <p:cNvSpPr>
              <a:spLocks noChangeShapeType="1"/>
            </p:cNvSpPr>
            <p:nvPr/>
          </p:nvSpPr>
          <p:spPr bwMode="auto">
            <a:xfrm flipH="1" flipV="1">
              <a:off x="2973" y="2235"/>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8" name="Line 604"/>
            <p:cNvSpPr>
              <a:spLocks noChangeShapeType="1"/>
            </p:cNvSpPr>
            <p:nvPr/>
          </p:nvSpPr>
          <p:spPr bwMode="auto">
            <a:xfrm flipH="1" flipV="1">
              <a:off x="2966" y="2225"/>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9" name="Line 605"/>
            <p:cNvSpPr>
              <a:spLocks noChangeShapeType="1"/>
            </p:cNvSpPr>
            <p:nvPr/>
          </p:nvSpPr>
          <p:spPr bwMode="auto">
            <a:xfrm flipH="1" flipV="1">
              <a:off x="2943" y="2191"/>
              <a:ext cx="23"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0" name="Line 606"/>
            <p:cNvSpPr>
              <a:spLocks noChangeShapeType="1"/>
            </p:cNvSpPr>
            <p:nvPr/>
          </p:nvSpPr>
          <p:spPr bwMode="auto">
            <a:xfrm flipH="1" flipV="1">
              <a:off x="2935" y="2179"/>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1" name="Line 607"/>
            <p:cNvSpPr>
              <a:spLocks noChangeShapeType="1"/>
            </p:cNvSpPr>
            <p:nvPr/>
          </p:nvSpPr>
          <p:spPr bwMode="auto">
            <a:xfrm flipH="1" flipV="1">
              <a:off x="2927" y="2167"/>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2" name="Line 608"/>
            <p:cNvSpPr>
              <a:spLocks noChangeShapeType="1"/>
            </p:cNvSpPr>
            <p:nvPr/>
          </p:nvSpPr>
          <p:spPr bwMode="auto">
            <a:xfrm flipH="1" flipV="1">
              <a:off x="2919" y="2155"/>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3" name="Line 609"/>
            <p:cNvSpPr>
              <a:spLocks noChangeShapeType="1"/>
            </p:cNvSpPr>
            <p:nvPr/>
          </p:nvSpPr>
          <p:spPr bwMode="auto">
            <a:xfrm flipH="1" flipV="1">
              <a:off x="2912" y="2145"/>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4" name="Line 610"/>
            <p:cNvSpPr>
              <a:spLocks noChangeShapeType="1"/>
            </p:cNvSpPr>
            <p:nvPr/>
          </p:nvSpPr>
          <p:spPr bwMode="auto">
            <a:xfrm flipH="1" flipV="1">
              <a:off x="2905" y="2135"/>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5" name="Line 611"/>
            <p:cNvSpPr>
              <a:spLocks noChangeShapeType="1"/>
            </p:cNvSpPr>
            <p:nvPr/>
          </p:nvSpPr>
          <p:spPr bwMode="auto">
            <a:xfrm flipH="1" flipV="1">
              <a:off x="2899" y="2126"/>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6" name="Line 612"/>
            <p:cNvSpPr>
              <a:spLocks noChangeShapeType="1"/>
            </p:cNvSpPr>
            <p:nvPr/>
          </p:nvSpPr>
          <p:spPr bwMode="auto">
            <a:xfrm flipH="1" flipV="1">
              <a:off x="2894" y="2118"/>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7" name="Line 613"/>
            <p:cNvSpPr>
              <a:spLocks noChangeShapeType="1"/>
            </p:cNvSpPr>
            <p:nvPr/>
          </p:nvSpPr>
          <p:spPr bwMode="auto">
            <a:xfrm flipH="1" flipV="1">
              <a:off x="2889" y="2111"/>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8" name="Line 614"/>
            <p:cNvSpPr>
              <a:spLocks noChangeShapeType="1"/>
            </p:cNvSpPr>
            <p:nvPr/>
          </p:nvSpPr>
          <p:spPr bwMode="auto">
            <a:xfrm flipH="1" flipV="1">
              <a:off x="2886" y="2107"/>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9" name="Line 615"/>
            <p:cNvSpPr>
              <a:spLocks noChangeShapeType="1"/>
            </p:cNvSpPr>
            <p:nvPr/>
          </p:nvSpPr>
          <p:spPr bwMode="auto">
            <a:xfrm flipH="1" flipV="1">
              <a:off x="2884" y="2103"/>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0" name="Line 616"/>
            <p:cNvSpPr>
              <a:spLocks noChangeShapeType="1"/>
            </p:cNvSpPr>
            <p:nvPr/>
          </p:nvSpPr>
          <p:spPr bwMode="auto">
            <a:xfrm flipH="1" flipV="1">
              <a:off x="2883" y="2101"/>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1" name="Line 617"/>
            <p:cNvSpPr>
              <a:spLocks noChangeShapeType="1"/>
            </p:cNvSpPr>
            <p:nvPr/>
          </p:nvSpPr>
          <p:spPr bwMode="auto">
            <a:xfrm flipH="1" flipV="1">
              <a:off x="2881" y="2098"/>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077" name="Group 618"/>
          <p:cNvGrpSpPr>
            <a:grpSpLocks/>
          </p:cNvGrpSpPr>
          <p:nvPr/>
        </p:nvGrpSpPr>
        <p:grpSpPr bwMode="auto">
          <a:xfrm rot="5400000">
            <a:off x="4564063" y="2357438"/>
            <a:ext cx="552450" cy="1790700"/>
            <a:chOff x="2645" y="1579"/>
            <a:chExt cx="486" cy="1255"/>
          </a:xfrm>
        </p:grpSpPr>
        <p:sp>
          <p:nvSpPr>
            <p:cNvPr id="37622" name="Line 619"/>
            <p:cNvSpPr>
              <a:spLocks noChangeShapeType="1"/>
            </p:cNvSpPr>
            <p:nvPr/>
          </p:nvSpPr>
          <p:spPr bwMode="auto">
            <a:xfrm flipH="1" flipV="1">
              <a:off x="2877" y="2093"/>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3" name="Line 620"/>
            <p:cNvSpPr>
              <a:spLocks noChangeShapeType="1"/>
            </p:cNvSpPr>
            <p:nvPr/>
          </p:nvSpPr>
          <p:spPr bwMode="auto">
            <a:xfrm flipH="1" flipV="1">
              <a:off x="2873" y="2086"/>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4" name="Line 621"/>
            <p:cNvSpPr>
              <a:spLocks noChangeShapeType="1"/>
            </p:cNvSpPr>
            <p:nvPr/>
          </p:nvSpPr>
          <p:spPr bwMode="auto">
            <a:xfrm flipH="1" flipV="1">
              <a:off x="2868" y="2079"/>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5" name="Line 622"/>
            <p:cNvSpPr>
              <a:spLocks noChangeShapeType="1"/>
            </p:cNvSpPr>
            <p:nvPr/>
          </p:nvSpPr>
          <p:spPr bwMode="auto">
            <a:xfrm flipH="1" flipV="1">
              <a:off x="2862" y="2070"/>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6" name="Line 623"/>
            <p:cNvSpPr>
              <a:spLocks noChangeShapeType="1"/>
            </p:cNvSpPr>
            <p:nvPr/>
          </p:nvSpPr>
          <p:spPr bwMode="auto">
            <a:xfrm flipH="1" flipV="1">
              <a:off x="2857" y="2060"/>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7" name="Line 624"/>
            <p:cNvSpPr>
              <a:spLocks noChangeShapeType="1"/>
            </p:cNvSpPr>
            <p:nvPr/>
          </p:nvSpPr>
          <p:spPr bwMode="auto">
            <a:xfrm flipH="1" flipV="1">
              <a:off x="2850" y="2050"/>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8" name="Line 625"/>
            <p:cNvSpPr>
              <a:spLocks noChangeShapeType="1"/>
            </p:cNvSpPr>
            <p:nvPr/>
          </p:nvSpPr>
          <p:spPr bwMode="auto">
            <a:xfrm flipH="1" flipV="1">
              <a:off x="2837" y="2029"/>
              <a:ext cx="13"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9" name="Line 626"/>
            <p:cNvSpPr>
              <a:spLocks noChangeShapeType="1"/>
            </p:cNvSpPr>
            <p:nvPr/>
          </p:nvSpPr>
          <p:spPr bwMode="auto">
            <a:xfrm flipH="1" flipV="1">
              <a:off x="2832" y="2019"/>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0" name="Line 627"/>
            <p:cNvSpPr>
              <a:spLocks noChangeShapeType="1"/>
            </p:cNvSpPr>
            <p:nvPr/>
          </p:nvSpPr>
          <p:spPr bwMode="auto">
            <a:xfrm flipH="1" flipV="1">
              <a:off x="2826" y="2010"/>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1" name="Line 628"/>
            <p:cNvSpPr>
              <a:spLocks noChangeShapeType="1"/>
            </p:cNvSpPr>
            <p:nvPr/>
          </p:nvSpPr>
          <p:spPr bwMode="auto">
            <a:xfrm flipH="1" flipV="1">
              <a:off x="2821" y="2002"/>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2" name="Line 629"/>
            <p:cNvSpPr>
              <a:spLocks noChangeShapeType="1"/>
            </p:cNvSpPr>
            <p:nvPr/>
          </p:nvSpPr>
          <p:spPr bwMode="auto">
            <a:xfrm flipH="1" flipV="1">
              <a:off x="2817" y="1995"/>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3" name="Line 630"/>
            <p:cNvSpPr>
              <a:spLocks noChangeShapeType="1"/>
            </p:cNvSpPr>
            <p:nvPr/>
          </p:nvSpPr>
          <p:spPr bwMode="auto">
            <a:xfrm flipH="1" flipV="1">
              <a:off x="2815" y="1989"/>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4" name="Line 631"/>
            <p:cNvSpPr>
              <a:spLocks noChangeShapeType="1"/>
            </p:cNvSpPr>
            <p:nvPr/>
          </p:nvSpPr>
          <p:spPr bwMode="auto">
            <a:xfrm flipH="1" flipV="1">
              <a:off x="2812" y="1985"/>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5" name="Line 632"/>
            <p:cNvSpPr>
              <a:spLocks noChangeShapeType="1"/>
            </p:cNvSpPr>
            <p:nvPr/>
          </p:nvSpPr>
          <p:spPr bwMode="auto">
            <a:xfrm flipH="1" flipV="1">
              <a:off x="2811" y="1982"/>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6" name="Line 633"/>
            <p:cNvSpPr>
              <a:spLocks noChangeShapeType="1"/>
            </p:cNvSpPr>
            <p:nvPr/>
          </p:nvSpPr>
          <p:spPr bwMode="auto">
            <a:xfrm flipH="1" flipV="1">
              <a:off x="2810" y="1979"/>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7" name="Line 634"/>
            <p:cNvSpPr>
              <a:spLocks noChangeShapeType="1"/>
            </p:cNvSpPr>
            <p:nvPr/>
          </p:nvSpPr>
          <p:spPr bwMode="auto">
            <a:xfrm flipH="1" flipV="1">
              <a:off x="2809" y="1976"/>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8" name="Line 635"/>
            <p:cNvSpPr>
              <a:spLocks noChangeShapeType="1"/>
            </p:cNvSpPr>
            <p:nvPr/>
          </p:nvSpPr>
          <p:spPr bwMode="auto">
            <a:xfrm flipH="1" flipV="1">
              <a:off x="2809" y="1975"/>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9" name="Line 636"/>
            <p:cNvSpPr>
              <a:spLocks noChangeShapeType="1"/>
            </p:cNvSpPr>
            <p:nvPr/>
          </p:nvSpPr>
          <p:spPr bwMode="auto">
            <a:xfrm flipH="1" flipV="1">
              <a:off x="2808" y="1974"/>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0" name="Line 637"/>
            <p:cNvSpPr>
              <a:spLocks noChangeShapeType="1"/>
            </p:cNvSpPr>
            <p:nvPr/>
          </p:nvSpPr>
          <p:spPr bwMode="auto">
            <a:xfrm flipH="1" flipV="1">
              <a:off x="2808" y="1973"/>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1" name="Line 638"/>
            <p:cNvSpPr>
              <a:spLocks noChangeShapeType="1"/>
            </p:cNvSpPr>
            <p:nvPr/>
          </p:nvSpPr>
          <p:spPr bwMode="auto">
            <a:xfrm flipV="1">
              <a:off x="2808" y="1973"/>
              <a:ext cx="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2" name="Line 639"/>
            <p:cNvSpPr>
              <a:spLocks noChangeShapeType="1"/>
            </p:cNvSpPr>
            <p:nvPr/>
          </p:nvSpPr>
          <p:spPr bwMode="auto">
            <a:xfrm>
              <a:off x="2808" y="1973"/>
              <a:ext cx="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3" name="Line 640"/>
            <p:cNvSpPr>
              <a:spLocks noChangeShapeType="1"/>
            </p:cNvSpPr>
            <p:nvPr/>
          </p:nvSpPr>
          <p:spPr bwMode="auto">
            <a:xfrm>
              <a:off x="2808" y="1973"/>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4" name="Line 641"/>
            <p:cNvSpPr>
              <a:spLocks noChangeShapeType="1"/>
            </p:cNvSpPr>
            <p:nvPr/>
          </p:nvSpPr>
          <p:spPr bwMode="auto">
            <a:xfrm>
              <a:off x="2808" y="1974"/>
              <a:ext cx="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5" name="Line 642"/>
            <p:cNvSpPr>
              <a:spLocks noChangeShapeType="1"/>
            </p:cNvSpPr>
            <p:nvPr/>
          </p:nvSpPr>
          <p:spPr bwMode="auto">
            <a:xfrm>
              <a:off x="2808" y="1974"/>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6" name="Line 643"/>
            <p:cNvSpPr>
              <a:spLocks noChangeShapeType="1"/>
            </p:cNvSpPr>
            <p:nvPr/>
          </p:nvSpPr>
          <p:spPr bwMode="auto">
            <a:xfrm>
              <a:off x="2809" y="1976"/>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7" name="Line 644"/>
            <p:cNvSpPr>
              <a:spLocks noChangeShapeType="1"/>
            </p:cNvSpPr>
            <p:nvPr/>
          </p:nvSpPr>
          <p:spPr bwMode="auto">
            <a:xfrm>
              <a:off x="2810" y="1978"/>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8" name="Line 645"/>
            <p:cNvSpPr>
              <a:spLocks noChangeShapeType="1"/>
            </p:cNvSpPr>
            <p:nvPr/>
          </p:nvSpPr>
          <p:spPr bwMode="auto">
            <a:xfrm>
              <a:off x="2810" y="1979"/>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9" name="Line 646"/>
            <p:cNvSpPr>
              <a:spLocks noChangeShapeType="1"/>
            </p:cNvSpPr>
            <p:nvPr/>
          </p:nvSpPr>
          <p:spPr bwMode="auto">
            <a:xfrm>
              <a:off x="2811" y="1980"/>
              <a:ext cx="0"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0" name="Line 647"/>
            <p:cNvSpPr>
              <a:spLocks noChangeShapeType="1"/>
            </p:cNvSpPr>
            <p:nvPr/>
          </p:nvSpPr>
          <p:spPr bwMode="auto">
            <a:xfrm>
              <a:off x="2811" y="1982"/>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1" name="Line 648"/>
            <p:cNvSpPr>
              <a:spLocks noChangeShapeType="1"/>
            </p:cNvSpPr>
            <p:nvPr/>
          </p:nvSpPr>
          <p:spPr bwMode="auto">
            <a:xfrm>
              <a:off x="2812" y="1985"/>
              <a:ext cx="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2" name="Line 649"/>
            <p:cNvSpPr>
              <a:spLocks noChangeShapeType="1"/>
            </p:cNvSpPr>
            <p:nvPr/>
          </p:nvSpPr>
          <p:spPr bwMode="auto">
            <a:xfrm>
              <a:off x="2812" y="1985"/>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3" name="Line 650"/>
            <p:cNvSpPr>
              <a:spLocks noChangeShapeType="1"/>
            </p:cNvSpPr>
            <p:nvPr/>
          </p:nvSpPr>
          <p:spPr bwMode="auto">
            <a:xfrm>
              <a:off x="2814" y="1986"/>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4" name="Line 651"/>
            <p:cNvSpPr>
              <a:spLocks noChangeShapeType="1"/>
            </p:cNvSpPr>
            <p:nvPr/>
          </p:nvSpPr>
          <p:spPr bwMode="auto">
            <a:xfrm>
              <a:off x="2816" y="1989"/>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5" name="Line 652"/>
            <p:cNvSpPr>
              <a:spLocks noChangeShapeType="1"/>
            </p:cNvSpPr>
            <p:nvPr/>
          </p:nvSpPr>
          <p:spPr bwMode="auto">
            <a:xfrm>
              <a:off x="2819" y="1995"/>
              <a:ext cx="5"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6" name="Line 653"/>
            <p:cNvSpPr>
              <a:spLocks noChangeShapeType="1"/>
            </p:cNvSpPr>
            <p:nvPr/>
          </p:nvSpPr>
          <p:spPr bwMode="auto">
            <a:xfrm>
              <a:off x="2824" y="2001"/>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7" name="Line 654"/>
            <p:cNvSpPr>
              <a:spLocks noChangeShapeType="1"/>
            </p:cNvSpPr>
            <p:nvPr/>
          </p:nvSpPr>
          <p:spPr bwMode="auto">
            <a:xfrm>
              <a:off x="2830" y="2010"/>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8" name="Line 655"/>
            <p:cNvSpPr>
              <a:spLocks noChangeShapeType="1"/>
            </p:cNvSpPr>
            <p:nvPr/>
          </p:nvSpPr>
          <p:spPr bwMode="auto">
            <a:xfrm>
              <a:off x="2836" y="2019"/>
              <a:ext cx="8"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9" name="Line 656"/>
            <p:cNvSpPr>
              <a:spLocks noChangeShapeType="1"/>
            </p:cNvSpPr>
            <p:nvPr/>
          </p:nvSpPr>
          <p:spPr bwMode="auto">
            <a:xfrm>
              <a:off x="2844" y="2029"/>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0" name="Line 657"/>
            <p:cNvSpPr>
              <a:spLocks noChangeShapeType="1"/>
            </p:cNvSpPr>
            <p:nvPr/>
          </p:nvSpPr>
          <p:spPr bwMode="auto">
            <a:xfrm>
              <a:off x="2852" y="2041"/>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1" name="Line 658"/>
            <p:cNvSpPr>
              <a:spLocks noChangeShapeType="1"/>
            </p:cNvSpPr>
            <p:nvPr/>
          </p:nvSpPr>
          <p:spPr bwMode="auto">
            <a:xfrm>
              <a:off x="2861" y="2053"/>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2" name="Line 659"/>
            <p:cNvSpPr>
              <a:spLocks noChangeShapeType="1"/>
            </p:cNvSpPr>
            <p:nvPr/>
          </p:nvSpPr>
          <p:spPr bwMode="auto">
            <a:xfrm>
              <a:off x="2870" y="2066"/>
              <a:ext cx="28" cy="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3" name="Line 660"/>
            <p:cNvSpPr>
              <a:spLocks noChangeShapeType="1"/>
            </p:cNvSpPr>
            <p:nvPr/>
          </p:nvSpPr>
          <p:spPr bwMode="auto">
            <a:xfrm>
              <a:off x="2898" y="2104"/>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4" name="Line 661"/>
            <p:cNvSpPr>
              <a:spLocks noChangeShapeType="1"/>
            </p:cNvSpPr>
            <p:nvPr/>
          </p:nvSpPr>
          <p:spPr bwMode="auto">
            <a:xfrm>
              <a:off x="2906" y="2117"/>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5" name="Line 662"/>
            <p:cNvSpPr>
              <a:spLocks noChangeShapeType="1"/>
            </p:cNvSpPr>
            <p:nvPr/>
          </p:nvSpPr>
          <p:spPr bwMode="auto">
            <a:xfrm>
              <a:off x="2915" y="2129"/>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6" name="Line 663"/>
            <p:cNvSpPr>
              <a:spLocks noChangeShapeType="1"/>
            </p:cNvSpPr>
            <p:nvPr/>
          </p:nvSpPr>
          <p:spPr bwMode="auto">
            <a:xfrm>
              <a:off x="2923" y="2140"/>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7" name="Line 664"/>
            <p:cNvSpPr>
              <a:spLocks noChangeShapeType="1"/>
            </p:cNvSpPr>
            <p:nvPr/>
          </p:nvSpPr>
          <p:spPr bwMode="auto">
            <a:xfrm>
              <a:off x="2931" y="2151"/>
              <a:ext cx="7"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8" name="Line 665"/>
            <p:cNvSpPr>
              <a:spLocks noChangeShapeType="1"/>
            </p:cNvSpPr>
            <p:nvPr/>
          </p:nvSpPr>
          <p:spPr bwMode="auto">
            <a:xfrm>
              <a:off x="2938" y="2159"/>
              <a:ext cx="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9" name="Line 666"/>
            <p:cNvSpPr>
              <a:spLocks noChangeShapeType="1"/>
            </p:cNvSpPr>
            <p:nvPr/>
          </p:nvSpPr>
          <p:spPr bwMode="auto">
            <a:xfrm>
              <a:off x="2943" y="2168"/>
              <a:ext cx="5"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0" name="Line 667"/>
            <p:cNvSpPr>
              <a:spLocks noChangeShapeType="1"/>
            </p:cNvSpPr>
            <p:nvPr/>
          </p:nvSpPr>
          <p:spPr bwMode="auto">
            <a:xfrm>
              <a:off x="2948" y="2174"/>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1" name="Line 668"/>
            <p:cNvSpPr>
              <a:spLocks noChangeShapeType="1"/>
            </p:cNvSpPr>
            <p:nvPr/>
          </p:nvSpPr>
          <p:spPr bwMode="auto">
            <a:xfrm>
              <a:off x="2952" y="2179"/>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2" name="Line 669"/>
            <p:cNvSpPr>
              <a:spLocks noChangeShapeType="1"/>
            </p:cNvSpPr>
            <p:nvPr/>
          </p:nvSpPr>
          <p:spPr bwMode="auto">
            <a:xfrm>
              <a:off x="2954" y="2181"/>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3" name="Line 670"/>
            <p:cNvSpPr>
              <a:spLocks noChangeShapeType="1"/>
            </p:cNvSpPr>
            <p:nvPr/>
          </p:nvSpPr>
          <p:spPr bwMode="auto">
            <a:xfrm>
              <a:off x="2956" y="2185"/>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4" name="Line 671"/>
            <p:cNvSpPr>
              <a:spLocks noChangeShapeType="1"/>
            </p:cNvSpPr>
            <p:nvPr/>
          </p:nvSpPr>
          <p:spPr bwMode="auto">
            <a:xfrm>
              <a:off x="2960" y="2191"/>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5" name="Line 672"/>
            <p:cNvSpPr>
              <a:spLocks noChangeShapeType="1"/>
            </p:cNvSpPr>
            <p:nvPr/>
          </p:nvSpPr>
          <p:spPr bwMode="auto">
            <a:xfrm>
              <a:off x="2966" y="2198"/>
              <a:ext cx="13"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6" name="Line 673"/>
            <p:cNvSpPr>
              <a:spLocks noChangeShapeType="1"/>
            </p:cNvSpPr>
            <p:nvPr/>
          </p:nvSpPr>
          <p:spPr bwMode="auto">
            <a:xfrm>
              <a:off x="2979" y="2218"/>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7" name="Line 674"/>
            <p:cNvSpPr>
              <a:spLocks noChangeShapeType="1"/>
            </p:cNvSpPr>
            <p:nvPr/>
          </p:nvSpPr>
          <p:spPr bwMode="auto">
            <a:xfrm>
              <a:off x="2987" y="2230"/>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8" name="Line 675"/>
            <p:cNvSpPr>
              <a:spLocks noChangeShapeType="1"/>
            </p:cNvSpPr>
            <p:nvPr/>
          </p:nvSpPr>
          <p:spPr bwMode="auto">
            <a:xfrm>
              <a:off x="2996" y="2242"/>
              <a:ext cx="17"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9" name="Line 676"/>
            <p:cNvSpPr>
              <a:spLocks noChangeShapeType="1"/>
            </p:cNvSpPr>
            <p:nvPr/>
          </p:nvSpPr>
          <p:spPr bwMode="auto">
            <a:xfrm>
              <a:off x="3013" y="2269"/>
              <a:ext cx="18"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0" name="Line 677"/>
            <p:cNvSpPr>
              <a:spLocks noChangeShapeType="1"/>
            </p:cNvSpPr>
            <p:nvPr/>
          </p:nvSpPr>
          <p:spPr bwMode="auto">
            <a:xfrm>
              <a:off x="3031" y="2297"/>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1" name="Line 678"/>
            <p:cNvSpPr>
              <a:spLocks noChangeShapeType="1"/>
            </p:cNvSpPr>
            <p:nvPr/>
          </p:nvSpPr>
          <p:spPr bwMode="auto">
            <a:xfrm>
              <a:off x="3040" y="2310"/>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2" name="Line 679"/>
            <p:cNvSpPr>
              <a:spLocks noChangeShapeType="1"/>
            </p:cNvSpPr>
            <p:nvPr/>
          </p:nvSpPr>
          <p:spPr bwMode="auto">
            <a:xfrm>
              <a:off x="3048" y="2323"/>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3" name="Line 680"/>
            <p:cNvSpPr>
              <a:spLocks noChangeShapeType="1"/>
            </p:cNvSpPr>
            <p:nvPr/>
          </p:nvSpPr>
          <p:spPr bwMode="auto">
            <a:xfrm>
              <a:off x="3055" y="2335"/>
              <a:ext cx="7"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4" name="Line 681"/>
            <p:cNvSpPr>
              <a:spLocks noChangeShapeType="1"/>
            </p:cNvSpPr>
            <p:nvPr/>
          </p:nvSpPr>
          <p:spPr bwMode="auto">
            <a:xfrm>
              <a:off x="3062" y="2346"/>
              <a:ext cx="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5" name="Line 682"/>
            <p:cNvSpPr>
              <a:spLocks noChangeShapeType="1"/>
            </p:cNvSpPr>
            <p:nvPr/>
          </p:nvSpPr>
          <p:spPr bwMode="auto">
            <a:xfrm>
              <a:off x="3067" y="2355"/>
              <a:ext cx="4"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6" name="Line 683"/>
            <p:cNvSpPr>
              <a:spLocks noChangeShapeType="1"/>
            </p:cNvSpPr>
            <p:nvPr/>
          </p:nvSpPr>
          <p:spPr bwMode="auto">
            <a:xfrm>
              <a:off x="3071" y="2363"/>
              <a:ext cx="13"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7" name="Line 684"/>
            <p:cNvSpPr>
              <a:spLocks noChangeShapeType="1"/>
            </p:cNvSpPr>
            <p:nvPr/>
          </p:nvSpPr>
          <p:spPr bwMode="auto">
            <a:xfrm>
              <a:off x="3084" y="2387"/>
              <a:ext cx="5"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8" name="Line 685"/>
            <p:cNvSpPr>
              <a:spLocks noChangeShapeType="1"/>
            </p:cNvSpPr>
            <p:nvPr/>
          </p:nvSpPr>
          <p:spPr bwMode="auto">
            <a:xfrm>
              <a:off x="3089" y="2399"/>
              <a:ext cx="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9" name="Line 686"/>
            <p:cNvSpPr>
              <a:spLocks noChangeShapeType="1"/>
            </p:cNvSpPr>
            <p:nvPr/>
          </p:nvSpPr>
          <p:spPr bwMode="auto">
            <a:xfrm>
              <a:off x="3095" y="2412"/>
              <a:ext cx="6"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0" name="Line 687"/>
            <p:cNvSpPr>
              <a:spLocks noChangeShapeType="1"/>
            </p:cNvSpPr>
            <p:nvPr/>
          </p:nvSpPr>
          <p:spPr bwMode="auto">
            <a:xfrm>
              <a:off x="3101" y="2426"/>
              <a:ext cx="6"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1" name="Line 688"/>
            <p:cNvSpPr>
              <a:spLocks noChangeShapeType="1"/>
            </p:cNvSpPr>
            <p:nvPr/>
          </p:nvSpPr>
          <p:spPr bwMode="auto">
            <a:xfrm>
              <a:off x="3107" y="2441"/>
              <a:ext cx="6"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2" name="Line 689"/>
            <p:cNvSpPr>
              <a:spLocks noChangeShapeType="1"/>
            </p:cNvSpPr>
            <p:nvPr/>
          </p:nvSpPr>
          <p:spPr bwMode="auto">
            <a:xfrm>
              <a:off x="3113" y="2459"/>
              <a:ext cx="5"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3" name="Line 690"/>
            <p:cNvSpPr>
              <a:spLocks noChangeShapeType="1"/>
            </p:cNvSpPr>
            <p:nvPr/>
          </p:nvSpPr>
          <p:spPr bwMode="auto">
            <a:xfrm>
              <a:off x="3118" y="2479"/>
              <a:ext cx="7"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4" name="Line 691"/>
            <p:cNvSpPr>
              <a:spLocks noChangeShapeType="1"/>
            </p:cNvSpPr>
            <p:nvPr/>
          </p:nvSpPr>
          <p:spPr bwMode="auto">
            <a:xfrm>
              <a:off x="3125" y="2501"/>
              <a:ext cx="2"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5" name="Line 692"/>
            <p:cNvSpPr>
              <a:spLocks noChangeShapeType="1"/>
            </p:cNvSpPr>
            <p:nvPr/>
          </p:nvSpPr>
          <p:spPr bwMode="auto">
            <a:xfrm>
              <a:off x="3127" y="2511"/>
              <a:ext cx="2"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6" name="Line 693"/>
            <p:cNvSpPr>
              <a:spLocks noChangeShapeType="1"/>
            </p:cNvSpPr>
            <p:nvPr/>
          </p:nvSpPr>
          <p:spPr bwMode="auto">
            <a:xfrm>
              <a:off x="3129" y="2523"/>
              <a:ext cx="1"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7" name="Line 694"/>
            <p:cNvSpPr>
              <a:spLocks noChangeShapeType="1"/>
            </p:cNvSpPr>
            <p:nvPr/>
          </p:nvSpPr>
          <p:spPr bwMode="auto">
            <a:xfrm>
              <a:off x="3130" y="2536"/>
              <a:ext cx="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8" name="Line 695"/>
            <p:cNvSpPr>
              <a:spLocks noChangeShapeType="1"/>
            </p:cNvSpPr>
            <p:nvPr/>
          </p:nvSpPr>
          <p:spPr bwMode="auto">
            <a:xfrm>
              <a:off x="3131" y="2550"/>
              <a:ext cx="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9" name="Line 696"/>
            <p:cNvSpPr>
              <a:spLocks noChangeShapeType="1"/>
            </p:cNvSpPr>
            <p:nvPr/>
          </p:nvSpPr>
          <p:spPr bwMode="auto">
            <a:xfrm flipH="1">
              <a:off x="3130" y="2566"/>
              <a:ext cx="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0" name="Line 697"/>
            <p:cNvSpPr>
              <a:spLocks noChangeShapeType="1"/>
            </p:cNvSpPr>
            <p:nvPr/>
          </p:nvSpPr>
          <p:spPr bwMode="auto">
            <a:xfrm flipH="1">
              <a:off x="3128" y="2584"/>
              <a:ext cx="2"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1" name="Line 698"/>
            <p:cNvSpPr>
              <a:spLocks noChangeShapeType="1"/>
            </p:cNvSpPr>
            <p:nvPr/>
          </p:nvSpPr>
          <p:spPr bwMode="auto">
            <a:xfrm flipH="1">
              <a:off x="3125" y="2605"/>
              <a:ext cx="3"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2" name="Line 699"/>
            <p:cNvSpPr>
              <a:spLocks noChangeShapeType="1"/>
            </p:cNvSpPr>
            <p:nvPr/>
          </p:nvSpPr>
          <p:spPr bwMode="auto">
            <a:xfrm flipH="1">
              <a:off x="3122" y="2627"/>
              <a:ext cx="3"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3" name="Line 700"/>
            <p:cNvSpPr>
              <a:spLocks noChangeShapeType="1"/>
            </p:cNvSpPr>
            <p:nvPr/>
          </p:nvSpPr>
          <p:spPr bwMode="auto">
            <a:xfrm flipH="1">
              <a:off x="3117" y="2638"/>
              <a:ext cx="5"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4" name="Line 701"/>
            <p:cNvSpPr>
              <a:spLocks noChangeShapeType="1"/>
            </p:cNvSpPr>
            <p:nvPr/>
          </p:nvSpPr>
          <p:spPr bwMode="auto">
            <a:xfrm flipH="1">
              <a:off x="3112" y="2650"/>
              <a:ext cx="5"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5" name="Line 702"/>
            <p:cNvSpPr>
              <a:spLocks noChangeShapeType="1"/>
            </p:cNvSpPr>
            <p:nvPr/>
          </p:nvSpPr>
          <p:spPr bwMode="auto">
            <a:xfrm flipH="1">
              <a:off x="3099" y="2662"/>
              <a:ext cx="13"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6" name="Line 703"/>
            <p:cNvSpPr>
              <a:spLocks noChangeShapeType="1"/>
            </p:cNvSpPr>
            <p:nvPr/>
          </p:nvSpPr>
          <p:spPr bwMode="auto">
            <a:xfrm flipH="1">
              <a:off x="3091" y="2684"/>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7" name="Line 704"/>
            <p:cNvSpPr>
              <a:spLocks noChangeShapeType="1"/>
            </p:cNvSpPr>
            <p:nvPr/>
          </p:nvSpPr>
          <p:spPr bwMode="auto">
            <a:xfrm flipH="1">
              <a:off x="3084" y="2695"/>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8" name="Line 705"/>
            <p:cNvSpPr>
              <a:spLocks noChangeShapeType="1"/>
            </p:cNvSpPr>
            <p:nvPr/>
          </p:nvSpPr>
          <p:spPr bwMode="auto">
            <a:xfrm flipH="1">
              <a:off x="3077" y="2705"/>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9" name="Line 706"/>
            <p:cNvSpPr>
              <a:spLocks noChangeShapeType="1"/>
            </p:cNvSpPr>
            <p:nvPr/>
          </p:nvSpPr>
          <p:spPr bwMode="auto">
            <a:xfrm flipH="1">
              <a:off x="3070" y="2714"/>
              <a:ext cx="7"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0" name="Line 707"/>
            <p:cNvSpPr>
              <a:spLocks noChangeShapeType="1"/>
            </p:cNvSpPr>
            <p:nvPr/>
          </p:nvSpPr>
          <p:spPr bwMode="auto">
            <a:xfrm flipH="1">
              <a:off x="3065" y="2721"/>
              <a:ext cx="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1" name="Line 708"/>
            <p:cNvSpPr>
              <a:spLocks noChangeShapeType="1"/>
            </p:cNvSpPr>
            <p:nvPr/>
          </p:nvSpPr>
          <p:spPr bwMode="auto">
            <a:xfrm flipH="1">
              <a:off x="3059" y="2728"/>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2" name="Line 709"/>
            <p:cNvSpPr>
              <a:spLocks noChangeShapeType="1"/>
            </p:cNvSpPr>
            <p:nvPr/>
          </p:nvSpPr>
          <p:spPr bwMode="auto">
            <a:xfrm flipH="1">
              <a:off x="3054" y="2734"/>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3" name="Line 710"/>
            <p:cNvSpPr>
              <a:spLocks noChangeShapeType="1"/>
            </p:cNvSpPr>
            <p:nvPr/>
          </p:nvSpPr>
          <p:spPr bwMode="auto">
            <a:xfrm flipH="1">
              <a:off x="3049" y="2737"/>
              <a:ext cx="5"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4" name="Line 711"/>
            <p:cNvSpPr>
              <a:spLocks noChangeShapeType="1"/>
            </p:cNvSpPr>
            <p:nvPr/>
          </p:nvSpPr>
          <p:spPr bwMode="auto">
            <a:xfrm flipH="1">
              <a:off x="3042" y="2742"/>
              <a:ext cx="7"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5" name="Line 712"/>
            <p:cNvSpPr>
              <a:spLocks noChangeShapeType="1"/>
            </p:cNvSpPr>
            <p:nvPr/>
          </p:nvSpPr>
          <p:spPr bwMode="auto">
            <a:xfrm flipH="1">
              <a:off x="3034" y="2747"/>
              <a:ext cx="8"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6" name="Line 713"/>
            <p:cNvSpPr>
              <a:spLocks noChangeShapeType="1"/>
            </p:cNvSpPr>
            <p:nvPr/>
          </p:nvSpPr>
          <p:spPr bwMode="auto">
            <a:xfrm flipH="1">
              <a:off x="3024" y="2754"/>
              <a:ext cx="10"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7" name="Line 714"/>
            <p:cNvSpPr>
              <a:spLocks noChangeShapeType="1"/>
            </p:cNvSpPr>
            <p:nvPr/>
          </p:nvSpPr>
          <p:spPr bwMode="auto">
            <a:xfrm flipH="1">
              <a:off x="3014" y="2761"/>
              <a:ext cx="10"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8" name="Line 715"/>
            <p:cNvSpPr>
              <a:spLocks noChangeShapeType="1"/>
            </p:cNvSpPr>
            <p:nvPr/>
          </p:nvSpPr>
          <p:spPr bwMode="auto">
            <a:xfrm flipH="1">
              <a:off x="3005" y="2769"/>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9" name="Line 716"/>
            <p:cNvSpPr>
              <a:spLocks noChangeShapeType="1"/>
            </p:cNvSpPr>
            <p:nvPr/>
          </p:nvSpPr>
          <p:spPr bwMode="auto">
            <a:xfrm flipH="1">
              <a:off x="2984" y="2777"/>
              <a:ext cx="21"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0" name="Line 717"/>
            <p:cNvSpPr>
              <a:spLocks noChangeShapeType="1"/>
            </p:cNvSpPr>
            <p:nvPr/>
          </p:nvSpPr>
          <p:spPr bwMode="auto">
            <a:xfrm flipH="1">
              <a:off x="2973" y="2794"/>
              <a:ext cx="1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1" name="Line 718"/>
            <p:cNvSpPr>
              <a:spLocks noChangeShapeType="1"/>
            </p:cNvSpPr>
            <p:nvPr/>
          </p:nvSpPr>
          <p:spPr bwMode="auto">
            <a:xfrm flipH="1">
              <a:off x="2964" y="2802"/>
              <a:ext cx="9"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2" name="Line 719"/>
            <p:cNvSpPr>
              <a:spLocks noChangeShapeType="1"/>
            </p:cNvSpPr>
            <p:nvPr/>
          </p:nvSpPr>
          <p:spPr bwMode="auto">
            <a:xfrm flipH="1">
              <a:off x="2955" y="2810"/>
              <a:ext cx="9"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3" name="Line 720"/>
            <p:cNvSpPr>
              <a:spLocks noChangeShapeType="1"/>
            </p:cNvSpPr>
            <p:nvPr/>
          </p:nvSpPr>
          <p:spPr bwMode="auto">
            <a:xfrm flipH="1">
              <a:off x="2948" y="2816"/>
              <a:ext cx="7"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4" name="Line 721"/>
            <p:cNvSpPr>
              <a:spLocks noChangeShapeType="1"/>
            </p:cNvSpPr>
            <p:nvPr/>
          </p:nvSpPr>
          <p:spPr bwMode="auto">
            <a:xfrm flipH="1">
              <a:off x="2941" y="2822"/>
              <a:ext cx="7"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5" name="Line 722"/>
            <p:cNvSpPr>
              <a:spLocks noChangeShapeType="1"/>
            </p:cNvSpPr>
            <p:nvPr/>
          </p:nvSpPr>
          <p:spPr bwMode="auto">
            <a:xfrm flipH="1">
              <a:off x="2937" y="2827"/>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6" name="Line 723"/>
            <p:cNvSpPr>
              <a:spLocks noChangeShapeType="1"/>
            </p:cNvSpPr>
            <p:nvPr/>
          </p:nvSpPr>
          <p:spPr bwMode="auto">
            <a:xfrm flipH="1">
              <a:off x="2933" y="2831"/>
              <a:ext cx="4"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7" name="Line 724"/>
            <p:cNvSpPr>
              <a:spLocks noChangeShapeType="1"/>
            </p:cNvSpPr>
            <p:nvPr/>
          </p:nvSpPr>
          <p:spPr bwMode="auto">
            <a:xfrm flipH="1">
              <a:off x="2932" y="2833"/>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8" name="Freeform 725"/>
            <p:cNvSpPr>
              <a:spLocks/>
            </p:cNvSpPr>
            <p:nvPr/>
          </p:nvSpPr>
          <p:spPr bwMode="auto">
            <a:xfrm>
              <a:off x="2645" y="1579"/>
              <a:ext cx="15" cy="65"/>
            </a:xfrm>
            <a:custGeom>
              <a:avLst/>
              <a:gdLst>
                <a:gd name="T0" fmla="*/ 0 w 31"/>
                <a:gd name="T1" fmla="*/ 0 h 129"/>
                <a:gd name="T2" fmla="*/ 0 w 31"/>
                <a:gd name="T3" fmla="*/ 1 h 129"/>
                <a:gd name="T4" fmla="*/ 0 w 31"/>
                <a:gd name="T5" fmla="*/ 1 h 129"/>
                <a:gd name="T6" fmla="*/ 0 w 31"/>
                <a:gd name="T7" fmla="*/ 1 h 129"/>
                <a:gd name="T8" fmla="*/ 0 w 31"/>
                <a:gd name="T9" fmla="*/ 1 h 129"/>
                <a:gd name="T10" fmla="*/ 0 w 31"/>
                <a:gd name="T11" fmla="*/ 1 h 129"/>
                <a:gd name="T12" fmla="*/ 0 w 31"/>
                <a:gd name="T13" fmla="*/ 1 h 129"/>
                <a:gd name="T14" fmla="*/ 0 w 31"/>
                <a:gd name="T15" fmla="*/ 1 h 129"/>
                <a:gd name="T16" fmla="*/ 0 w 31"/>
                <a:gd name="T17" fmla="*/ 1 h 129"/>
                <a:gd name="T18" fmla="*/ 0 w 31"/>
                <a:gd name="T19" fmla="*/ 1 h 129"/>
                <a:gd name="T20" fmla="*/ 0 w 31"/>
                <a:gd name="T21" fmla="*/ 1 h 129"/>
                <a:gd name="T22" fmla="*/ 0 w 31"/>
                <a:gd name="T23" fmla="*/ 1 h 129"/>
                <a:gd name="T24" fmla="*/ 0 w 31"/>
                <a:gd name="T25" fmla="*/ 1 h 129"/>
                <a:gd name="T26" fmla="*/ 0 w 31"/>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129"/>
                <a:gd name="T44" fmla="*/ 31 w 31"/>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129">
                  <a:moveTo>
                    <a:pt x="0" y="0"/>
                  </a:moveTo>
                  <a:lnTo>
                    <a:pt x="4" y="7"/>
                  </a:lnTo>
                  <a:lnTo>
                    <a:pt x="9" y="20"/>
                  </a:lnTo>
                  <a:lnTo>
                    <a:pt x="17" y="35"/>
                  </a:lnTo>
                  <a:lnTo>
                    <a:pt x="27" y="56"/>
                  </a:lnTo>
                  <a:lnTo>
                    <a:pt x="31" y="64"/>
                  </a:lnTo>
                  <a:lnTo>
                    <a:pt x="31" y="129"/>
                  </a:lnTo>
                  <a:lnTo>
                    <a:pt x="27" y="113"/>
                  </a:lnTo>
                  <a:lnTo>
                    <a:pt x="21" y="92"/>
                  </a:lnTo>
                  <a:lnTo>
                    <a:pt x="11" y="53"/>
                  </a:lnTo>
                  <a:lnTo>
                    <a:pt x="7" y="35"/>
                  </a:lnTo>
                  <a:lnTo>
                    <a:pt x="4" y="20"/>
                  </a:lnTo>
                  <a:lnTo>
                    <a:pt x="1" y="7"/>
                  </a:lnTo>
                  <a:lnTo>
                    <a:pt x="0" y="0"/>
                  </a:lnTo>
                  <a:close/>
                </a:path>
              </a:pathLst>
            </a:custGeom>
            <a:solidFill>
              <a:srgbClr val="F6C846"/>
            </a:solidFill>
            <a:ln w="0">
              <a:solidFill>
                <a:srgbClr val="F6C846"/>
              </a:solidFill>
              <a:round/>
              <a:headEnd/>
              <a:tailEnd/>
            </a:ln>
          </p:spPr>
          <p:txBody>
            <a:bodyPr/>
            <a:lstStyle/>
            <a:p>
              <a:endParaRPr lang="en-US"/>
            </a:p>
          </p:txBody>
        </p:sp>
        <p:sp>
          <p:nvSpPr>
            <p:cNvPr id="37729" name="Freeform 726"/>
            <p:cNvSpPr>
              <a:spLocks/>
            </p:cNvSpPr>
            <p:nvPr/>
          </p:nvSpPr>
          <p:spPr bwMode="auto">
            <a:xfrm>
              <a:off x="2660" y="1611"/>
              <a:ext cx="16" cy="80"/>
            </a:xfrm>
            <a:custGeom>
              <a:avLst/>
              <a:gdLst>
                <a:gd name="T0" fmla="*/ 0 w 32"/>
                <a:gd name="T1" fmla="*/ 0 h 161"/>
                <a:gd name="T2" fmla="*/ 1 w 32"/>
                <a:gd name="T3" fmla="*/ 0 h 161"/>
                <a:gd name="T4" fmla="*/ 1 w 32"/>
                <a:gd name="T5" fmla="*/ 0 h 161"/>
                <a:gd name="T6" fmla="*/ 1 w 32"/>
                <a:gd name="T7" fmla="*/ 0 h 161"/>
                <a:gd name="T8" fmla="*/ 1 w 32"/>
                <a:gd name="T9" fmla="*/ 0 h 161"/>
                <a:gd name="T10" fmla="*/ 1 w 32"/>
                <a:gd name="T11" fmla="*/ 0 h 161"/>
                <a:gd name="T12" fmla="*/ 1 w 32"/>
                <a:gd name="T13" fmla="*/ 0 h 161"/>
                <a:gd name="T14" fmla="*/ 1 w 32"/>
                <a:gd name="T15" fmla="*/ 0 h 161"/>
                <a:gd name="T16" fmla="*/ 1 w 32"/>
                <a:gd name="T17" fmla="*/ 0 h 161"/>
                <a:gd name="T18" fmla="*/ 1 w 32"/>
                <a:gd name="T19" fmla="*/ 0 h 161"/>
                <a:gd name="T20" fmla="*/ 0 w 32"/>
                <a:gd name="T21" fmla="*/ 0 h 161"/>
                <a:gd name="T22" fmla="*/ 0 w 32"/>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61"/>
                <a:gd name="T38" fmla="*/ 32 w 32"/>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61">
                  <a:moveTo>
                    <a:pt x="0" y="0"/>
                  </a:moveTo>
                  <a:lnTo>
                    <a:pt x="8" y="18"/>
                  </a:lnTo>
                  <a:lnTo>
                    <a:pt x="21" y="44"/>
                  </a:lnTo>
                  <a:lnTo>
                    <a:pt x="32" y="63"/>
                  </a:lnTo>
                  <a:lnTo>
                    <a:pt x="32" y="161"/>
                  </a:lnTo>
                  <a:lnTo>
                    <a:pt x="24" y="138"/>
                  </a:lnTo>
                  <a:lnTo>
                    <a:pt x="17" y="118"/>
                  </a:lnTo>
                  <a:lnTo>
                    <a:pt x="11" y="102"/>
                  </a:lnTo>
                  <a:lnTo>
                    <a:pt x="7" y="88"/>
                  </a:lnTo>
                  <a:lnTo>
                    <a:pt x="2" y="71"/>
                  </a:lnTo>
                  <a:lnTo>
                    <a:pt x="0" y="62"/>
                  </a:lnTo>
                  <a:lnTo>
                    <a:pt x="0" y="0"/>
                  </a:lnTo>
                  <a:close/>
                </a:path>
              </a:pathLst>
            </a:custGeom>
            <a:solidFill>
              <a:srgbClr val="F6C745"/>
            </a:solidFill>
            <a:ln w="0">
              <a:solidFill>
                <a:srgbClr val="F6C745"/>
              </a:solidFill>
              <a:round/>
              <a:headEnd/>
              <a:tailEnd/>
            </a:ln>
          </p:spPr>
          <p:txBody>
            <a:bodyPr/>
            <a:lstStyle/>
            <a:p>
              <a:endParaRPr lang="en-US"/>
            </a:p>
          </p:txBody>
        </p:sp>
        <p:sp>
          <p:nvSpPr>
            <p:cNvPr id="37730" name="Freeform 727"/>
            <p:cNvSpPr>
              <a:spLocks/>
            </p:cNvSpPr>
            <p:nvPr/>
          </p:nvSpPr>
          <p:spPr bwMode="auto">
            <a:xfrm>
              <a:off x="2676" y="1642"/>
              <a:ext cx="16" cy="93"/>
            </a:xfrm>
            <a:custGeom>
              <a:avLst/>
              <a:gdLst>
                <a:gd name="T0" fmla="*/ 0 w 32"/>
                <a:gd name="T1" fmla="*/ 0 h 185"/>
                <a:gd name="T2" fmla="*/ 1 w 32"/>
                <a:gd name="T3" fmla="*/ 1 h 185"/>
                <a:gd name="T4" fmla="*/ 1 w 32"/>
                <a:gd name="T5" fmla="*/ 1 h 185"/>
                <a:gd name="T6" fmla="*/ 1 w 32"/>
                <a:gd name="T7" fmla="*/ 1 h 185"/>
                <a:gd name="T8" fmla="*/ 1 w 32"/>
                <a:gd name="T9" fmla="*/ 1 h 185"/>
                <a:gd name="T10" fmla="*/ 1 w 32"/>
                <a:gd name="T11" fmla="*/ 1 h 185"/>
                <a:gd name="T12" fmla="*/ 1 w 32"/>
                <a:gd name="T13" fmla="*/ 1 h 185"/>
                <a:gd name="T14" fmla="*/ 0 w 32"/>
                <a:gd name="T15" fmla="*/ 1 h 185"/>
                <a:gd name="T16" fmla="*/ 0 w 32"/>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5"/>
                <a:gd name="T29" fmla="*/ 32 w 32"/>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5">
                  <a:moveTo>
                    <a:pt x="0" y="0"/>
                  </a:moveTo>
                  <a:lnTo>
                    <a:pt x="5" y="10"/>
                  </a:lnTo>
                  <a:lnTo>
                    <a:pt x="21" y="41"/>
                  </a:lnTo>
                  <a:lnTo>
                    <a:pt x="32" y="63"/>
                  </a:lnTo>
                  <a:lnTo>
                    <a:pt x="32" y="185"/>
                  </a:lnTo>
                  <a:lnTo>
                    <a:pt x="18" y="147"/>
                  </a:lnTo>
                  <a:lnTo>
                    <a:pt x="9" y="122"/>
                  </a:lnTo>
                  <a:lnTo>
                    <a:pt x="0" y="98"/>
                  </a:lnTo>
                  <a:lnTo>
                    <a:pt x="0" y="0"/>
                  </a:lnTo>
                  <a:close/>
                </a:path>
              </a:pathLst>
            </a:custGeom>
            <a:solidFill>
              <a:srgbClr val="F5C645"/>
            </a:solidFill>
            <a:ln w="0">
              <a:solidFill>
                <a:srgbClr val="F5C645"/>
              </a:solidFill>
              <a:round/>
              <a:headEnd/>
              <a:tailEnd/>
            </a:ln>
          </p:spPr>
          <p:txBody>
            <a:bodyPr/>
            <a:lstStyle/>
            <a:p>
              <a:endParaRPr lang="en-US"/>
            </a:p>
          </p:txBody>
        </p:sp>
        <p:sp>
          <p:nvSpPr>
            <p:cNvPr id="37731" name="Freeform 728"/>
            <p:cNvSpPr>
              <a:spLocks/>
            </p:cNvSpPr>
            <p:nvPr/>
          </p:nvSpPr>
          <p:spPr bwMode="auto">
            <a:xfrm>
              <a:off x="2692" y="1673"/>
              <a:ext cx="16" cy="104"/>
            </a:xfrm>
            <a:custGeom>
              <a:avLst/>
              <a:gdLst>
                <a:gd name="T0" fmla="*/ 0 w 32"/>
                <a:gd name="T1" fmla="*/ 0 h 207"/>
                <a:gd name="T2" fmla="*/ 1 w 32"/>
                <a:gd name="T3" fmla="*/ 1 h 207"/>
                <a:gd name="T4" fmla="*/ 1 w 32"/>
                <a:gd name="T5" fmla="*/ 1 h 207"/>
                <a:gd name="T6" fmla="*/ 1 w 32"/>
                <a:gd name="T7" fmla="*/ 1 h 207"/>
                <a:gd name="T8" fmla="*/ 1 w 32"/>
                <a:gd name="T9" fmla="*/ 1 h 207"/>
                <a:gd name="T10" fmla="*/ 1 w 32"/>
                <a:gd name="T11" fmla="*/ 1 h 207"/>
                <a:gd name="T12" fmla="*/ 1 w 32"/>
                <a:gd name="T13" fmla="*/ 1 h 207"/>
                <a:gd name="T14" fmla="*/ 1 w 32"/>
                <a:gd name="T15" fmla="*/ 1 h 207"/>
                <a:gd name="T16" fmla="*/ 0 w 32"/>
                <a:gd name="T17" fmla="*/ 1 h 207"/>
                <a:gd name="T18" fmla="*/ 0 w 32"/>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7"/>
                <a:gd name="T32" fmla="*/ 32 w 3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7">
                  <a:moveTo>
                    <a:pt x="0" y="0"/>
                  </a:moveTo>
                  <a:lnTo>
                    <a:pt x="6" y="11"/>
                  </a:lnTo>
                  <a:lnTo>
                    <a:pt x="32" y="58"/>
                  </a:lnTo>
                  <a:lnTo>
                    <a:pt x="32" y="207"/>
                  </a:lnTo>
                  <a:lnTo>
                    <a:pt x="29" y="199"/>
                  </a:lnTo>
                  <a:lnTo>
                    <a:pt x="22" y="180"/>
                  </a:lnTo>
                  <a:lnTo>
                    <a:pt x="14" y="157"/>
                  </a:lnTo>
                  <a:lnTo>
                    <a:pt x="4" y="134"/>
                  </a:lnTo>
                  <a:lnTo>
                    <a:pt x="0" y="122"/>
                  </a:lnTo>
                  <a:lnTo>
                    <a:pt x="0" y="0"/>
                  </a:lnTo>
                  <a:close/>
                </a:path>
              </a:pathLst>
            </a:custGeom>
            <a:solidFill>
              <a:srgbClr val="F5C444"/>
            </a:solidFill>
            <a:ln w="0">
              <a:solidFill>
                <a:srgbClr val="F5C444"/>
              </a:solidFill>
              <a:round/>
              <a:headEnd/>
              <a:tailEnd/>
            </a:ln>
          </p:spPr>
          <p:txBody>
            <a:bodyPr/>
            <a:lstStyle/>
            <a:p>
              <a:endParaRPr lang="en-US"/>
            </a:p>
          </p:txBody>
        </p:sp>
        <p:sp>
          <p:nvSpPr>
            <p:cNvPr id="37732" name="Freeform 729"/>
            <p:cNvSpPr>
              <a:spLocks/>
            </p:cNvSpPr>
            <p:nvPr/>
          </p:nvSpPr>
          <p:spPr bwMode="auto">
            <a:xfrm>
              <a:off x="2708" y="1702"/>
              <a:ext cx="16" cy="111"/>
            </a:xfrm>
            <a:custGeom>
              <a:avLst/>
              <a:gdLst>
                <a:gd name="T0" fmla="*/ 0 w 32"/>
                <a:gd name="T1" fmla="*/ 0 h 222"/>
                <a:gd name="T2" fmla="*/ 1 w 32"/>
                <a:gd name="T3" fmla="*/ 1 h 222"/>
                <a:gd name="T4" fmla="*/ 1 w 32"/>
                <a:gd name="T5" fmla="*/ 1 h 222"/>
                <a:gd name="T6" fmla="*/ 1 w 32"/>
                <a:gd name="T7" fmla="*/ 1 h 222"/>
                <a:gd name="T8" fmla="*/ 1 w 32"/>
                <a:gd name="T9" fmla="*/ 1 h 222"/>
                <a:gd name="T10" fmla="*/ 1 w 32"/>
                <a:gd name="T11" fmla="*/ 1 h 222"/>
                <a:gd name="T12" fmla="*/ 1 w 32"/>
                <a:gd name="T13" fmla="*/ 1 h 222"/>
                <a:gd name="T14" fmla="*/ 1 w 32"/>
                <a:gd name="T15" fmla="*/ 1 h 222"/>
                <a:gd name="T16" fmla="*/ 1 w 32"/>
                <a:gd name="T17" fmla="*/ 1 h 222"/>
                <a:gd name="T18" fmla="*/ 1 w 32"/>
                <a:gd name="T19" fmla="*/ 1 h 222"/>
                <a:gd name="T20" fmla="*/ 1 w 32"/>
                <a:gd name="T21" fmla="*/ 1 h 222"/>
                <a:gd name="T22" fmla="*/ 0 w 32"/>
                <a:gd name="T23" fmla="*/ 1 h 222"/>
                <a:gd name="T24" fmla="*/ 0 w 32"/>
                <a:gd name="T25" fmla="*/ 0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22"/>
                <a:gd name="T41" fmla="*/ 32 w 32"/>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22">
                  <a:moveTo>
                    <a:pt x="0" y="0"/>
                  </a:moveTo>
                  <a:lnTo>
                    <a:pt x="14" y="24"/>
                  </a:lnTo>
                  <a:lnTo>
                    <a:pt x="32" y="56"/>
                  </a:lnTo>
                  <a:lnTo>
                    <a:pt x="32" y="222"/>
                  </a:lnTo>
                  <a:lnTo>
                    <a:pt x="31" y="220"/>
                  </a:lnTo>
                  <a:lnTo>
                    <a:pt x="24" y="204"/>
                  </a:lnTo>
                  <a:lnTo>
                    <a:pt x="18" y="192"/>
                  </a:lnTo>
                  <a:lnTo>
                    <a:pt x="14" y="185"/>
                  </a:lnTo>
                  <a:lnTo>
                    <a:pt x="12" y="178"/>
                  </a:lnTo>
                  <a:lnTo>
                    <a:pt x="9" y="170"/>
                  </a:lnTo>
                  <a:lnTo>
                    <a:pt x="3" y="158"/>
                  </a:lnTo>
                  <a:lnTo>
                    <a:pt x="0" y="149"/>
                  </a:lnTo>
                  <a:lnTo>
                    <a:pt x="0" y="0"/>
                  </a:lnTo>
                  <a:close/>
                </a:path>
              </a:pathLst>
            </a:custGeom>
            <a:solidFill>
              <a:srgbClr val="F4C244"/>
            </a:solidFill>
            <a:ln w="0">
              <a:solidFill>
                <a:srgbClr val="F4C244"/>
              </a:solidFill>
              <a:round/>
              <a:headEnd/>
              <a:tailEnd/>
            </a:ln>
          </p:spPr>
          <p:txBody>
            <a:bodyPr/>
            <a:lstStyle/>
            <a:p>
              <a:endParaRPr lang="en-US"/>
            </a:p>
          </p:txBody>
        </p:sp>
        <p:sp>
          <p:nvSpPr>
            <p:cNvPr id="37733" name="Freeform 730"/>
            <p:cNvSpPr>
              <a:spLocks/>
            </p:cNvSpPr>
            <p:nvPr/>
          </p:nvSpPr>
          <p:spPr bwMode="auto">
            <a:xfrm>
              <a:off x="2724" y="1730"/>
              <a:ext cx="16" cy="115"/>
            </a:xfrm>
            <a:custGeom>
              <a:avLst/>
              <a:gdLst>
                <a:gd name="T0" fmla="*/ 0 w 33"/>
                <a:gd name="T1" fmla="*/ 0 h 229"/>
                <a:gd name="T2" fmla="*/ 0 w 33"/>
                <a:gd name="T3" fmla="*/ 1 h 229"/>
                <a:gd name="T4" fmla="*/ 0 w 33"/>
                <a:gd name="T5" fmla="*/ 1 h 229"/>
                <a:gd name="T6" fmla="*/ 0 w 33"/>
                <a:gd name="T7" fmla="*/ 1 h 229"/>
                <a:gd name="T8" fmla="*/ 0 w 33"/>
                <a:gd name="T9" fmla="*/ 1 h 229"/>
                <a:gd name="T10" fmla="*/ 0 w 33"/>
                <a:gd name="T11" fmla="*/ 1 h 229"/>
                <a:gd name="T12" fmla="*/ 0 w 33"/>
                <a:gd name="T13" fmla="*/ 1 h 229"/>
                <a:gd name="T14" fmla="*/ 0 w 33"/>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29"/>
                <a:gd name="T26" fmla="*/ 33 w 33"/>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29">
                  <a:moveTo>
                    <a:pt x="0" y="0"/>
                  </a:moveTo>
                  <a:lnTo>
                    <a:pt x="24" y="41"/>
                  </a:lnTo>
                  <a:lnTo>
                    <a:pt x="33" y="55"/>
                  </a:lnTo>
                  <a:lnTo>
                    <a:pt x="33" y="229"/>
                  </a:lnTo>
                  <a:lnTo>
                    <a:pt x="22" y="207"/>
                  </a:lnTo>
                  <a:lnTo>
                    <a:pt x="11" y="185"/>
                  </a:lnTo>
                  <a:lnTo>
                    <a:pt x="0" y="165"/>
                  </a:lnTo>
                  <a:lnTo>
                    <a:pt x="0" y="0"/>
                  </a:lnTo>
                  <a:close/>
                </a:path>
              </a:pathLst>
            </a:custGeom>
            <a:solidFill>
              <a:srgbClr val="F3C043"/>
            </a:solidFill>
            <a:ln w="0">
              <a:solidFill>
                <a:srgbClr val="F3C043"/>
              </a:solidFill>
              <a:round/>
              <a:headEnd/>
              <a:tailEnd/>
            </a:ln>
          </p:spPr>
          <p:txBody>
            <a:bodyPr/>
            <a:lstStyle/>
            <a:p>
              <a:endParaRPr lang="en-US"/>
            </a:p>
          </p:txBody>
        </p:sp>
        <p:sp>
          <p:nvSpPr>
            <p:cNvPr id="37734" name="Freeform 731"/>
            <p:cNvSpPr>
              <a:spLocks/>
            </p:cNvSpPr>
            <p:nvPr/>
          </p:nvSpPr>
          <p:spPr bwMode="auto">
            <a:xfrm>
              <a:off x="2740" y="1757"/>
              <a:ext cx="16" cy="119"/>
            </a:xfrm>
            <a:custGeom>
              <a:avLst/>
              <a:gdLst>
                <a:gd name="T0" fmla="*/ 0 w 32"/>
                <a:gd name="T1" fmla="*/ 0 h 237"/>
                <a:gd name="T2" fmla="*/ 1 w 32"/>
                <a:gd name="T3" fmla="*/ 1 h 237"/>
                <a:gd name="T4" fmla="*/ 1 w 32"/>
                <a:gd name="T5" fmla="*/ 1 h 237"/>
                <a:gd name="T6" fmla="*/ 1 w 32"/>
                <a:gd name="T7" fmla="*/ 1 h 237"/>
                <a:gd name="T8" fmla="*/ 1 w 32"/>
                <a:gd name="T9" fmla="*/ 1 h 237"/>
                <a:gd name="T10" fmla="*/ 1 w 32"/>
                <a:gd name="T11" fmla="*/ 1 h 237"/>
                <a:gd name="T12" fmla="*/ 0 w 32"/>
                <a:gd name="T13" fmla="*/ 1 h 237"/>
                <a:gd name="T14" fmla="*/ 0 w 32"/>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37"/>
                <a:gd name="T26" fmla="*/ 32 w 32"/>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37">
                  <a:moveTo>
                    <a:pt x="0" y="0"/>
                  </a:moveTo>
                  <a:lnTo>
                    <a:pt x="14" y="23"/>
                  </a:lnTo>
                  <a:lnTo>
                    <a:pt x="32" y="50"/>
                  </a:lnTo>
                  <a:lnTo>
                    <a:pt x="32" y="237"/>
                  </a:lnTo>
                  <a:lnTo>
                    <a:pt x="30" y="233"/>
                  </a:lnTo>
                  <a:lnTo>
                    <a:pt x="15" y="205"/>
                  </a:lnTo>
                  <a:lnTo>
                    <a:pt x="0" y="174"/>
                  </a:lnTo>
                  <a:lnTo>
                    <a:pt x="0" y="0"/>
                  </a:lnTo>
                  <a:close/>
                </a:path>
              </a:pathLst>
            </a:custGeom>
            <a:solidFill>
              <a:srgbClr val="F2BD42"/>
            </a:solidFill>
            <a:ln w="0">
              <a:solidFill>
                <a:srgbClr val="F2BD42"/>
              </a:solidFill>
              <a:round/>
              <a:headEnd/>
              <a:tailEnd/>
            </a:ln>
          </p:spPr>
          <p:txBody>
            <a:bodyPr/>
            <a:lstStyle/>
            <a:p>
              <a:endParaRPr lang="en-US"/>
            </a:p>
          </p:txBody>
        </p:sp>
        <p:sp>
          <p:nvSpPr>
            <p:cNvPr id="37735" name="Freeform 732"/>
            <p:cNvSpPr>
              <a:spLocks/>
            </p:cNvSpPr>
            <p:nvPr/>
          </p:nvSpPr>
          <p:spPr bwMode="auto">
            <a:xfrm>
              <a:off x="2756" y="1782"/>
              <a:ext cx="16" cy="126"/>
            </a:xfrm>
            <a:custGeom>
              <a:avLst/>
              <a:gdLst>
                <a:gd name="T0" fmla="*/ 0 w 32"/>
                <a:gd name="T1" fmla="*/ 0 h 251"/>
                <a:gd name="T2" fmla="*/ 1 w 32"/>
                <a:gd name="T3" fmla="*/ 1 h 251"/>
                <a:gd name="T4" fmla="*/ 1 w 32"/>
                <a:gd name="T5" fmla="*/ 1 h 251"/>
                <a:gd name="T6" fmla="*/ 1 w 32"/>
                <a:gd name="T7" fmla="*/ 1 h 251"/>
                <a:gd name="T8" fmla="*/ 1 w 32"/>
                <a:gd name="T9" fmla="*/ 1 h 251"/>
                <a:gd name="T10" fmla="*/ 1 w 32"/>
                <a:gd name="T11" fmla="*/ 1 h 251"/>
                <a:gd name="T12" fmla="*/ 0 w 32"/>
                <a:gd name="T13" fmla="*/ 1 h 251"/>
                <a:gd name="T14" fmla="*/ 0 w 32"/>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51"/>
                <a:gd name="T26" fmla="*/ 32 w 32"/>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51">
                  <a:moveTo>
                    <a:pt x="0" y="0"/>
                  </a:moveTo>
                  <a:lnTo>
                    <a:pt x="5" y="8"/>
                  </a:lnTo>
                  <a:lnTo>
                    <a:pt x="32" y="48"/>
                  </a:lnTo>
                  <a:lnTo>
                    <a:pt x="32" y="251"/>
                  </a:lnTo>
                  <a:lnTo>
                    <a:pt x="28" y="242"/>
                  </a:lnTo>
                  <a:lnTo>
                    <a:pt x="12" y="213"/>
                  </a:lnTo>
                  <a:lnTo>
                    <a:pt x="0" y="187"/>
                  </a:lnTo>
                  <a:lnTo>
                    <a:pt x="0" y="0"/>
                  </a:lnTo>
                  <a:close/>
                </a:path>
              </a:pathLst>
            </a:custGeom>
            <a:solidFill>
              <a:srgbClr val="F1BA41"/>
            </a:solidFill>
            <a:ln w="0">
              <a:solidFill>
                <a:srgbClr val="F1BA41"/>
              </a:solidFill>
              <a:round/>
              <a:headEnd/>
              <a:tailEnd/>
            </a:ln>
          </p:spPr>
          <p:txBody>
            <a:bodyPr/>
            <a:lstStyle/>
            <a:p>
              <a:endParaRPr lang="en-US"/>
            </a:p>
          </p:txBody>
        </p:sp>
        <p:sp>
          <p:nvSpPr>
            <p:cNvPr id="37736" name="Freeform 733"/>
            <p:cNvSpPr>
              <a:spLocks/>
            </p:cNvSpPr>
            <p:nvPr/>
          </p:nvSpPr>
          <p:spPr bwMode="auto">
            <a:xfrm>
              <a:off x="2772" y="1807"/>
              <a:ext cx="16" cy="131"/>
            </a:xfrm>
            <a:custGeom>
              <a:avLst/>
              <a:gdLst>
                <a:gd name="T0" fmla="*/ 0 w 32"/>
                <a:gd name="T1" fmla="*/ 0 h 264"/>
                <a:gd name="T2" fmla="*/ 1 w 32"/>
                <a:gd name="T3" fmla="*/ 0 h 264"/>
                <a:gd name="T4" fmla="*/ 1 w 32"/>
                <a:gd name="T5" fmla="*/ 0 h 264"/>
                <a:gd name="T6" fmla="*/ 1 w 32"/>
                <a:gd name="T7" fmla="*/ 0 h 264"/>
                <a:gd name="T8" fmla="*/ 1 w 32"/>
                <a:gd name="T9" fmla="*/ 0 h 264"/>
                <a:gd name="T10" fmla="*/ 1 w 32"/>
                <a:gd name="T11" fmla="*/ 0 h 264"/>
                <a:gd name="T12" fmla="*/ 0 w 32"/>
                <a:gd name="T13" fmla="*/ 0 h 264"/>
                <a:gd name="T14" fmla="*/ 0 w 32"/>
                <a:gd name="T15" fmla="*/ 0 h 26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64"/>
                <a:gd name="T26" fmla="*/ 32 w 32"/>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64">
                  <a:moveTo>
                    <a:pt x="0" y="0"/>
                  </a:moveTo>
                  <a:lnTo>
                    <a:pt x="26" y="38"/>
                  </a:lnTo>
                  <a:lnTo>
                    <a:pt x="32" y="47"/>
                  </a:lnTo>
                  <a:lnTo>
                    <a:pt x="32" y="264"/>
                  </a:lnTo>
                  <a:lnTo>
                    <a:pt x="27" y="254"/>
                  </a:lnTo>
                  <a:lnTo>
                    <a:pt x="11" y="225"/>
                  </a:lnTo>
                  <a:lnTo>
                    <a:pt x="0" y="203"/>
                  </a:lnTo>
                  <a:lnTo>
                    <a:pt x="0" y="0"/>
                  </a:lnTo>
                  <a:close/>
                </a:path>
              </a:pathLst>
            </a:custGeom>
            <a:solidFill>
              <a:srgbClr val="F0B740"/>
            </a:solidFill>
            <a:ln w="0">
              <a:solidFill>
                <a:srgbClr val="F0B740"/>
              </a:solidFill>
              <a:round/>
              <a:headEnd/>
              <a:tailEnd/>
            </a:ln>
          </p:spPr>
          <p:txBody>
            <a:bodyPr/>
            <a:lstStyle/>
            <a:p>
              <a:endParaRPr lang="en-US"/>
            </a:p>
          </p:txBody>
        </p:sp>
        <p:sp>
          <p:nvSpPr>
            <p:cNvPr id="37737" name="Freeform 734"/>
            <p:cNvSpPr>
              <a:spLocks/>
            </p:cNvSpPr>
            <p:nvPr/>
          </p:nvSpPr>
          <p:spPr bwMode="auto">
            <a:xfrm>
              <a:off x="2788" y="1830"/>
              <a:ext cx="16" cy="138"/>
            </a:xfrm>
            <a:custGeom>
              <a:avLst/>
              <a:gdLst>
                <a:gd name="T0" fmla="*/ 0 w 32"/>
                <a:gd name="T1" fmla="*/ 0 h 276"/>
                <a:gd name="T2" fmla="*/ 1 w 32"/>
                <a:gd name="T3" fmla="*/ 1 h 276"/>
                <a:gd name="T4" fmla="*/ 1 w 32"/>
                <a:gd name="T5" fmla="*/ 1 h 276"/>
                <a:gd name="T6" fmla="*/ 1 w 32"/>
                <a:gd name="T7" fmla="*/ 1 h 276"/>
                <a:gd name="T8" fmla="*/ 1 w 32"/>
                <a:gd name="T9" fmla="*/ 1 h 276"/>
                <a:gd name="T10" fmla="*/ 1 w 32"/>
                <a:gd name="T11" fmla="*/ 1 h 276"/>
                <a:gd name="T12" fmla="*/ 0 w 32"/>
                <a:gd name="T13" fmla="*/ 1 h 276"/>
                <a:gd name="T14" fmla="*/ 0 w 32"/>
                <a:gd name="T15" fmla="*/ 0 h 27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76"/>
                <a:gd name="T26" fmla="*/ 32 w 32"/>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76">
                  <a:moveTo>
                    <a:pt x="0" y="0"/>
                  </a:moveTo>
                  <a:lnTo>
                    <a:pt x="22" y="31"/>
                  </a:lnTo>
                  <a:lnTo>
                    <a:pt x="32" y="46"/>
                  </a:lnTo>
                  <a:lnTo>
                    <a:pt x="32" y="276"/>
                  </a:lnTo>
                  <a:lnTo>
                    <a:pt x="24" y="262"/>
                  </a:lnTo>
                  <a:lnTo>
                    <a:pt x="10" y="235"/>
                  </a:lnTo>
                  <a:lnTo>
                    <a:pt x="0" y="217"/>
                  </a:lnTo>
                  <a:lnTo>
                    <a:pt x="0" y="0"/>
                  </a:lnTo>
                  <a:close/>
                </a:path>
              </a:pathLst>
            </a:custGeom>
            <a:solidFill>
              <a:srgbClr val="EEB43F"/>
            </a:solidFill>
            <a:ln w="0">
              <a:solidFill>
                <a:srgbClr val="EEB43F"/>
              </a:solidFill>
              <a:round/>
              <a:headEnd/>
              <a:tailEnd/>
            </a:ln>
          </p:spPr>
          <p:txBody>
            <a:bodyPr/>
            <a:lstStyle/>
            <a:p>
              <a:endParaRPr lang="en-US"/>
            </a:p>
          </p:txBody>
        </p:sp>
        <p:sp>
          <p:nvSpPr>
            <p:cNvPr id="37738" name="Freeform 735"/>
            <p:cNvSpPr>
              <a:spLocks/>
            </p:cNvSpPr>
            <p:nvPr/>
          </p:nvSpPr>
          <p:spPr bwMode="auto">
            <a:xfrm>
              <a:off x="2804" y="1852"/>
              <a:ext cx="16" cy="143"/>
            </a:xfrm>
            <a:custGeom>
              <a:avLst/>
              <a:gdLst>
                <a:gd name="T0" fmla="*/ 0 w 33"/>
                <a:gd name="T1" fmla="*/ 0 h 284"/>
                <a:gd name="T2" fmla="*/ 0 w 33"/>
                <a:gd name="T3" fmla="*/ 1 h 284"/>
                <a:gd name="T4" fmla="*/ 0 w 33"/>
                <a:gd name="T5" fmla="*/ 1 h 284"/>
                <a:gd name="T6" fmla="*/ 0 w 33"/>
                <a:gd name="T7" fmla="*/ 1 h 284"/>
                <a:gd name="T8" fmla="*/ 0 w 33"/>
                <a:gd name="T9" fmla="*/ 1 h 284"/>
                <a:gd name="T10" fmla="*/ 0 w 33"/>
                <a:gd name="T11" fmla="*/ 1 h 284"/>
                <a:gd name="T12" fmla="*/ 0 w 33"/>
                <a:gd name="T13" fmla="*/ 1 h 284"/>
                <a:gd name="T14" fmla="*/ 0 w 33"/>
                <a:gd name="T15" fmla="*/ 1 h 284"/>
                <a:gd name="T16" fmla="*/ 0 w 33"/>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84"/>
                <a:gd name="T29" fmla="*/ 33 w 33"/>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84">
                  <a:moveTo>
                    <a:pt x="0" y="0"/>
                  </a:moveTo>
                  <a:lnTo>
                    <a:pt x="18" y="25"/>
                  </a:lnTo>
                  <a:lnTo>
                    <a:pt x="33" y="44"/>
                  </a:lnTo>
                  <a:lnTo>
                    <a:pt x="33" y="284"/>
                  </a:lnTo>
                  <a:lnTo>
                    <a:pt x="30" y="281"/>
                  </a:lnTo>
                  <a:lnTo>
                    <a:pt x="19" y="262"/>
                  </a:lnTo>
                  <a:lnTo>
                    <a:pt x="7" y="240"/>
                  </a:lnTo>
                  <a:lnTo>
                    <a:pt x="0" y="229"/>
                  </a:lnTo>
                  <a:lnTo>
                    <a:pt x="0" y="0"/>
                  </a:lnTo>
                  <a:close/>
                </a:path>
              </a:pathLst>
            </a:custGeom>
            <a:solidFill>
              <a:srgbClr val="EDB03E"/>
            </a:solidFill>
            <a:ln w="0">
              <a:solidFill>
                <a:srgbClr val="EDB03E"/>
              </a:solidFill>
              <a:round/>
              <a:headEnd/>
              <a:tailEnd/>
            </a:ln>
          </p:spPr>
          <p:txBody>
            <a:bodyPr/>
            <a:lstStyle/>
            <a:p>
              <a:endParaRPr lang="en-US"/>
            </a:p>
          </p:txBody>
        </p:sp>
        <p:sp>
          <p:nvSpPr>
            <p:cNvPr id="37739" name="Freeform 736"/>
            <p:cNvSpPr>
              <a:spLocks/>
            </p:cNvSpPr>
            <p:nvPr/>
          </p:nvSpPr>
          <p:spPr bwMode="auto">
            <a:xfrm>
              <a:off x="2820" y="1875"/>
              <a:ext cx="16" cy="143"/>
            </a:xfrm>
            <a:custGeom>
              <a:avLst/>
              <a:gdLst>
                <a:gd name="T0" fmla="*/ 0 w 32"/>
                <a:gd name="T1" fmla="*/ 0 h 288"/>
                <a:gd name="T2" fmla="*/ 1 w 32"/>
                <a:gd name="T3" fmla="*/ 0 h 288"/>
                <a:gd name="T4" fmla="*/ 1 w 32"/>
                <a:gd name="T5" fmla="*/ 0 h 288"/>
                <a:gd name="T6" fmla="*/ 1 w 32"/>
                <a:gd name="T7" fmla="*/ 0 h 288"/>
                <a:gd name="T8" fmla="*/ 1 w 32"/>
                <a:gd name="T9" fmla="*/ 0 h 288"/>
                <a:gd name="T10" fmla="*/ 1 w 32"/>
                <a:gd name="T11" fmla="*/ 0 h 288"/>
                <a:gd name="T12" fmla="*/ 0 w 32"/>
                <a:gd name="T13" fmla="*/ 0 h 288"/>
                <a:gd name="T14" fmla="*/ 0 w 32"/>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88"/>
                <a:gd name="T26" fmla="*/ 32 w 32"/>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88">
                  <a:moveTo>
                    <a:pt x="0" y="0"/>
                  </a:moveTo>
                  <a:lnTo>
                    <a:pt x="11" y="16"/>
                  </a:lnTo>
                  <a:lnTo>
                    <a:pt x="32" y="45"/>
                  </a:lnTo>
                  <a:lnTo>
                    <a:pt x="32" y="288"/>
                  </a:lnTo>
                  <a:lnTo>
                    <a:pt x="22" y="274"/>
                  </a:lnTo>
                  <a:lnTo>
                    <a:pt x="7" y="251"/>
                  </a:lnTo>
                  <a:lnTo>
                    <a:pt x="0" y="240"/>
                  </a:lnTo>
                  <a:lnTo>
                    <a:pt x="0" y="0"/>
                  </a:lnTo>
                  <a:close/>
                </a:path>
              </a:pathLst>
            </a:custGeom>
            <a:solidFill>
              <a:srgbClr val="ECAD3C"/>
            </a:solidFill>
            <a:ln w="0">
              <a:solidFill>
                <a:srgbClr val="ECAD3C"/>
              </a:solidFill>
              <a:round/>
              <a:headEnd/>
              <a:tailEnd/>
            </a:ln>
          </p:spPr>
          <p:txBody>
            <a:bodyPr/>
            <a:lstStyle/>
            <a:p>
              <a:endParaRPr lang="en-US"/>
            </a:p>
          </p:txBody>
        </p:sp>
        <p:sp>
          <p:nvSpPr>
            <p:cNvPr id="37740" name="Freeform 737"/>
            <p:cNvSpPr>
              <a:spLocks/>
            </p:cNvSpPr>
            <p:nvPr/>
          </p:nvSpPr>
          <p:spPr bwMode="auto">
            <a:xfrm>
              <a:off x="2836" y="1897"/>
              <a:ext cx="16" cy="144"/>
            </a:xfrm>
            <a:custGeom>
              <a:avLst/>
              <a:gdLst>
                <a:gd name="T0" fmla="*/ 0 w 32"/>
                <a:gd name="T1" fmla="*/ 0 h 288"/>
                <a:gd name="T2" fmla="*/ 1 w 32"/>
                <a:gd name="T3" fmla="*/ 1 h 288"/>
                <a:gd name="T4" fmla="*/ 1 w 32"/>
                <a:gd name="T5" fmla="*/ 1 h 288"/>
                <a:gd name="T6" fmla="*/ 1 w 32"/>
                <a:gd name="T7" fmla="*/ 1 h 288"/>
                <a:gd name="T8" fmla="*/ 1 w 32"/>
                <a:gd name="T9" fmla="*/ 1 h 288"/>
                <a:gd name="T10" fmla="*/ 1 w 32"/>
                <a:gd name="T11" fmla="*/ 1 h 288"/>
                <a:gd name="T12" fmla="*/ 1 w 32"/>
                <a:gd name="T13" fmla="*/ 1 h 288"/>
                <a:gd name="T14" fmla="*/ 0 w 32"/>
                <a:gd name="T15" fmla="*/ 1 h 288"/>
                <a:gd name="T16" fmla="*/ 0 w 32"/>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88"/>
                <a:gd name="T29" fmla="*/ 32 w 32"/>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88">
                  <a:moveTo>
                    <a:pt x="0" y="0"/>
                  </a:moveTo>
                  <a:lnTo>
                    <a:pt x="2" y="3"/>
                  </a:lnTo>
                  <a:lnTo>
                    <a:pt x="24" y="32"/>
                  </a:lnTo>
                  <a:lnTo>
                    <a:pt x="32" y="44"/>
                  </a:lnTo>
                  <a:lnTo>
                    <a:pt x="32" y="288"/>
                  </a:lnTo>
                  <a:lnTo>
                    <a:pt x="25" y="278"/>
                  </a:lnTo>
                  <a:lnTo>
                    <a:pt x="7" y="253"/>
                  </a:lnTo>
                  <a:lnTo>
                    <a:pt x="0" y="243"/>
                  </a:lnTo>
                  <a:lnTo>
                    <a:pt x="0" y="0"/>
                  </a:lnTo>
                  <a:close/>
                </a:path>
              </a:pathLst>
            </a:custGeom>
            <a:solidFill>
              <a:srgbClr val="EAA83A"/>
            </a:solidFill>
            <a:ln w="0">
              <a:solidFill>
                <a:srgbClr val="EAA83A"/>
              </a:solidFill>
              <a:round/>
              <a:headEnd/>
              <a:tailEnd/>
            </a:ln>
          </p:spPr>
          <p:txBody>
            <a:bodyPr/>
            <a:lstStyle/>
            <a:p>
              <a:endParaRPr lang="en-US"/>
            </a:p>
          </p:txBody>
        </p:sp>
        <p:sp>
          <p:nvSpPr>
            <p:cNvPr id="37741" name="Freeform 738"/>
            <p:cNvSpPr>
              <a:spLocks/>
            </p:cNvSpPr>
            <p:nvPr/>
          </p:nvSpPr>
          <p:spPr bwMode="auto">
            <a:xfrm>
              <a:off x="2852" y="1919"/>
              <a:ext cx="16" cy="145"/>
            </a:xfrm>
            <a:custGeom>
              <a:avLst/>
              <a:gdLst>
                <a:gd name="T0" fmla="*/ 0 w 32"/>
                <a:gd name="T1" fmla="*/ 0 h 289"/>
                <a:gd name="T2" fmla="*/ 1 w 32"/>
                <a:gd name="T3" fmla="*/ 1 h 289"/>
                <a:gd name="T4" fmla="*/ 1 w 32"/>
                <a:gd name="T5" fmla="*/ 1 h 289"/>
                <a:gd name="T6" fmla="*/ 1 w 32"/>
                <a:gd name="T7" fmla="*/ 1 h 289"/>
                <a:gd name="T8" fmla="*/ 1 w 32"/>
                <a:gd name="T9" fmla="*/ 1 h 289"/>
                <a:gd name="T10" fmla="*/ 1 w 32"/>
                <a:gd name="T11" fmla="*/ 1 h 289"/>
                <a:gd name="T12" fmla="*/ 1 w 32"/>
                <a:gd name="T13" fmla="*/ 1 h 289"/>
                <a:gd name="T14" fmla="*/ 0 w 32"/>
                <a:gd name="T15" fmla="*/ 1 h 289"/>
                <a:gd name="T16" fmla="*/ 0 w 32"/>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89"/>
                <a:gd name="T29" fmla="*/ 32 w 32"/>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89">
                  <a:moveTo>
                    <a:pt x="0" y="0"/>
                  </a:moveTo>
                  <a:lnTo>
                    <a:pt x="10" y="14"/>
                  </a:lnTo>
                  <a:lnTo>
                    <a:pt x="27" y="37"/>
                  </a:lnTo>
                  <a:lnTo>
                    <a:pt x="32" y="44"/>
                  </a:lnTo>
                  <a:lnTo>
                    <a:pt x="32" y="289"/>
                  </a:lnTo>
                  <a:lnTo>
                    <a:pt x="26" y="281"/>
                  </a:lnTo>
                  <a:lnTo>
                    <a:pt x="9" y="257"/>
                  </a:lnTo>
                  <a:lnTo>
                    <a:pt x="0" y="244"/>
                  </a:lnTo>
                  <a:lnTo>
                    <a:pt x="0" y="0"/>
                  </a:lnTo>
                  <a:close/>
                </a:path>
              </a:pathLst>
            </a:custGeom>
            <a:solidFill>
              <a:srgbClr val="E8A539"/>
            </a:solidFill>
            <a:ln w="0">
              <a:solidFill>
                <a:srgbClr val="E8A539"/>
              </a:solidFill>
              <a:round/>
              <a:headEnd/>
              <a:tailEnd/>
            </a:ln>
          </p:spPr>
          <p:txBody>
            <a:bodyPr/>
            <a:lstStyle/>
            <a:p>
              <a:endParaRPr lang="en-US"/>
            </a:p>
          </p:txBody>
        </p:sp>
        <p:sp>
          <p:nvSpPr>
            <p:cNvPr id="37742" name="Freeform 739"/>
            <p:cNvSpPr>
              <a:spLocks/>
            </p:cNvSpPr>
            <p:nvPr/>
          </p:nvSpPr>
          <p:spPr bwMode="auto">
            <a:xfrm>
              <a:off x="2868" y="1941"/>
              <a:ext cx="16" cy="143"/>
            </a:xfrm>
            <a:custGeom>
              <a:avLst/>
              <a:gdLst>
                <a:gd name="T0" fmla="*/ 0 w 32"/>
                <a:gd name="T1" fmla="*/ 0 h 288"/>
                <a:gd name="T2" fmla="*/ 1 w 32"/>
                <a:gd name="T3" fmla="*/ 0 h 288"/>
                <a:gd name="T4" fmla="*/ 1 w 32"/>
                <a:gd name="T5" fmla="*/ 0 h 288"/>
                <a:gd name="T6" fmla="*/ 1 w 32"/>
                <a:gd name="T7" fmla="*/ 0 h 288"/>
                <a:gd name="T8" fmla="*/ 1 w 32"/>
                <a:gd name="T9" fmla="*/ 0 h 288"/>
                <a:gd name="T10" fmla="*/ 1 w 32"/>
                <a:gd name="T11" fmla="*/ 0 h 288"/>
                <a:gd name="T12" fmla="*/ 1 w 32"/>
                <a:gd name="T13" fmla="*/ 0 h 288"/>
                <a:gd name="T14" fmla="*/ 1 w 32"/>
                <a:gd name="T15" fmla="*/ 0 h 288"/>
                <a:gd name="T16" fmla="*/ 0 w 32"/>
                <a:gd name="T17" fmla="*/ 0 h 288"/>
                <a:gd name="T18" fmla="*/ 0 w 32"/>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88"/>
                <a:gd name="T32" fmla="*/ 32 w 3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88">
                  <a:moveTo>
                    <a:pt x="0" y="0"/>
                  </a:moveTo>
                  <a:lnTo>
                    <a:pt x="9" y="13"/>
                  </a:lnTo>
                  <a:lnTo>
                    <a:pt x="21" y="27"/>
                  </a:lnTo>
                  <a:lnTo>
                    <a:pt x="29" y="37"/>
                  </a:lnTo>
                  <a:lnTo>
                    <a:pt x="32" y="43"/>
                  </a:lnTo>
                  <a:lnTo>
                    <a:pt x="32" y="288"/>
                  </a:lnTo>
                  <a:lnTo>
                    <a:pt x="27" y="281"/>
                  </a:lnTo>
                  <a:lnTo>
                    <a:pt x="11" y="259"/>
                  </a:lnTo>
                  <a:lnTo>
                    <a:pt x="0" y="245"/>
                  </a:lnTo>
                  <a:lnTo>
                    <a:pt x="0" y="0"/>
                  </a:lnTo>
                  <a:close/>
                </a:path>
              </a:pathLst>
            </a:custGeom>
            <a:solidFill>
              <a:srgbClr val="E7A138"/>
            </a:solidFill>
            <a:ln w="0">
              <a:solidFill>
                <a:srgbClr val="E7A138"/>
              </a:solidFill>
              <a:round/>
              <a:headEnd/>
              <a:tailEnd/>
            </a:ln>
          </p:spPr>
          <p:txBody>
            <a:bodyPr/>
            <a:lstStyle/>
            <a:p>
              <a:endParaRPr lang="en-US"/>
            </a:p>
          </p:txBody>
        </p:sp>
        <p:sp>
          <p:nvSpPr>
            <p:cNvPr id="37743" name="Freeform 740"/>
            <p:cNvSpPr>
              <a:spLocks/>
            </p:cNvSpPr>
            <p:nvPr/>
          </p:nvSpPr>
          <p:spPr bwMode="auto">
            <a:xfrm>
              <a:off x="2884" y="1962"/>
              <a:ext cx="16" cy="145"/>
            </a:xfrm>
            <a:custGeom>
              <a:avLst/>
              <a:gdLst>
                <a:gd name="T0" fmla="*/ 0 w 32"/>
                <a:gd name="T1" fmla="*/ 0 h 289"/>
                <a:gd name="T2" fmla="*/ 1 w 32"/>
                <a:gd name="T3" fmla="*/ 1 h 289"/>
                <a:gd name="T4" fmla="*/ 1 w 32"/>
                <a:gd name="T5" fmla="*/ 1 h 289"/>
                <a:gd name="T6" fmla="*/ 1 w 32"/>
                <a:gd name="T7" fmla="*/ 1 h 289"/>
                <a:gd name="T8" fmla="*/ 1 w 32"/>
                <a:gd name="T9" fmla="*/ 1 h 289"/>
                <a:gd name="T10" fmla="*/ 1 w 32"/>
                <a:gd name="T11" fmla="*/ 1 h 289"/>
                <a:gd name="T12" fmla="*/ 1 w 32"/>
                <a:gd name="T13" fmla="*/ 1 h 289"/>
                <a:gd name="T14" fmla="*/ 1 w 32"/>
                <a:gd name="T15" fmla="*/ 1 h 289"/>
                <a:gd name="T16" fmla="*/ 1 w 32"/>
                <a:gd name="T17" fmla="*/ 1 h 289"/>
                <a:gd name="T18" fmla="*/ 1 w 32"/>
                <a:gd name="T19" fmla="*/ 1 h 289"/>
                <a:gd name="T20" fmla="*/ 1 w 32"/>
                <a:gd name="T21" fmla="*/ 1 h 289"/>
                <a:gd name="T22" fmla="*/ 0 w 32"/>
                <a:gd name="T23" fmla="*/ 1 h 289"/>
                <a:gd name="T24" fmla="*/ 0 w 3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89"/>
                <a:gd name="T41" fmla="*/ 32 w 3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89">
                  <a:moveTo>
                    <a:pt x="0" y="0"/>
                  </a:moveTo>
                  <a:lnTo>
                    <a:pt x="1" y="2"/>
                  </a:lnTo>
                  <a:lnTo>
                    <a:pt x="3" y="4"/>
                  </a:lnTo>
                  <a:lnTo>
                    <a:pt x="4" y="6"/>
                  </a:lnTo>
                  <a:lnTo>
                    <a:pt x="10" y="12"/>
                  </a:lnTo>
                  <a:lnTo>
                    <a:pt x="16" y="22"/>
                  </a:lnTo>
                  <a:lnTo>
                    <a:pt x="25" y="35"/>
                  </a:lnTo>
                  <a:lnTo>
                    <a:pt x="32" y="45"/>
                  </a:lnTo>
                  <a:lnTo>
                    <a:pt x="32" y="289"/>
                  </a:lnTo>
                  <a:lnTo>
                    <a:pt x="22" y="275"/>
                  </a:lnTo>
                  <a:lnTo>
                    <a:pt x="10" y="257"/>
                  </a:lnTo>
                  <a:lnTo>
                    <a:pt x="0" y="245"/>
                  </a:lnTo>
                  <a:lnTo>
                    <a:pt x="0" y="0"/>
                  </a:lnTo>
                  <a:close/>
                </a:path>
              </a:pathLst>
            </a:custGeom>
            <a:solidFill>
              <a:srgbClr val="E59D36"/>
            </a:solidFill>
            <a:ln w="0">
              <a:solidFill>
                <a:srgbClr val="E59D36"/>
              </a:solidFill>
              <a:round/>
              <a:headEnd/>
              <a:tailEnd/>
            </a:ln>
          </p:spPr>
          <p:txBody>
            <a:bodyPr/>
            <a:lstStyle/>
            <a:p>
              <a:endParaRPr lang="en-US"/>
            </a:p>
          </p:txBody>
        </p:sp>
        <p:sp>
          <p:nvSpPr>
            <p:cNvPr id="37744" name="Freeform 741"/>
            <p:cNvSpPr>
              <a:spLocks/>
            </p:cNvSpPr>
            <p:nvPr/>
          </p:nvSpPr>
          <p:spPr bwMode="auto">
            <a:xfrm>
              <a:off x="2900" y="1985"/>
              <a:ext cx="16" cy="143"/>
            </a:xfrm>
            <a:custGeom>
              <a:avLst/>
              <a:gdLst>
                <a:gd name="T0" fmla="*/ 0 w 33"/>
                <a:gd name="T1" fmla="*/ 0 h 287"/>
                <a:gd name="T2" fmla="*/ 0 w 33"/>
                <a:gd name="T3" fmla="*/ 0 h 287"/>
                <a:gd name="T4" fmla="*/ 0 w 33"/>
                <a:gd name="T5" fmla="*/ 0 h 287"/>
                <a:gd name="T6" fmla="*/ 0 w 33"/>
                <a:gd name="T7" fmla="*/ 0 h 287"/>
                <a:gd name="T8" fmla="*/ 0 w 33"/>
                <a:gd name="T9" fmla="*/ 0 h 287"/>
                <a:gd name="T10" fmla="*/ 0 w 33"/>
                <a:gd name="T11" fmla="*/ 0 h 287"/>
                <a:gd name="T12" fmla="*/ 0 w 33"/>
                <a:gd name="T13" fmla="*/ 0 h 287"/>
                <a:gd name="T14" fmla="*/ 0 w 33"/>
                <a:gd name="T15" fmla="*/ 0 h 287"/>
                <a:gd name="T16" fmla="*/ 0 w 33"/>
                <a:gd name="T17" fmla="*/ 0 h 287"/>
                <a:gd name="T18" fmla="*/ 0 w 33"/>
                <a:gd name="T19" fmla="*/ 0 h 287"/>
                <a:gd name="T20" fmla="*/ 0 w 33"/>
                <a:gd name="T21" fmla="*/ 0 h 287"/>
                <a:gd name="T22" fmla="*/ 0 w 33"/>
                <a:gd name="T23" fmla="*/ 0 h 287"/>
                <a:gd name="T24" fmla="*/ 0 w 33"/>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87"/>
                <a:gd name="T41" fmla="*/ 33 w 33"/>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87">
                  <a:moveTo>
                    <a:pt x="0" y="0"/>
                  </a:moveTo>
                  <a:lnTo>
                    <a:pt x="5" y="5"/>
                  </a:lnTo>
                  <a:lnTo>
                    <a:pt x="17" y="23"/>
                  </a:lnTo>
                  <a:lnTo>
                    <a:pt x="31" y="43"/>
                  </a:lnTo>
                  <a:lnTo>
                    <a:pt x="33" y="46"/>
                  </a:lnTo>
                  <a:lnTo>
                    <a:pt x="33" y="287"/>
                  </a:lnTo>
                  <a:lnTo>
                    <a:pt x="30" y="283"/>
                  </a:lnTo>
                  <a:lnTo>
                    <a:pt x="24" y="276"/>
                  </a:lnTo>
                  <a:lnTo>
                    <a:pt x="22" y="272"/>
                  </a:lnTo>
                  <a:lnTo>
                    <a:pt x="17" y="266"/>
                  </a:lnTo>
                  <a:lnTo>
                    <a:pt x="2" y="245"/>
                  </a:lnTo>
                  <a:lnTo>
                    <a:pt x="0" y="244"/>
                  </a:lnTo>
                  <a:lnTo>
                    <a:pt x="0" y="0"/>
                  </a:lnTo>
                  <a:close/>
                </a:path>
              </a:pathLst>
            </a:custGeom>
            <a:solidFill>
              <a:srgbClr val="E49735"/>
            </a:solidFill>
            <a:ln w="0">
              <a:solidFill>
                <a:srgbClr val="E49735"/>
              </a:solidFill>
              <a:round/>
              <a:headEnd/>
              <a:tailEnd/>
            </a:ln>
          </p:spPr>
          <p:txBody>
            <a:bodyPr/>
            <a:lstStyle/>
            <a:p>
              <a:endParaRPr lang="en-US"/>
            </a:p>
          </p:txBody>
        </p:sp>
        <p:sp>
          <p:nvSpPr>
            <p:cNvPr id="37745" name="Freeform 742"/>
            <p:cNvSpPr>
              <a:spLocks/>
            </p:cNvSpPr>
            <p:nvPr/>
          </p:nvSpPr>
          <p:spPr bwMode="auto">
            <a:xfrm>
              <a:off x="2916" y="2007"/>
              <a:ext cx="16" cy="143"/>
            </a:xfrm>
            <a:custGeom>
              <a:avLst/>
              <a:gdLst>
                <a:gd name="T0" fmla="*/ 0 w 32"/>
                <a:gd name="T1" fmla="*/ 0 h 284"/>
                <a:gd name="T2" fmla="*/ 1 w 32"/>
                <a:gd name="T3" fmla="*/ 1 h 284"/>
                <a:gd name="T4" fmla="*/ 1 w 32"/>
                <a:gd name="T5" fmla="*/ 1 h 284"/>
                <a:gd name="T6" fmla="*/ 1 w 32"/>
                <a:gd name="T7" fmla="*/ 1 h 284"/>
                <a:gd name="T8" fmla="*/ 1 w 32"/>
                <a:gd name="T9" fmla="*/ 1 h 284"/>
                <a:gd name="T10" fmla="*/ 1 w 32"/>
                <a:gd name="T11" fmla="*/ 1 h 284"/>
                <a:gd name="T12" fmla="*/ 1 w 32"/>
                <a:gd name="T13" fmla="*/ 1 h 284"/>
                <a:gd name="T14" fmla="*/ 0 w 32"/>
                <a:gd name="T15" fmla="*/ 1 h 284"/>
                <a:gd name="T16" fmla="*/ 0 w 32"/>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84"/>
                <a:gd name="T29" fmla="*/ 32 w 32"/>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84">
                  <a:moveTo>
                    <a:pt x="0" y="0"/>
                  </a:moveTo>
                  <a:lnTo>
                    <a:pt x="12" y="18"/>
                  </a:lnTo>
                  <a:lnTo>
                    <a:pt x="32" y="46"/>
                  </a:lnTo>
                  <a:lnTo>
                    <a:pt x="32" y="284"/>
                  </a:lnTo>
                  <a:lnTo>
                    <a:pt x="24" y="274"/>
                  </a:lnTo>
                  <a:lnTo>
                    <a:pt x="12" y="258"/>
                  </a:lnTo>
                  <a:lnTo>
                    <a:pt x="4" y="246"/>
                  </a:lnTo>
                  <a:lnTo>
                    <a:pt x="0" y="241"/>
                  </a:lnTo>
                  <a:lnTo>
                    <a:pt x="0" y="0"/>
                  </a:lnTo>
                  <a:close/>
                </a:path>
              </a:pathLst>
            </a:custGeom>
            <a:solidFill>
              <a:srgbClr val="E29333"/>
            </a:solidFill>
            <a:ln w="0">
              <a:solidFill>
                <a:srgbClr val="E29333"/>
              </a:solidFill>
              <a:round/>
              <a:headEnd/>
              <a:tailEnd/>
            </a:ln>
          </p:spPr>
          <p:txBody>
            <a:bodyPr/>
            <a:lstStyle/>
            <a:p>
              <a:endParaRPr lang="en-US"/>
            </a:p>
          </p:txBody>
        </p:sp>
        <p:sp>
          <p:nvSpPr>
            <p:cNvPr id="37746" name="Freeform 743"/>
            <p:cNvSpPr>
              <a:spLocks/>
            </p:cNvSpPr>
            <p:nvPr/>
          </p:nvSpPr>
          <p:spPr bwMode="auto">
            <a:xfrm>
              <a:off x="2932" y="2030"/>
              <a:ext cx="16" cy="142"/>
            </a:xfrm>
            <a:custGeom>
              <a:avLst/>
              <a:gdLst>
                <a:gd name="T0" fmla="*/ 0 w 32"/>
                <a:gd name="T1" fmla="*/ 0 h 284"/>
                <a:gd name="T2" fmla="*/ 1 w 32"/>
                <a:gd name="T3" fmla="*/ 1 h 284"/>
                <a:gd name="T4" fmla="*/ 1 w 32"/>
                <a:gd name="T5" fmla="*/ 1 h 284"/>
                <a:gd name="T6" fmla="*/ 1 w 32"/>
                <a:gd name="T7" fmla="*/ 1 h 284"/>
                <a:gd name="T8" fmla="*/ 1 w 32"/>
                <a:gd name="T9" fmla="*/ 1 h 284"/>
                <a:gd name="T10" fmla="*/ 1 w 32"/>
                <a:gd name="T11" fmla="*/ 1 h 284"/>
                <a:gd name="T12" fmla="*/ 1 w 32"/>
                <a:gd name="T13" fmla="*/ 1 h 284"/>
                <a:gd name="T14" fmla="*/ 0 w 32"/>
                <a:gd name="T15" fmla="*/ 1 h 284"/>
                <a:gd name="T16" fmla="*/ 0 w 32"/>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84"/>
                <a:gd name="T29" fmla="*/ 32 w 32"/>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84">
                  <a:moveTo>
                    <a:pt x="0" y="0"/>
                  </a:moveTo>
                  <a:lnTo>
                    <a:pt x="11" y="15"/>
                  </a:lnTo>
                  <a:lnTo>
                    <a:pt x="26" y="37"/>
                  </a:lnTo>
                  <a:lnTo>
                    <a:pt x="32" y="45"/>
                  </a:lnTo>
                  <a:lnTo>
                    <a:pt x="32" y="284"/>
                  </a:lnTo>
                  <a:lnTo>
                    <a:pt x="19" y="265"/>
                  </a:lnTo>
                  <a:lnTo>
                    <a:pt x="5" y="246"/>
                  </a:lnTo>
                  <a:lnTo>
                    <a:pt x="0" y="238"/>
                  </a:lnTo>
                  <a:lnTo>
                    <a:pt x="0" y="0"/>
                  </a:lnTo>
                  <a:close/>
                </a:path>
              </a:pathLst>
            </a:custGeom>
            <a:solidFill>
              <a:srgbClr val="E08E31"/>
            </a:solidFill>
            <a:ln w="0">
              <a:solidFill>
                <a:srgbClr val="E08E31"/>
              </a:solidFill>
              <a:round/>
              <a:headEnd/>
              <a:tailEnd/>
            </a:ln>
          </p:spPr>
          <p:txBody>
            <a:bodyPr/>
            <a:lstStyle/>
            <a:p>
              <a:endParaRPr lang="en-US"/>
            </a:p>
          </p:txBody>
        </p:sp>
        <p:sp>
          <p:nvSpPr>
            <p:cNvPr id="37747" name="Freeform 744"/>
            <p:cNvSpPr>
              <a:spLocks/>
            </p:cNvSpPr>
            <p:nvPr/>
          </p:nvSpPr>
          <p:spPr bwMode="auto">
            <a:xfrm>
              <a:off x="2948" y="2053"/>
              <a:ext cx="16" cy="141"/>
            </a:xfrm>
            <a:custGeom>
              <a:avLst/>
              <a:gdLst>
                <a:gd name="T0" fmla="*/ 0 w 32"/>
                <a:gd name="T1" fmla="*/ 0 h 283"/>
                <a:gd name="T2" fmla="*/ 1 w 32"/>
                <a:gd name="T3" fmla="*/ 0 h 283"/>
                <a:gd name="T4" fmla="*/ 1 w 32"/>
                <a:gd name="T5" fmla="*/ 0 h 283"/>
                <a:gd name="T6" fmla="*/ 1 w 32"/>
                <a:gd name="T7" fmla="*/ 0 h 283"/>
                <a:gd name="T8" fmla="*/ 1 w 32"/>
                <a:gd name="T9" fmla="*/ 0 h 283"/>
                <a:gd name="T10" fmla="*/ 1 w 32"/>
                <a:gd name="T11" fmla="*/ 0 h 283"/>
                <a:gd name="T12" fmla="*/ 0 w 32"/>
                <a:gd name="T13" fmla="*/ 0 h 283"/>
                <a:gd name="T14" fmla="*/ 0 w 32"/>
                <a:gd name="T15" fmla="*/ 0 h 28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83"/>
                <a:gd name="T26" fmla="*/ 32 w 32"/>
                <a:gd name="T27" fmla="*/ 283 h 2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83">
                  <a:moveTo>
                    <a:pt x="0" y="0"/>
                  </a:moveTo>
                  <a:lnTo>
                    <a:pt x="10" y="14"/>
                  </a:lnTo>
                  <a:lnTo>
                    <a:pt x="24" y="34"/>
                  </a:lnTo>
                  <a:lnTo>
                    <a:pt x="32" y="46"/>
                  </a:lnTo>
                  <a:lnTo>
                    <a:pt x="32" y="283"/>
                  </a:lnTo>
                  <a:lnTo>
                    <a:pt x="19" y="265"/>
                  </a:lnTo>
                  <a:lnTo>
                    <a:pt x="0" y="239"/>
                  </a:lnTo>
                  <a:lnTo>
                    <a:pt x="0" y="0"/>
                  </a:lnTo>
                  <a:close/>
                </a:path>
              </a:pathLst>
            </a:custGeom>
            <a:solidFill>
              <a:srgbClr val="DE892F"/>
            </a:solidFill>
            <a:ln w="0">
              <a:solidFill>
                <a:srgbClr val="DE892F"/>
              </a:solidFill>
              <a:round/>
              <a:headEnd/>
              <a:tailEnd/>
            </a:ln>
          </p:spPr>
          <p:txBody>
            <a:bodyPr/>
            <a:lstStyle/>
            <a:p>
              <a:endParaRPr lang="en-US"/>
            </a:p>
          </p:txBody>
        </p:sp>
        <p:sp>
          <p:nvSpPr>
            <p:cNvPr id="37748" name="Freeform 745"/>
            <p:cNvSpPr>
              <a:spLocks/>
            </p:cNvSpPr>
            <p:nvPr/>
          </p:nvSpPr>
          <p:spPr bwMode="auto">
            <a:xfrm>
              <a:off x="2964" y="2075"/>
              <a:ext cx="16" cy="142"/>
            </a:xfrm>
            <a:custGeom>
              <a:avLst/>
              <a:gdLst>
                <a:gd name="T0" fmla="*/ 0 w 32"/>
                <a:gd name="T1" fmla="*/ 0 h 283"/>
                <a:gd name="T2" fmla="*/ 1 w 32"/>
                <a:gd name="T3" fmla="*/ 1 h 283"/>
                <a:gd name="T4" fmla="*/ 1 w 32"/>
                <a:gd name="T5" fmla="*/ 1 h 283"/>
                <a:gd name="T6" fmla="*/ 1 w 32"/>
                <a:gd name="T7" fmla="*/ 1 h 283"/>
                <a:gd name="T8" fmla="*/ 1 w 32"/>
                <a:gd name="T9" fmla="*/ 1 h 283"/>
                <a:gd name="T10" fmla="*/ 1 w 32"/>
                <a:gd name="T11" fmla="*/ 1 h 283"/>
                <a:gd name="T12" fmla="*/ 1 w 32"/>
                <a:gd name="T13" fmla="*/ 1 h 283"/>
                <a:gd name="T14" fmla="*/ 1 w 32"/>
                <a:gd name="T15" fmla="*/ 1 h 283"/>
                <a:gd name="T16" fmla="*/ 0 w 32"/>
                <a:gd name="T17" fmla="*/ 1 h 283"/>
                <a:gd name="T18" fmla="*/ 0 w 32"/>
                <a:gd name="T19" fmla="*/ 0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83"/>
                <a:gd name="T32" fmla="*/ 32 w 32"/>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83">
                  <a:moveTo>
                    <a:pt x="0" y="0"/>
                  </a:moveTo>
                  <a:lnTo>
                    <a:pt x="5" y="7"/>
                  </a:lnTo>
                  <a:lnTo>
                    <a:pt x="17" y="24"/>
                  </a:lnTo>
                  <a:lnTo>
                    <a:pt x="26" y="38"/>
                  </a:lnTo>
                  <a:lnTo>
                    <a:pt x="32" y="47"/>
                  </a:lnTo>
                  <a:lnTo>
                    <a:pt x="32" y="283"/>
                  </a:lnTo>
                  <a:lnTo>
                    <a:pt x="19" y="264"/>
                  </a:lnTo>
                  <a:lnTo>
                    <a:pt x="3" y="242"/>
                  </a:lnTo>
                  <a:lnTo>
                    <a:pt x="0" y="237"/>
                  </a:lnTo>
                  <a:lnTo>
                    <a:pt x="0" y="0"/>
                  </a:lnTo>
                  <a:close/>
                </a:path>
              </a:pathLst>
            </a:custGeom>
            <a:solidFill>
              <a:srgbClr val="DC842D"/>
            </a:solidFill>
            <a:ln w="0">
              <a:solidFill>
                <a:srgbClr val="DC842D"/>
              </a:solidFill>
              <a:round/>
              <a:headEnd/>
              <a:tailEnd/>
            </a:ln>
          </p:spPr>
          <p:txBody>
            <a:bodyPr/>
            <a:lstStyle/>
            <a:p>
              <a:endParaRPr lang="en-US"/>
            </a:p>
          </p:txBody>
        </p:sp>
        <p:sp>
          <p:nvSpPr>
            <p:cNvPr id="37749" name="Freeform 746"/>
            <p:cNvSpPr>
              <a:spLocks/>
            </p:cNvSpPr>
            <p:nvPr/>
          </p:nvSpPr>
          <p:spPr bwMode="auto">
            <a:xfrm>
              <a:off x="2980" y="2099"/>
              <a:ext cx="16" cy="141"/>
            </a:xfrm>
            <a:custGeom>
              <a:avLst/>
              <a:gdLst>
                <a:gd name="T0" fmla="*/ 0 w 33"/>
                <a:gd name="T1" fmla="*/ 0 h 282"/>
                <a:gd name="T2" fmla="*/ 0 w 33"/>
                <a:gd name="T3" fmla="*/ 1 h 282"/>
                <a:gd name="T4" fmla="*/ 0 w 33"/>
                <a:gd name="T5" fmla="*/ 1 h 282"/>
                <a:gd name="T6" fmla="*/ 0 w 33"/>
                <a:gd name="T7" fmla="*/ 1 h 282"/>
                <a:gd name="T8" fmla="*/ 0 w 33"/>
                <a:gd name="T9" fmla="*/ 1 h 282"/>
                <a:gd name="T10" fmla="*/ 0 w 33"/>
                <a:gd name="T11" fmla="*/ 1 h 282"/>
                <a:gd name="T12" fmla="*/ 0 w 33"/>
                <a:gd name="T13" fmla="*/ 1 h 282"/>
                <a:gd name="T14" fmla="*/ 0 w 33"/>
                <a:gd name="T15" fmla="*/ 1 h 282"/>
                <a:gd name="T16" fmla="*/ 0 w 33"/>
                <a:gd name="T17" fmla="*/ 1 h 282"/>
                <a:gd name="T18" fmla="*/ 0 w 33"/>
                <a:gd name="T19" fmla="*/ 0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82"/>
                <a:gd name="T32" fmla="*/ 33 w 33"/>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82">
                  <a:moveTo>
                    <a:pt x="0" y="0"/>
                  </a:moveTo>
                  <a:lnTo>
                    <a:pt x="2" y="3"/>
                  </a:lnTo>
                  <a:lnTo>
                    <a:pt x="8" y="11"/>
                  </a:lnTo>
                  <a:lnTo>
                    <a:pt x="19" y="30"/>
                  </a:lnTo>
                  <a:lnTo>
                    <a:pt x="33" y="54"/>
                  </a:lnTo>
                  <a:lnTo>
                    <a:pt x="33" y="282"/>
                  </a:lnTo>
                  <a:lnTo>
                    <a:pt x="19" y="262"/>
                  </a:lnTo>
                  <a:lnTo>
                    <a:pt x="4" y="240"/>
                  </a:lnTo>
                  <a:lnTo>
                    <a:pt x="0" y="236"/>
                  </a:lnTo>
                  <a:lnTo>
                    <a:pt x="0" y="0"/>
                  </a:lnTo>
                  <a:close/>
                </a:path>
              </a:pathLst>
            </a:custGeom>
            <a:solidFill>
              <a:srgbClr val="DA7E2B"/>
            </a:solidFill>
            <a:ln w="0">
              <a:solidFill>
                <a:srgbClr val="DA7E2B"/>
              </a:solidFill>
              <a:round/>
              <a:headEnd/>
              <a:tailEnd/>
            </a:ln>
          </p:spPr>
          <p:txBody>
            <a:bodyPr/>
            <a:lstStyle/>
            <a:p>
              <a:endParaRPr lang="en-US"/>
            </a:p>
          </p:txBody>
        </p:sp>
        <p:sp>
          <p:nvSpPr>
            <p:cNvPr id="37750" name="Freeform 747"/>
            <p:cNvSpPr>
              <a:spLocks/>
            </p:cNvSpPr>
            <p:nvPr/>
          </p:nvSpPr>
          <p:spPr bwMode="auto">
            <a:xfrm>
              <a:off x="2996" y="2126"/>
              <a:ext cx="16" cy="138"/>
            </a:xfrm>
            <a:custGeom>
              <a:avLst/>
              <a:gdLst>
                <a:gd name="T0" fmla="*/ 0 w 32"/>
                <a:gd name="T1" fmla="*/ 0 h 277"/>
                <a:gd name="T2" fmla="*/ 1 w 32"/>
                <a:gd name="T3" fmla="*/ 0 h 277"/>
                <a:gd name="T4" fmla="*/ 1 w 32"/>
                <a:gd name="T5" fmla="*/ 0 h 277"/>
                <a:gd name="T6" fmla="*/ 1 w 32"/>
                <a:gd name="T7" fmla="*/ 0 h 277"/>
                <a:gd name="T8" fmla="*/ 1 w 32"/>
                <a:gd name="T9" fmla="*/ 0 h 277"/>
                <a:gd name="T10" fmla="*/ 1 w 32"/>
                <a:gd name="T11" fmla="*/ 0 h 277"/>
                <a:gd name="T12" fmla="*/ 1 w 32"/>
                <a:gd name="T13" fmla="*/ 0 h 277"/>
                <a:gd name="T14" fmla="*/ 1 w 32"/>
                <a:gd name="T15" fmla="*/ 0 h 277"/>
                <a:gd name="T16" fmla="*/ 0 w 32"/>
                <a:gd name="T17" fmla="*/ 0 h 277"/>
                <a:gd name="T18" fmla="*/ 0 w 32"/>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7"/>
                <a:gd name="T32" fmla="*/ 32 w 32"/>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7">
                  <a:moveTo>
                    <a:pt x="0" y="0"/>
                  </a:moveTo>
                  <a:lnTo>
                    <a:pt x="14" y="28"/>
                  </a:lnTo>
                  <a:lnTo>
                    <a:pt x="29" y="58"/>
                  </a:lnTo>
                  <a:lnTo>
                    <a:pt x="32" y="64"/>
                  </a:lnTo>
                  <a:lnTo>
                    <a:pt x="32" y="277"/>
                  </a:lnTo>
                  <a:lnTo>
                    <a:pt x="26" y="266"/>
                  </a:lnTo>
                  <a:lnTo>
                    <a:pt x="13" y="249"/>
                  </a:lnTo>
                  <a:lnTo>
                    <a:pt x="1" y="229"/>
                  </a:lnTo>
                  <a:lnTo>
                    <a:pt x="0" y="228"/>
                  </a:lnTo>
                  <a:lnTo>
                    <a:pt x="0" y="0"/>
                  </a:lnTo>
                  <a:close/>
                </a:path>
              </a:pathLst>
            </a:custGeom>
            <a:solidFill>
              <a:srgbClr val="D8792A"/>
            </a:solidFill>
            <a:ln w="0">
              <a:solidFill>
                <a:srgbClr val="D8792A"/>
              </a:solidFill>
              <a:round/>
              <a:headEnd/>
              <a:tailEnd/>
            </a:ln>
          </p:spPr>
          <p:txBody>
            <a:bodyPr/>
            <a:lstStyle/>
            <a:p>
              <a:endParaRPr lang="en-US"/>
            </a:p>
          </p:txBody>
        </p:sp>
        <p:sp>
          <p:nvSpPr>
            <p:cNvPr id="37751" name="Freeform 748"/>
            <p:cNvSpPr>
              <a:spLocks/>
            </p:cNvSpPr>
            <p:nvPr/>
          </p:nvSpPr>
          <p:spPr bwMode="auto">
            <a:xfrm>
              <a:off x="3011" y="2157"/>
              <a:ext cx="16" cy="134"/>
            </a:xfrm>
            <a:custGeom>
              <a:avLst/>
              <a:gdLst>
                <a:gd name="T0" fmla="*/ 0 w 32"/>
                <a:gd name="T1" fmla="*/ 0 h 269"/>
                <a:gd name="T2" fmla="*/ 1 w 32"/>
                <a:gd name="T3" fmla="*/ 0 h 269"/>
                <a:gd name="T4" fmla="*/ 1 w 32"/>
                <a:gd name="T5" fmla="*/ 0 h 269"/>
                <a:gd name="T6" fmla="*/ 1 w 32"/>
                <a:gd name="T7" fmla="*/ 0 h 269"/>
                <a:gd name="T8" fmla="*/ 1 w 32"/>
                <a:gd name="T9" fmla="*/ 0 h 269"/>
                <a:gd name="T10" fmla="*/ 1 w 32"/>
                <a:gd name="T11" fmla="*/ 0 h 269"/>
                <a:gd name="T12" fmla="*/ 0 w 32"/>
                <a:gd name="T13" fmla="*/ 0 h 269"/>
                <a:gd name="T14" fmla="*/ 0 w 32"/>
                <a:gd name="T15" fmla="*/ 0 h 26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69"/>
                <a:gd name="T26" fmla="*/ 32 w 32"/>
                <a:gd name="T27" fmla="*/ 269 h 2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69">
                  <a:moveTo>
                    <a:pt x="0" y="0"/>
                  </a:moveTo>
                  <a:lnTo>
                    <a:pt x="13" y="28"/>
                  </a:lnTo>
                  <a:lnTo>
                    <a:pt x="32" y="67"/>
                  </a:lnTo>
                  <a:lnTo>
                    <a:pt x="32" y="269"/>
                  </a:lnTo>
                  <a:lnTo>
                    <a:pt x="24" y="253"/>
                  </a:lnTo>
                  <a:lnTo>
                    <a:pt x="13" y="235"/>
                  </a:lnTo>
                  <a:lnTo>
                    <a:pt x="0" y="212"/>
                  </a:lnTo>
                  <a:lnTo>
                    <a:pt x="0" y="0"/>
                  </a:lnTo>
                  <a:close/>
                </a:path>
              </a:pathLst>
            </a:custGeom>
            <a:solidFill>
              <a:srgbClr val="D67328"/>
            </a:solidFill>
            <a:ln w="0">
              <a:solidFill>
                <a:srgbClr val="D67328"/>
              </a:solidFill>
              <a:round/>
              <a:headEnd/>
              <a:tailEnd/>
            </a:ln>
          </p:spPr>
          <p:txBody>
            <a:bodyPr/>
            <a:lstStyle/>
            <a:p>
              <a:endParaRPr lang="en-US"/>
            </a:p>
          </p:txBody>
        </p:sp>
        <p:sp>
          <p:nvSpPr>
            <p:cNvPr id="37752" name="Freeform 749"/>
            <p:cNvSpPr>
              <a:spLocks/>
            </p:cNvSpPr>
            <p:nvPr/>
          </p:nvSpPr>
          <p:spPr bwMode="auto">
            <a:xfrm>
              <a:off x="3027" y="2191"/>
              <a:ext cx="17" cy="129"/>
            </a:xfrm>
            <a:custGeom>
              <a:avLst/>
              <a:gdLst>
                <a:gd name="T0" fmla="*/ 0 w 32"/>
                <a:gd name="T1" fmla="*/ 0 h 259"/>
                <a:gd name="T2" fmla="*/ 1 w 32"/>
                <a:gd name="T3" fmla="*/ 0 h 259"/>
                <a:gd name="T4" fmla="*/ 1 w 32"/>
                <a:gd name="T5" fmla="*/ 0 h 259"/>
                <a:gd name="T6" fmla="*/ 1 w 32"/>
                <a:gd name="T7" fmla="*/ 0 h 259"/>
                <a:gd name="T8" fmla="*/ 1 w 32"/>
                <a:gd name="T9" fmla="*/ 0 h 259"/>
                <a:gd name="T10" fmla="*/ 1 w 32"/>
                <a:gd name="T11" fmla="*/ 0 h 259"/>
                <a:gd name="T12" fmla="*/ 1 w 32"/>
                <a:gd name="T13" fmla="*/ 0 h 259"/>
                <a:gd name="T14" fmla="*/ 1 w 32"/>
                <a:gd name="T15" fmla="*/ 0 h 259"/>
                <a:gd name="T16" fmla="*/ 0 w 32"/>
                <a:gd name="T17" fmla="*/ 0 h 259"/>
                <a:gd name="T18" fmla="*/ 0 w 32"/>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59"/>
                <a:gd name="T32" fmla="*/ 32 w 32"/>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59">
                  <a:moveTo>
                    <a:pt x="0" y="0"/>
                  </a:moveTo>
                  <a:lnTo>
                    <a:pt x="12" y="27"/>
                  </a:lnTo>
                  <a:lnTo>
                    <a:pt x="26" y="59"/>
                  </a:lnTo>
                  <a:lnTo>
                    <a:pt x="32" y="75"/>
                  </a:lnTo>
                  <a:lnTo>
                    <a:pt x="32" y="259"/>
                  </a:lnTo>
                  <a:lnTo>
                    <a:pt x="29" y="253"/>
                  </a:lnTo>
                  <a:lnTo>
                    <a:pt x="17" y="228"/>
                  </a:lnTo>
                  <a:lnTo>
                    <a:pt x="3" y="207"/>
                  </a:lnTo>
                  <a:lnTo>
                    <a:pt x="0" y="202"/>
                  </a:lnTo>
                  <a:lnTo>
                    <a:pt x="0" y="0"/>
                  </a:lnTo>
                  <a:close/>
                </a:path>
              </a:pathLst>
            </a:custGeom>
            <a:solidFill>
              <a:srgbClr val="D46D26"/>
            </a:solidFill>
            <a:ln w="0">
              <a:solidFill>
                <a:srgbClr val="D46D26"/>
              </a:solidFill>
              <a:round/>
              <a:headEnd/>
              <a:tailEnd/>
            </a:ln>
          </p:spPr>
          <p:txBody>
            <a:bodyPr/>
            <a:lstStyle/>
            <a:p>
              <a:endParaRPr lang="en-US"/>
            </a:p>
          </p:txBody>
        </p:sp>
        <p:sp>
          <p:nvSpPr>
            <p:cNvPr id="37753" name="Freeform 750"/>
            <p:cNvSpPr>
              <a:spLocks/>
            </p:cNvSpPr>
            <p:nvPr/>
          </p:nvSpPr>
          <p:spPr bwMode="auto">
            <a:xfrm>
              <a:off x="3044" y="2228"/>
              <a:ext cx="16" cy="121"/>
            </a:xfrm>
            <a:custGeom>
              <a:avLst/>
              <a:gdLst>
                <a:gd name="T0" fmla="*/ 0 w 32"/>
                <a:gd name="T1" fmla="*/ 0 h 243"/>
                <a:gd name="T2" fmla="*/ 1 w 32"/>
                <a:gd name="T3" fmla="*/ 0 h 243"/>
                <a:gd name="T4" fmla="*/ 1 w 32"/>
                <a:gd name="T5" fmla="*/ 0 h 243"/>
                <a:gd name="T6" fmla="*/ 1 w 32"/>
                <a:gd name="T7" fmla="*/ 0 h 243"/>
                <a:gd name="T8" fmla="*/ 1 w 32"/>
                <a:gd name="T9" fmla="*/ 0 h 243"/>
                <a:gd name="T10" fmla="*/ 1 w 32"/>
                <a:gd name="T11" fmla="*/ 0 h 243"/>
                <a:gd name="T12" fmla="*/ 1 w 32"/>
                <a:gd name="T13" fmla="*/ 0 h 243"/>
                <a:gd name="T14" fmla="*/ 1 w 32"/>
                <a:gd name="T15" fmla="*/ 0 h 243"/>
                <a:gd name="T16" fmla="*/ 0 w 32"/>
                <a:gd name="T17" fmla="*/ 0 h 243"/>
                <a:gd name="T18" fmla="*/ 0 w 32"/>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43"/>
                <a:gd name="T32" fmla="*/ 32 w 32"/>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43">
                  <a:moveTo>
                    <a:pt x="0" y="0"/>
                  </a:moveTo>
                  <a:lnTo>
                    <a:pt x="6" y="14"/>
                  </a:lnTo>
                  <a:lnTo>
                    <a:pt x="17" y="41"/>
                  </a:lnTo>
                  <a:lnTo>
                    <a:pt x="25" y="64"/>
                  </a:lnTo>
                  <a:lnTo>
                    <a:pt x="32" y="86"/>
                  </a:lnTo>
                  <a:lnTo>
                    <a:pt x="32" y="243"/>
                  </a:lnTo>
                  <a:lnTo>
                    <a:pt x="25" y="229"/>
                  </a:lnTo>
                  <a:lnTo>
                    <a:pt x="12" y="203"/>
                  </a:lnTo>
                  <a:lnTo>
                    <a:pt x="0" y="184"/>
                  </a:lnTo>
                  <a:lnTo>
                    <a:pt x="0" y="0"/>
                  </a:lnTo>
                  <a:close/>
                </a:path>
              </a:pathLst>
            </a:custGeom>
            <a:solidFill>
              <a:srgbClr val="D16723"/>
            </a:solidFill>
            <a:ln w="0">
              <a:solidFill>
                <a:srgbClr val="D16723"/>
              </a:solidFill>
              <a:round/>
              <a:headEnd/>
              <a:tailEnd/>
            </a:ln>
          </p:spPr>
          <p:txBody>
            <a:bodyPr/>
            <a:lstStyle/>
            <a:p>
              <a:endParaRPr lang="en-US"/>
            </a:p>
          </p:txBody>
        </p:sp>
        <p:sp>
          <p:nvSpPr>
            <p:cNvPr id="37754" name="Freeform 751"/>
            <p:cNvSpPr>
              <a:spLocks/>
            </p:cNvSpPr>
            <p:nvPr/>
          </p:nvSpPr>
          <p:spPr bwMode="auto">
            <a:xfrm>
              <a:off x="3060" y="2271"/>
              <a:ext cx="16" cy="108"/>
            </a:xfrm>
            <a:custGeom>
              <a:avLst/>
              <a:gdLst>
                <a:gd name="T0" fmla="*/ 0 w 33"/>
                <a:gd name="T1" fmla="*/ 0 h 216"/>
                <a:gd name="T2" fmla="*/ 0 w 33"/>
                <a:gd name="T3" fmla="*/ 1 h 216"/>
                <a:gd name="T4" fmla="*/ 0 w 33"/>
                <a:gd name="T5" fmla="*/ 1 h 216"/>
                <a:gd name="T6" fmla="*/ 0 w 33"/>
                <a:gd name="T7" fmla="*/ 1 h 216"/>
                <a:gd name="T8" fmla="*/ 0 w 33"/>
                <a:gd name="T9" fmla="*/ 1 h 216"/>
                <a:gd name="T10" fmla="*/ 0 w 33"/>
                <a:gd name="T11" fmla="*/ 1 h 216"/>
                <a:gd name="T12" fmla="*/ 0 w 33"/>
                <a:gd name="T13" fmla="*/ 1 h 216"/>
                <a:gd name="T14" fmla="*/ 0 w 33"/>
                <a:gd name="T15" fmla="*/ 1 h 216"/>
                <a:gd name="T16" fmla="*/ 0 w 33"/>
                <a:gd name="T17" fmla="*/ 1 h 216"/>
                <a:gd name="T18" fmla="*/ 0 w 33"/>
                <a:gd name="T19" fmla="*/ 1 h 216"/>
                <a:gd name="T20" fmla="*/ 0 w 33"/>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216"/>
                <a:gd name="T35" fmla="*/ 33 w 33"/>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216">
                  <a:moveTo>
                    <a:pt x="0" y="0"/>
                  </a:moveTo>
                  <a:lnTo>
                    <a:pt x="4" y="14"/>
                  </a:lnTo>
                  <a:lnTo>
                    <a:pt x="11" y="35"/>
                  </a:lnTo>
                  <a:lnTo>
                    <a:pt x="18" y="60"/>
                  </a:lnTo>
                  <a:lnTo>
                    <a:pt x="26" y="87"/>
                  </a:lnTo>
                  <a:lnTo>
                    <a:pt x="33" y="111"/>
                  </a:lnTo>
                  <a:lnTo>
                    <a:pt x="33" y="216"/>
                  </a:lnTo>
                  <a:lnTo>
                    <a:pt x="21" y="195"/>
                  </a:lnTo>
                  <a:lnTo>
                    <a:pt x="8" y="169"/>
                  </a:lnTo>
                  <a:lnTo>
                    <a:pt x="0" y="157"/>
                  </a:lnTo>
                  <a:lnTo>
                    <a:pt x="0" y="0"/>
                  </a:lnTo>
                  <a:close/>
                </a:path>
              </a:pathLst>
            </a:custGeom>
            <a:solidFill>
              <a:srgbClr val="CF6021"/>
            </a:solidFill>
            <a:ln w="0">
              <a:solidFill>
                <a:srgbClr val="CF6021"/>
              </a:solidFill>
              <a:round/>
              <a:headEnd/>
              <a:tailEnd/>
            </a:ln>
          </p:spPr>
          <p:txBody>
            <a:bodyPr/>
            <a:lstStyle/>
            <a:p>
              <a:endParaRPr lang="en-US"/>
            </a:p>
          </p:txBody>
        </p:sp>
        <p:sp>
          <p:nvSpPr>
            <p:cNvPr id="37755" name="Freeform 752"/>
            <p:cNvSpPr>
              <a:spLocks/>
            </p:cNvSpPr>
            <p:nvPr/>
          </p:nvSpPr>
          <p:spPr bwMode="auto">
            <a:xfrm>
              <a:off x="3075" y="2324"/>
              <a:ext cx="16" cy="85"/>
            </a:xfrm>
            <a:custGeom>
              <a:avLst/>
              <a:gdLst>
                <a:gd name="T0" fmla="*/ 0 w 33"/>
                <a:gd name="T1" fmla="*/ 0 h 169"/>
                <a:gd name="T2" fmla="*/ 0 w 33"/>
                <a:gd name="T3" fmla="*/ 1 h 169"/>
                <a:gd name="T4" fmla="*/ 0 w 33"/>
                <a:gd name="T5" fmla="*/ 1 h 169"/>
                <a:gd name="T6" fmla="*/ 0 w 33"/>
                <a:gd name="T7" fmla="*/ 1 h 169"/>
                <a:gd name="T8" fmla="*/ 0 w 33"/>
                <a:gd name="T9" fmla="*/ 1 h 169"/>
                <a:gd name="T10" fmla="*/ 0 w 33"/>
                <a:gd name="T11" fmla="*/ 1 h 169"/>
                <a:gd name="T12" fmla="*/ 0 w 33"/>
                <a:gd name="T13" fmla="*/ 1 h 169"/>
                <a:gd name="T14" fmla="*/ 0 w 33"/>
                <a:gd name="T15" fmla="*/ 1 h 169"/>
                <a:gd name="T16" fmla="*/ 0 w 33"/>
                <a:gd name="T17" fmla="*/ 1 h 169"/>
                <a:gd name="T18" fmla="*/ 0 w 33"/>
                <a:gd name="T19" fmla="*/ 1 h 169"/>
                <a:gd name="T20" fmla="*/ 0 w 33"/>
                <a:gd name="T21" fmla="*/ 1 h 169"/>
                <a:gd name="T22" fmla="*/ 0 w 33"/>
                <a:gd name="T23" fmla="*/ 0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69"/>
                <a:gd name="T38" fmla="*/ 33 w 33"/>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69">
                  <a:moveTo>
                    <a:pt x="0" y="0"/>
                  </a:moveTo>
                  <a:lnTo>
                    <a:pt x="3" y="8"/>
                  </a:lnTo>
                  <a:lnTo>
                    <a:pt x="11" y="36"/>
                  </a:lnTo>
                  <a:lnTo>
                    <a:pt x="19" y="65"/>
                  </a:lnTo>
                  <a:lnTo>
                    <a:pt x="27" y="93"/>
                  </a:lnTo>
                  <a:lnTo>
                    <a:pt x="33" y="113"/>
                  </a:lnTo>
                  <a:lnTo>
                    <a:pt x="33" y="169"/>
                  </a:lnTo>
                  <a:lnTo>
                    <a:pt x="27" y="159"/>
                  </a:lnTo>
                  <a:lnTo>
                    <a:pt x="16" y="137"/>
                  </a:lnTo>
                  <a:lnTo>
                    <a:pt x="4" y="113"/>
                  </a:lnTo>
                  <a:lnTo>
                    <a:pt x="0" y="107"/>
                  </a:lnTo>
                  <a:lnTo>
                    <a:pt x="0" y="0"/>
                  </a:lnTo>
                  <a:close/>
                </a:path>
              </a:pathLst>
            </a:custGeom>
            <a:solidFill>
              <a:srgbClr val="CD5B1F"/>
            </a:solidFill>
            <a:ln w="0">
              <a:solidFill>
                <a:srgbClr val="CD5B1F"/>
              </a:solidFill>
              <a:round/>
              <a:headEnd/>
              <a:tailEnd/>
            </a:ln>
          </p:spPr>
          <p:txBody>
            <a:bodyPr/>
            <a:lstStyle/>
            <a:p>
              <a:endParaRPr lang="en-US"/>
            </a:p>
          </p:txBody>
        </p:sp>
        <p:sp>
          <p:nvSpPr>
            <p:cNvPr id="37756" name="Freeform 753"/>
            <p:cNvSpPr>
              <a:spLocks/>
            </p:cNvSpPr>
            <p:nvPr/>
          </p:nvSpPr>
          <p:spPr bwMode="auto">
            <a:xfrm>
              <a:off x="3091" y="2381"/>
              <a:ext cx="16" cy="59"/>
            </a:xfrm>
            <a:custGeom>
              <a:avLst/>
              <a:gdLst>
                <a:gd name="T0" fmla="*/ 0 w 32"/>
                <a:gd name="T1" fmla="*/ 0 h 117"/>
                <a:gd name="T2" fmla="*/ 1 w 32"/>
                <a:gd name="T3" fmla="*/ 1 h 117"/>
                <a:gd name="T4" fmla="*/ 1 w 32"/>
                <a:gd name="T5" fmla="*/ 1 h 117"/>
                <a:gd name="T6" fmla="*/ 1 w 32"/>
                <a:gd name="T7" fmla="*/ 1 h 117"/>
                <a:gd name="T8" fmla="*/ 1 w 32"/>
                <a:gd name="T9" fmla="*/ 1 h 117"/>
                <a:gd name="T10" fmla="*/ 1 w 32"/>
                <a:gd name="T11" fmla="*/ 1 h 117"/>
                <a:gd name="T12" fmla="*/ 1 w 32"/>
                <a:gd name="T13" fmla="*/ 1 h 117"/>
                <a:gd name="T14" fmla="*/ 1 w 32"/>
                <a:gd name="T15" fmla="*/ 1 h 117"/>
                <a:gd name="T16" fmla="*/ 1 w 32"/>
                <a:gd name="T17" fmla="*/ 1 h 117"/>
                <a:gd name="T18" fmla="*/ 1 w 32"/>
                <a:gd name="T19" fmla="*/ 1 h 117"/>
                <a:gd name="T20" fmla="*/ 1 w 32"/>
                <a:gd name="T21" fmla="*/ 1 h 117"/>
                <a:gd name="T22" fmla="*/ 1 w 32"/>
                <a:gd name="T23" fmla="*/ 1 h 117"/>
                <a:gd name="T24" fmla="*/ 0 w 32"/>
                <a:gd name="T25" fmla="*/ 1 h 117"/>
                <a:gd name="T26" fmla="*/ 0 w 32"/>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17"/>
                <a:gd name="T44" fmla="*/ 32 w 32"/>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17">
                  <a:moveTo>
                    <a:pt x="0" y="0"/>
                  </a:moveTo>
                  <a:lnTo>
                    <a:pt x="2" y="7"/>
                  </a:lnTo>
                  <a:lnTo>
                    <a:pt x="9" y="33"/>
                  </a:lnTo>
                  <a:lnTo>
                    <a:pt x="15" y="56"/>
                  </a:lnTo>
                  <a:lnTo>
                    <a:pt x="20" y="77"/>
                  </a:lnTo>
                  <a:lnTo>
                    <a:pt x="26" y="93"/>
                  </a:lnTo>
                  <a:lnTo>
                    <a:pt x="31" y="114"/>
                  </a:lnTo>
                  <a:lnTo>
                    <a:pt x="32" y="117"/>
                  </a:lnTo>
                  <a:lnTo>
                    <a:pt x="31" y="115"/>
                  </a:lnTo>
                  <a:lnTo>
                    <a:pt x="27" y="108"/>
                  </a:lnTo>
                  <a:lnTo>
                    <a:pt x="14" y="83"/>
                  </a:lnTo>
                  <a:lnTo>
                    <a:pt x="5" y="65"/>
                  </a:lnTo>
                  <a:lnTo>
                    <a:pt x="0" y="56"/>
                  </a:lnTo>
                  <a:lnTo>
                    <a:pt x="0" y="0"/>
                  </a:lnTo>
                  <a:close/>
                </a:path>
              </a:pathLst>
            </a:custGeom>
            <a:solidFill>
              <a:srgbClr val="CA551D"/>
            </a:solidFill>
            <a:ln w="0">
              <a:solidFill>
                <a:srgbClr val="CA551D"/>
              </a:solidFill>
              <a:round/>
              <a:headEnd/>
              <a:tailEnd/>
            </a:ln>
          </p:spPr>
          <p:txBody>
            <a:bodyPr/>
            <a:lstStyle/>
            <a:p>
              <a:endParaRPr lang="en-US"/>
            </a:p>
          </p:txBody>
        </p:sp>
        <p:sp>
          <p:nvSpPr>
            <p:cNvPr id="37757" name="Line 754"/>
            <p:cNvSpPr>
              <a:spLocks noChangeShapeType="1"/>
            </p:cNvSpPr>
            <p:nvPr/>
          </p:nvSpPr>
          <p:spPr bwMode="auto">
            <a:xfrm flipH="1" flipV="1">
              <a:off x="3107" y="2439"/>
              <a:ext cx="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58" name="Line 755"/>
            <p:cNvSpPr>
              <a:spLocks noChangeShapeType="1"/>
            </p:cNvSpPr>
            <p:nvPr/>
          </p:nvSpPr>
          <p:spPr bwMode="auto">
            <a:xfrm flipH="1" flipV="1">
              <a:off x="3105" y="2435"/>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59" name="Line 756"/>
            <p:cNvSpPr>
              <a:spLocks noChangeShapeType="1"/>
            </p:cNvSpPr>
            <p:nvPr/>
          </p:nvSpPr>
          <p:spPr bwMode="auto">
            <a:xfrm flipH="1" flipV="1">
              <a:off x="3099" y="2423"/>
              <a:ext cx="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0" name="Line 757"/>
            <p:cNvSpPr>
              <a:spLocks noChangeShapeType="1"/>
            </p:cNvSpPr>
            <p:nvPr/>
          </p:nvSpPr>
          <p:spPr bwMode="auto">
            <a:xfrm flipH="1" flipV="1">
              <a:off x="3094" y="2414"/>
              <a:ext cx="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1" name="Line 758"/>
            <p:cNvSpPr>
              <a:spLocks noChangeShapeType="1"/>
            </p:cNvSpPr>
            <p:nvPr/>
          </p:nvSpPr>
          <p:spPr bwMode="auto">
            <a:xfrm flipH="1" flipV="1">
              <a:off x="3089" y="2404"/>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2" name="Line 759"/>
            <p:cNvSpPr>
              <a:spLocks noChangeShapeType="1"/>
            </p:cNvSpPr>
            <p:nvPr/>
          </p:nvSpPr>
          <p:spPr bwMode="auto">
            <a:xfrm flipH="1" flipV="1">
              <a:off x="3083" y="2393"/>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3" name="Line 760"/>
            <p:cNvSpPr>
              <a:spLocks noChangeShapeType="1"/>
            </p:cNvSpPr>
            <p:nvPr/>
          </p:nvSpPr>
          <p:spPr bwMode="auto">
            <a:xfrm flipH="1" flipV="1">
              <a:off x="3077" y="2381"/>
              <a:ext cx="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4" name="Line 761"/>
            <p:cNvSpPr>
              <a:spLocks noChangeShapeType="1"/>
            </p:cNvSpPr>
            <p:nvPr/>
          </p:nvSpPr>
          <p:spPr bwMode="auto">
            <a:xfrm flipH="1" flipV="1">
              <a:off x="3070" y="2369"/>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5" name="Line 762"/>
            <p:cNvSpPr>
              <a:spLocks noChangeShapeType="1"/>
            </p:cNvSpPr>
            <p:nvPr/>
          </p:nvSpPr>
          <p:spPr bwMode="auto">
            <a:xfrm flipH="1" flipV="1">
              <a:off x="3063" y="2356"/>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6" name="Line 763"/>
            <p:cNvSpPr>
              <a:spLocks noChangeShapeType="1"/>
            </p:cNvSpPr>
            <p:nvPr/>
          </p:nvSpPr>
          <p:spPr bwMode="auto">
            <a:xfrm flipH="1" flipV="1">
              <a:off x="3056" y="2343"/>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7" name="Line 764"/>
            <p:cNvSpPr>
              <a:spLocks noChangeShapeType="1"/>
            </p:cNvSpPr>
            <p:nvPr/>
          </p:nvSpPr>
          <p:spPr bwMode="auto">
            <a:xfrm flipH="1" flipV="1">
              <a:off x="3049" y="2330"/>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8" name="Line 765"/>
            <p:cNvSpPr>
              <a:spLocks noChangeShapeType="1"/>
            </p:cNvSpPr>
            <p:nvPr/>
          </p:nvSpPr>
          <p:spPr bwMode="auto">
            <a:xfrm flipH="1" flipV="1">
              <a:off x="3042" y="2317"/>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9" name="Line 766"/>
            <p:cNvSpPr>
              <a:spLocks noChangeShapeType="1"/>
            </p:cNvSpPr>
            <p:nvPr/>
          </p:nvSpPr>
          <p:spPr bwMode="auto">
            <a:xfrm flipH="1" flipV="1">
              <a:off x="3036" y="2305"/>
              <a:ext cx="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0" name="Line 767"/>
            <p:cNvSpPr>
              <a:spLocks noChangeShapeType="1"/>
            </p:cNvSpPr>
            <p:nvPr/>
          </p:nvSpPr>
          <p:spPr bwMode="auto">
            <a:xfrm flipH="1" flipV="1">
              <a:off x="3029" y="2294"/>
              <a:ext cx="7"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1" name="Line 768"/>
            <p:cNvSpPr>
              <a:spLocks noChangeShapeType="1"/>
            </p:cNvSpPr>
            <p:nvPr/>
          </p:nvSpPr>
          <p:spPr bwMode="auto">
            <a:xfrm flipH="1" flipV="1">
              <a:off x="3023" y="2283"/>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2" name="Line 769"/>
            <p:cNvSpPr>
              <a:spLocks noChangeShapeType="1"/>
            </p:cNvSpPr>
            <p:nvPr/>
          </p:nvSpPr>
          <p:spPr bwMode="auto">
            <a:xfrm flipH="1" flipV="1">
              <a:off x="3018" y="2275"/>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3" name="Line 770"/>
            <p:cNvSpPr>
              <a:spLocks noChangeShapeType="1"/>
            </p:cNvSpPr>
            <p:nvPr/>
          </p:nvSpPr>
          <p:spPr bwMode="auto">
            <a:xfrm flipH="1" flipV="1">
              <a:off x="3009" y="2259"/>
              <a:ext cx="9"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4" name="Line 771"/>
            <p:cNvSpPr>
              <a:spLocks noChangeShapeType="1"/>
            </p:cNvSpPr>
            <p:nvPr/>
          </p:nvSpPr>
          <p:spPr bwMode="auto">
            <a:xfrm flipH="1" flipV="1">
              <a:off x="3003" y="2250"/>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5" name="Line 772"/>
            <p:cNvSpPr>
              <a:spLocks noChangeShapeType="1"/>
            </p:cNvSpPr>
            <p:nvPr/>
          </p:nvSpPr>
          <p:spPr bwMode="auto">
            <a:xfrm flipH="1" flipV="1">
              <a:off x="2996" y="2240"/>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6" name="Line 773"/>
            <p:cNvSpPr>
              <a:spLocks noChangeShapeType="1"/>
            </p:cNvSpPr>
            <p:nvPr/>
          </p:nvSpPr>
          <p:spPr bwMode="auto">
            <a:xfrm flipH="1" flipV="1">
              <a:off x="2989" y="2230"/>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7" name="Line 774"/>
            <p:cNvSpPr>
              <a:spLocks noChangeShapeType="1"/>
            </p:cNvSpPr>
            <p:nvPr/>
          </p:nvSpPr>
          <p:spPr bwMode="auto">
            <a:xfrm flipH="1" flipV="1">
              <a:off x="2981" y="2219"/>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8" name="Line 775"/>
            <p:cNvSpPr>
              <a:spLocks noChangeShapeType="1"/>
            </p:cNvSpPr>
            <p:nvPr/>
          </p:nvSpPr>
          <p:spPr bwMode="auto">
            <a:xfrm flipH="1" flipV="1">
              <a:off x="2973" y="2208"/>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9" name="Line 776"/>
            <p:cNvSpPr>
              <a:spLocks noChangeShapeType="1"/>
            </p:cNvSpPr>
            <p:nvPr/>
          </p:nvSpPr>
          <p:spPr bwMode="auto">
            <a:xfrm flipH="1" flipV="1">
              <a:off x="2965" y="2196"/>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0" name="Line 777"/>
            <p:cNvSpPr>
              <a:spLocks noChangeShapeType="1"/>
            </p:cNvSpPr>
            <p:nvPr/>
          </p:nvSpPr>
          <p:spPr bwMode="auto">
            <a:xfrm flipH="1" flipV="1">
              <a:off x="2957" y="2185"/>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1" name="Line 778"/>
            <p:cNvSpPr>
              <a:spLocks noChangeShapeType="1"/>
            </p:cNvSpPr>
            <p:nvPr/>
          </p:nvSpPr>
          <p:spPr bwMode="auto">
            <a:xfrm flipH="1" flipV="1">
              <a:off x="2941" y="2163"/>
              <a:ext cx="16"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2" name="Line 779"/>
            <p:cNvSpPr>
              <a:spLocks noChangeShapeType="1"/>
            </p:cNvSpPr>
            <p:nvPr/>
          </p:nvSpPr>
          <p:spPr bwMode="auto">
            <a:xfrm flipH="1" flipV="1">
              <a:off x="2935" y="2153"/>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3" name="Line 780"/>
            <p:cNvSpPr>
              <a:spLocks noChangeShapeType="1"/>
            </p:cNvSpPr>
            <p:nvPr/>
          </p:nvSpPr>
          <p:spPr bwMode="auto">
            <a:xfrm flipH="1" flipV="1">
              <a:off x="2928" y="2144"/>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4" name="Line 781"/>
            <p:cNvSpPr>
              <a:spLocks noChangeShapeType="1"/>
            </p:cNvSpPr>
            <p:nvPr/>
          </p:nvSpPr>
          <p:spPr bwMode="auto">
            <a:xfrm flipH="1" flipV="1">
              <a:off x="2922" y="2137"/>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5" name="Line 782"/>
            <p:cNvSpPr>
              <a:spLocks noChangeShapeType="1"/>
            </p:cNvSpPr>
            <p:nvPr/>
          </p:nvSpPr>
          <p:spPr bwMode="auto">
            <a:xfrm flipH="1" flipV="1">
              <a:off x="2918" y="2130"/>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6" name="Line 783"/>
            <p:cNvSpPr>
              <a:spLocks noChangeShapeType="1"/>
            </p:cNvSpPr>
            <p:nvPr/>
          </p:nvSpPr>
          <p:spPr bwMode="auto">
            <a:xfrm flipH="1" flipV="1">
              <a:off x="2914" y="2126"/>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7" name="Line 784"/>
            <p:cNvSpPr>
              <a:spLocks noChangeShapeType="1"/>
            </p:cNvSpPr>
            <p:nvPr/>
          </p:nvSpPr>
          <p:spPr bwMode="auto">
            <a:xfrm flipH="1" flipV="1">
              <a:off x="2912" y="2123"/>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8" name="Line 785"/>
            <p:cNvSpPr>
              <a:spLocks noChangeShapeType="1"/>
            </p:cNvSpPr>
            <p:nvPr/>
          </p:nvSpPr>
          <p:spPr bwMode="auto">
            <a:xfrm flipH="1" flipV="1">
              <a:off x="2911" y="2121"/>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9" name="Line 786"/>
            <p:cNvSpPr>
              <a:spLocks noChangeShapeType="1"/>
            </p:cNvSpPr>
            <p:nvPr/>
          </p:nvSpPr>
          <p:spPr bwMode="auto">
            <a:xfrm flipH="1" flipV="1">
              <a:off x="2908" y="2117"/>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0" name="Line 787"/>
            <p:cNvSpPr>
              <a:spLocks noChangeShapeType="1"/>
            </p:cNvSpPr>
            <p:nvPr/>
          </p:nvSpPr>
          <p:spPr bwMode="auto">
            <a:xfrm flipH="1" flipV="1">
              <a:off x="2900" y="2107"/>
              <a:ext cx="8"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1" name="Line 788"/>
            <p:cNvSpPr>
              <a:spLocks noChangeShapeType="1"/>
            </p:cNvSpPr>
            <p:nvPr/>
          </p:nvSpPr>
          <p:spPr bwMode="auto">
            <a:xfrm flipH="1" flipV="1">
              <a:off x="2895" y="2099"/>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2" name="Line 789"/>
            <p:cNvSpPr>
              <a:spLocks noChangeShapeType="1"/>
            </p:cNvSpPr>
            <p:nvPr/>
          </p:nvSpPr>
          <p:spPr bwMode="auto">
            <a:xfrm flipH="1" flipV="1">
              <a:off x="2888" y="2090"/>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3" name="Line 790"/>
            <p:cNvSpPr>
              <a:spLocks noChangeShapeType="1"/>
            </p:cNvSpPr>
            <p:nvPr/>
          </p:nvSpPr>
          <p:spPr bwMode="auto">
            <a:xfrm flipH="1" flipV="1">
              <a:off x="2881" y="2081"/>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4" name="Line 791"/>
            <p:cNvSpPr>
              <a:spLocks noChangeShapeType="1"/>
            </p:cNvSpPr>
            <p:nvPr/>
          </p:nvSpPr>
          <p:spPr bwMode="auto">
            <a:xfrm flipH="1" flipV="1">
              <a:off x="2873" y="2070"/>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5" name="Line 792"/>
            <p:cNvSpPr>
              <a:spLocks noChangeShapeType="1"/>
            </p:cNvSpPr>
            <p:nvPr/>
          </p:nvSpPr>
          <p:spPr bwMode="auto">
            <a:xfrm flipH="1" flipV="1">
              <a:off x="2865" y="2059"/>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6" name="Line 793"/>
            <p:cNvSpPr>
              <a:spLocks noChangeShapeType="1"/>
            </p:cNvSpPr>
            <p:nvPr/>
          </p:nvSpPr>
          <p:spPr bwMode="auto">
            <a:xfrm flipH="1" flipV="1">
              <a:off x="2857" y="2047"/>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7" name="Line 794"/>
            <p:cNvSpPr>
              <a:spLocks noChangeShapeType="1"/>
            </p:cNvSpPr>
            <p:nvPr/>
          </p:nvSpPr>
          <p:spPr bwMode="auto">
            <a:xfrm flipH="1" flipV="1">
              <a:off x="2848" y="2036"/>
              <a:ext cx="9"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8" name="Line 795"/>
            <p:cNvSpPr>
              <a:spLocks noChangeShapeType="1"/>
            </p:cNvSpPr>
            <p:nvPr/>
          </p:nvSpPr>
          <p:spPr bwMode="auto">
            <a:xfrm flipH="1" flipV="1">
              <a:off x="2839" y="2024"/>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9" name="Line 796"/>
            <p:cNvSpPr>
              <a:spLocks noChangeShapeType="1"/>
            </p:cNvSpPr>
            <p:nvPr/>
          </p:nvSpPr>
          <p:spPr bwMode="auto">
            <a:xfrm flipH="1" flipV="1">
              <a:off x="2831" y="2012"/>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0" name="Line 797"/>
            <p:cNvSpPr>
              <a:spLocks noChangeShapeType="1"/>
            </p:cNvSpPr>
            <p:nvPr/>
          </p:nvSpPr>
          <p:spPr bwMode="auto">
            <a:xfrm flipH="1" flipV="1">
              <a:off x="2823" y="2000"/>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1" name="Line 798"/>
            <p:cNvSpPr>
              <a:spLocks noChangeShapeType="1"/>
            </p:cNvSpPr>
            <p:nvPr/>
          </p:nvSpPr>
          <p:spPr bwMode="auto">
            <a:xfrm flipH="1" flipV="1">
              <a:off x="2819" y="1993"/>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2" name="Line 799"/>
            <p:cNvSpPr>
              <a:spLocks noChangeShapeType="1"/>
            </p:cNvSpPr>
            <p:nvPr/>
          </p:nvSpPr>
          <p:spPr bwMode="auto">
            <a:xfrm flipH="1" flipV="1">
              <a:off x="2813" y="1984"/>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3" name="Line 800"/>
            <p:cNvSpPr>
              <a:spLocks noChangeShapeType="1"/>
            </p:cNvSpPr>
            <p:nvPr/>
          </p:nvSpPr>
          <p:spPr bwMode="auto">
            <a:xfrm flipH="1" flipV="1">
              <a:off x="2807" y="1973"/>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4" name="Line 801"/>
            <p:cNvSpPr>
              <a:spLocks noChangeShapeType="1"/>
            </p:cNvSpPr>
            <p:nvPr/>
          </p:nvSpPr>
          <p:spPr bwMode="auto">
            <a:xfrm flipH="1" flipV="1">
              <a:off x="2800" y="1961"/>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5" name="Line 802"/>
            <p:cNvSpPr>
              <a:spLocks noChangeShapeType="1"/>
            </p:cNvSpPr>
            <p:nvPr/>
          </p:nvSpPr>
          <p:spPr bwMode="auto">
            <a:xfrm flipH="1" flipV="1">
              <a:off x="2793" y="1947"/>
              <a:ext cx="7"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6" name="Line 803"/>
            <p:cNvSpPr>
              <a:spLocks noChangeShapeType="1"/>
            </p:cNvSpPr>
            <p:nvPr/>
          </p:nvSpPr>
          <p:spPr bwMode="auto">
            <a:xfrm flipH="1" flipV="1">
              <a:off x="2785" y="1933"/>
              <a:ext cx="8"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7" name="Line 804"/>
            <p:cNvSpPr>
              <a:spLocks noChangeShapeType="1"/>
            </p:cNvSpPr>
            <p:nvPr/>
          </p:nvSpPr>
          <p:spPr bwMode="auto">
            <a:xfrm flipH="1" flipV="1">
              <a:off x="2778" y="1919"/>
              <a:ext cx="7"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8" name="Line 805"/>
            <p:cNvSpPr>
              <a:spLocks noChangeShapeType="1"/>
            </p:cNvSpPr>
            <p:nvPr/>
          </p:nvSpPr>
          <p:spPr bwMode="auto">
            <a:xfrm flipH="1" flipV="1">
              <a:off x="2770" y="1904"/>
              <a:ext cx="8"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9" name="Line 806"/>
            <p:cNvSpPr>
              <a:spLocks noChangeShapeType="1"/>
            </p:cNvSpPr>
            <p:nvPr/>
          </p:nvSpPr>
          <p:spPr bwMode="auto">
            <a:xfrm flipH="1" flipV="1">
              <a:off x="2762" y="1889"/>
              <a:ext cx="8"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0" name="Line 807"/>
            <p:cNvSpPr>
              <a:spLocks noChangeShapeType="1"/>
            </p:cNvSpPr>
            <p:nvPr/>
          </p:nvSpPr>
          <p:spPr bwMode="auto">
            <a:xfrm flipH="1" flipV="1">
              <a:off x="2755" y="1874"/>
              <a:ext cx="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1" name="Line 808"/>
            <p:cNvSpPr>
              <a:spLocks noChangeShapeType="1"/>
            </p:cNvSpPr>
            <p:nvPr/>
          </p:nvSpPr>
          <p:spPr bwMode="auto">
            <a:xfrm flipH="1" flipV="1">
              <a:off x="2748" y="1860"/>
              <a:ext cx="7"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2" name="Line 809"/>
            <p:cNvSpPr>
              <a:spLocks noChangeShapeType="1"/>
            </p:cNvSpPr>
            <p:nvPr/>
          </p:nvSpPr>
          <p:spPr bwMode="auto">
            <a:xfrm flipH="1" flipV="1">
              <a:off x="2741" y="1847"/>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3" name="Line 810"/>
            <p:cNvSpPr>
              <a:spLocks noChangeShapeType="1"/>
            </p:cNvSpPr>
            <p:nvPr/>
          </p:nvSpPr>
          <p:spPr bwMode="auto">
            <a:xfrm flipH="1" flipV="1">
              <a:off x="2735" y="1834"/>
              <a:ext cx="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4" name="Line 811"/>
            <p:cNvSpPr>
              <a:spLocks noChangeShapeType="1"/>
            </p:cNvSpPr>
            <p:nvPr/>
          </p:nvSpPr>
          <p:spPr bwMode="auto">
            <a:xfrm flipH="1" flipV="1">
              <a:off x="2729" y="1822"/>
              <a:ext cx="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5" name="Line 812"/>
            <p:cNvSpPr>
              <a:spLocks noChangeShapeType="1"/>
            </p:cNvSpPr>
            <p:nvPr/>
          </p:nvSpPr>
          <p:spPr bwMode="auto">
            <a:xfrm flipH="1" flipV="1">
              <a:off x="2724" y="1812"/>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6" name="Line 813"/>
            <p:cNvSpPr>
              <a:spLocks noChangeShapeType="1"/>
            </p:cNvSpPr>
            <p:nvPr/>
          </p:nvSpPr>
          <p:spPr bwMode="auto">
            <a:xfrm flipH="1" flipV="1">
              <a:off x="2720" y="1805"/>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7" name="Line 814"/>
            <p:cNvSpPr>
              <a:spLocks noChangeShapeType="1"/>
            </p:cNvSpPr>
            <p:nvPr/>
          </p:nvSpPr>
          <p:spPr bwMode="auto">
            <a:xfrm flipH="1" flipV="1">
              <a:off x="2717" y="1798"/>
              <a:ext cx="3"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8" name="Line 815"/>
            <p:cNvSpPr>
              <a:spLocks noChangeShapeType="1"/>
            </p:cNvSpPr>
            <p:nvPr/>
          </p:nvSpPr>
          <p:spPr bwMode="auto">
            <a:xfrm flipH="1" flipV="1">
              <a:off x="2715" y="1795"/>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9" name="Line 816"/>
            <p:cNvSpPr>
              <a:spLocks noChangeShapeType="1"/>
            </p:cNvSpPr>
            <p:nvPr/>
          </p:nvSpPr>
          <p:spPr bwMode="auto">
            <a:xfrm flipH="1" flipV="1">
              <a:off x="2714" y="1792"/>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0" name="Line 817"/>
            <p:cNvSpPr>
              <a:spLocks noChangeShapeType="1"/>
            </p:cNvSpPr>
            <p:nvPr/>
          </p:nvSpPr>
          <p:spPr bwMode="auto">
            <a:xfrm flipH="1" flipV="1">
              <a:off x="2712" y="1788"/>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1" name="Line 818"/>
            <p:cNvSpPr>
              <a:spLocks noChangeShapeType="1"/>
            </p:cNvSpPr>
            <p:nvPr/>
          </p:nvSpPr>
          <p:spPr bwMode="auto">
            <a:xfrm flipH="1" flipV="1">
              <a:off x="2710" y="1781"/>
              <a:ext cx="2"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078" name="Group 819"/>
          <p:cNvGrpSpPr>
            <a:grpSpLocks/>
          </p:cNvGrpSpPr>
          <p:nvPr/>
        </p:nvGrpSpPr>
        <p:grpSpPr bwMode="auto">
          <a:xfrm rot="5400000">
            <a:off x="5040313" y="2420938"/>
            <a:ext cx="547687" cy="1614487"/>
            <a:chOff x="2625" y="1309"/>
            <a:chExt cx="482" cy="1131"/>
          </a:xfrm>
        </p:grpSpPr>
        <p:sp>
          <p:nvSpPr>
            <p:cNvPr id="37422" name="Line 820"/>
            <p:cNvSpPr>
              <a:spLocks noChangeShapeType="1"/>
            </p:cNvSpPr>
            <p:nvPr/>
          </p:nvSpPr>
          <p:spPr bwMode="auto">
            <a:xfrm flipH="1" flipV="1">
              <a:off x="2707" y="1773"/>
              <a:ext cx="3"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3" name="Line 821"/>
            <p:cNvSpPr>
              <a:spLocks noChangeShapeType="1"/>
            </p:cNvSpPr>
            <p:nvPr/>
          </p:nvSpPr>
          <p:spPr bwMode="auto">
            <a:xfrm flipH="1" flipV="1">
              <a:off x="2703" y="1764"/>
              <a:ext cx="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4" name="Line 822"/>
            <p:cNvSpPr>
              <a:spLocks noChangeShapeType="1"/>
            </p:cNvSpPr>
            <p:nvPr/>
          </p:nvSpPr>
          <p:spPr bwMode="auto">
            <a:xfrm flipH="1" flipV="1">
              <a:off x="2699" y="1752"/>
              <a:ext cx="4"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5" name="Line 823"/>
            <p:cNvSpPr>
              <a:spLocks noChangeShapeType="1"/>
            </p:cNvSpPr>
            <p:nvPr/>
          </p:nvSpPr>
          <p:spPr bwMode="auto">
            <a:xfrm flipH="1" flipV="1">
              <a:off x="2694" y="1740"/>
              <a:ext cx="5"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6" name="Line 824"/>
            <p:cNvSpPr>
              <a:spLocks noChangeShapeType="1"/>
            </p:cNvSpPr>
            <p:nvPr/>
          </p:nvSpPr>
          <p:spPr bwMode="auto">
            <a:xfrm flipH="1" flipV="1">
              <a:off x="2685" y="1715"/>
              <a:ext cx="9"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7" name="Line 825"/>
            <p:cNvSpPr>
              <a:spLocks noChangeShapeType="1"/>
            </p:cNvSpPr>
            <p:nvPr/>
          </p:nvSpPr>
          <p:spPr bwMode="auto">
            <a:xfrm flipH="1" flipV="1">
              <a:off x="2681" y="1703"/>
              <a:ext cx="4"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8" name="Line 826"/>
            <p:cNvSpPr>
              <a:spLocks noChangeShapeType="1"/>
            </p:cNvSpPr>
            <p:nvPr/>
          </p:nvSpPr>
          <p:spPr bwMode="auto">
            <a:xfrm flipH="1" flipV="1">
              <a:off x="2676" y="1691"/>
              <a:ext cx="5"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9" name="Line 827"/>
            <p:cNvSpPr>
              <a:spLocks noChangeShapeType="1"/>
            </p:cNvSpPr>
            <p:nvPr/>
          </p:nvSpPr>
          <p:spPr bwMode="auto">
            <a:xfrm flipH="1" flipV="1">
              <a:off x="2672" y="1680"/>
              <a:ext cx="4"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0" name="Line 828"/>
            <p:cNvSpPr>
              <a:spLocks noChangeShapeType="1"/>
            </p:cNvSpPr>
            <p:nvPr/>
          </p:nvSpPr>
          <p:spPr bwMode="auto">
            <a:xfrm flipH="1" flipV="1">
              <a:off x="2669" y="1670"/>
              <a:ext cx="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1" name="Line 829"/>
            <p:cNvSpPr>
              <a:spLocks noChangeShapeType="1"/>
            </p:cNvSpPr>
            <p:nvPr/>
          </p:nvSpPr>
          <p:spPr bwMode="auto">
            <a:xfrm flipH="1" flipV="1">
              <a:off x="2666" y="1661"/>
              <a:ext cx="3"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2" name="Line 830"/>
            <p:cNvSpPr>
              <a:spLocks noChangeShapeType="1"/>
            </p:cNvSpPr>
            <p:nvPr/>
          </p:nvSpPr>
          <p:spPr bwMode="auto">
            <a:xfrm flipH="1" flipV="1">
              <a:off x="2663" y="1655"/>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3" name="Line 831"/>
            <p:cNvSpPr>
              <a:spLocks noChangeShapeType="1"/>
            </p:cNvSpPr>
            <p:nvPr/>
          </p:nvSpPr>
          <p:spPr bwMode="auto">
            <a:xfrm flipH="1" flipV="1">
              <a:off x="2661" y="1646"/>
              <a:ext cx="2"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4" name="Line 832"/>
            <p:cNvSpPr>
              <a:spLocks noChangeShapeType="1"/>
            </p:cNvSpPr>
            <p:nvPr/>
          </p:nvSpPr>
          <p:spPr bwMode="auto">
            <a:xfrm flipH="1" flipV="1">
              <a:off x="2658" y="1636"/>
              <a:ext cx="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5" name="Line 833"/>
            <p:cNvSpPr>
              <a:spLocks noChangeShapeType="1"/>
            </p:cNvSpPr>
            <p:nvPr/>
          </p:nvSpPr>
          <p:spPr bwMode="auto">
            <a:xfrm flipH="1" flipV="1">
              <a:off x="2656" y="1626"/>
              <a:ext cx="2"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6" name="Line 834"/>
            <p:cNvSpPr>
              <a:spLocks noChangeShapeType="1"/>
            </p:cNvSpPr>
            <p:nvPr/>
          </p:nvSpPr>
          <p:spPr bwMode="auto">
            <a:xfrm flipH="1" flipV="1">
              <a:off x="2650" y="1606"/>
              <a:ext cx="6"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7" name="Line 835"/>
            <p:cNvSpPr>
              <a:spLocks noChangeShapeType="1"/>
            </p:cNvSpPr>
            <p:nvPr/>
          </p:nvSpPr>
          <p:spPr bwMode="auto">
            <a:xfrm flipH="1" flipV="1">
              <a:off x="2648" y="1597"/>
              <a:ext cx="2"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8" name="Line 836"/>
            <p:cNvSpPr>
              <a:spLocks noChangeShapeType="1"/>
            </p:cNvSpPr>
            <p:nvPr/>
          </p:nvSpPr>
          <p:spPr bwMode="auto">
            <a:xfrm flipH="1" flipV="1">
              <a:off x="2647" y="1589"/>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9" name="Line 837"/>
            <p:cNvSpPr>
              <a:spLocks noChangeShapeType="1"/>
            </p:cNvSpPr>
            <p:nvPr/>
          </p:nvSpPr>
          <p:spPr bwMode="auto">
            <a:xfrm flipH="1" flipV="1">
              <a:off x="2645" y="1583"/>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0" name="Line 838"/>
            <p:cNvSpPr>
              <a:spLocks noChangeShapeType="1"/>
            </p:cNvSpPr>
            <p:nvPr/>
          </p:nvSpPr>
          <p:spPr bwMode="auto">
            <a:xfrm flipH="1" flipV="1">
              <a:off x="2645" y="1579"/>
              <a:ext cx="0"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1" name="Line 839"/>
            <p:cNvSpPr>
              <a:spLocks noChangeShapeType="1"/>
            </p:cNvSpPr>
            <p:nvPr/>
          </p:nvSpPr>
          <p:spPr bwMode="auto">
            <a:xfrm flipH="1" flipV="1">
              <a:off x="2644" y="1578"/>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2" name="Line 840"/>
            <p:cNvSpPr>
              <a:spLocks noChangeShapeType="1"/>
            </p:cNvSpPr>
            <p:nvPr/>
          </p:nvSpPr>
          <p:spPr bwMode="auto">
            <a:xfrm>
              <a:off x="2644" y="1578"/>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3" name="Line 841"/>
            <p:cNvSpPr>
              <a:spLocks noChangeShapeType="1"/>
            </p:cNvSpPr>
            <p:nvPr/>
          </p:nvSpPr>
          <p:spPr bwMode="auto">
            <a:xfrm>
              <a:off x="2645" y="1579"/>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4" name="Line 842"/>
            <p:cNvSpPr>
              <a:spLocks noChangeShapeType="1"/>
            </p:cNvSpPr>
            <p:nvPr/>
          </p:nvSpPr>
          <p:spPr bwMode="auto">
            <a:xfrm>
              <a:off x="2647" y="1583"/>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5" name="Line 843"/>
            <p:cNvSpPr>
              <a:spLocks noChangeShapeType="1"/>
            </p:cNvSpPr>
            <p:nvPr/>
          </p:nvSpPr>
          <p:spPr bwMode="auto">
            <a:xfrm>
              <a:off x="2649" y="1589"/>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6" name="Line 844"/>
            <p:cNvSpPr>
              <a:spLocks noChangeShapeType="1"/>
            </p:cNvSpPr>
            <p:nvPr/>
          </p:nvSpPr>
          <p:spPr bwMode="auto">
            <a:xfrm>
              <a:off x="2654" y="1597"/>
              <a:ext cx="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7" name="Line 845"/>
            <p:cNvSpPr>
              <a:spLocks noChangeShapeType="1"/>
            </p:cNvSpPr>
            <p:nvPr/>
          </p:nvSpPr>
          <p:spPr bwMode="auto">
            <a:xfrm>
              <a:off x="2658" y="1607"/>
              <a:ext cx="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8" name="Line 846"/>
            <p:cNvSpPr>
              <a:spLocks noChangeShapeType="1"/>
            </p:cNvSpPr>
            <p:nvPr/>
          </p:nvSpPr>
          <p:spPr bwMode="auto">
            <a:xfrm>
              <a:off x="2664" y="1619"/>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9" name="Line 847"/>
            <p:cNvSpPr>
              <a:spLocks noChangeShapeType="1"/>
            </p:cNvSpPr>
            <p:nvPr/>
          </p:nvSpPr>
          <p:spPr bwMode="auto">
            <a:xfrm>
              <a:off x="2671" y="1632"/>
              <a:ext cx="8"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0" name="Line 848"/>
            <p:cNvSpPr>
              <a:spLocks noChangeShapeType="1"/>
            </p:cNvSpPr>
            <p:nvPr/>
          </p:nvSpPr>
          <p:spPr bwMode="auto">
            <a:xfrm>
              <a:off x="2679" y="1647"/>
              <a:ext cx="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1" name="Line 849"/>
            <p:cNvSpPr>
              <a:spLocks noChangeShapeType="1"/>
            </p:cNvSpPr>
            <p:nvPr/>
          </p:nvSpPr>
          <p:spPr bwMode="auto">
            <a:xfrm>
              <a:off x="2686" y="1662"/>
              <a:ext cx="9"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2" name="Line 850"/>
            <p:cNvSpPr>
              <a:spLocks noChangeShapeType="1"/>
            </p:cNvSpPr>
            <p:nvPr/>
          </p:nvSpPr>
          <p:spPr bwMode="auto">
            <a:xfrm>
              <a:off x="2695" y="1679"/>
              <a:ext cx="20"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3" name="Line 851"/>
            <p:cNvSpPr>
              <a:spLocks noChangeShapeType="1"/>
            </p:cNvSpPr>
            <p:nvPr/>
          </p:nvSpPr>
          <p:spPr bwMode="auto">
            <a:xfrm>
              <a:off x="2715" y="1714"/>
              <a:ext cx="21" cy="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4" name="Line 852"/>
            <p:cNvSpPr>
              <a:spLocks noChangeShapeType="1"/>
            </p:cNvSpPr>
            <p:nvPr/>
          </p:nvSpPr>
          <p:spPr bwMode="auto">
            <a:xfrm>
              <a:off x="2736" y="1751"/>
              <a:ext cx="1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5" name="Line 853"/>
            <p:cNvSpPr>
              <a:spLocks noChangeShapeType="1"/>
            </p:cNvSpPr>
            <p:nvPr/>
          </p:nvSpPr>
          <p:spPr bwMode="auto">
            <a:xfrm>
              <a:off x="2747" y="1769"/>
              <a:ext cx="11"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6" name="Line 854"/>
            <p:cNvSpPr>
              <a:spLocks noChangeShapeType="1"/>
            </p:cNvSpPr>
            <p:nvPr/>
          </p:nvSpPr>
          <p:spPr bwMode="auto">
            <a:xfrm>
              <a:off x="2758" y="1786"/>
              <a:ext cx="12"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7" name="Line 855"/>
            <p:cNvSpPr>
              <a:spLocks noChangeShapeType="1"/>
            </p:cNvSpPr>
            <p:nvPr/>
          </p:nvSpPr>
          <p:spPr bwMode="auto">
            <a:xfrm>
              <a:off x="2770" y="1804"/>
              <a:ext cx="15"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8" name="Line 856"/>
            <p:cNvSpPr>
              <a:spLocks noChangeShapeType="1"/>
            </p:cNvSpPr>
            <p:nvPr/>
          </p:nvSpPr>
          <p:spPr bwMode="auto">
            <a:xfrm>
              <a:off x="2785" y="1825"/>
              <a:ext cx="14"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9" name="Line 857"/>
            <p:cNvSpPr>
              <a:spLocks noChangeShapeType="1"/>
            </p:cNvSpPr>
            <p:nvPr/>
          </p:nvSpPr>
          <p:spPr bwMode="auto">
            <a:xfrm>
              <a:off x="2799" y="1846"/>
              <a:ext cx="13"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0" name="Line 858"/>
            <p:cNvSpPr>
              <a:spLocks noChangeShapeType="1"/>
            </p:cNvSpPr>
            <p:nvPr/>
          </p:nvSpPr>
          <p:spPr bwMode="auto">
            <a:xfrm>
              <a:off x="2812" y="1865"/>
              <a:ext cx="13"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1" name="Line 859"/>
            <p:cNvSpPr>
              <a:spLocks noChangeShapeType="1"/>
            </p:cNvSpPr>
            <p:nvPr/>
          </p:nvSpPr>
          <p:spPr bwMode="auto">
            <a:xfrm>
              <a:off x="2825" y="1882"/>
              <a:ext cx="1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2" name="Line 860"/>
            <p:cNvSpPr>
              <a:spLocks noChangeShapeType="1"/>
            </p:cNvSpPr>
            <p:nvPr/>
          </p:nvSpPr>
          <p:spPr bwMode="auto">
            <a:xfrm>
              <a:off x="2837" y="1899"/>
              <a:ext cx="1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3" name="Line 861"/>
            <p:cNvSpPr>
              <a:spLocks noChangeShapeType="1"/>
            </p:cNvSpPr>
            <p:nvPr/>
          </p:nvSpPr>
          <p:spPr bwMode="auto">
            <a:xfrm>
              <a:off x="2848" y="1913"/>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4" name="Line 862"/>
            <p:cNvSpPr>
              <a:spLocks noChangeShapeType="1"/>
            </p:cNvSpPr>
            <p:nvPr/>
          </p:nvSpPr>
          <p:spPr bwMode="auto">
            <a:xfrm>
              <a:off x="2857" y="1926"/>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5" name="Line 863"/>
            <p:cNvSpPr>
              <a:spLocks noChangeShapeType="1"/>
            </p:cNvSpPr>
            <p:nvPr/>
          </p:nvSpPr>
          <p:spPr bwMode="auto">
            <a:xfrm>
              <a:off x="2865" y="1937"/>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6" name="Line 864"/>
            <p:cNvSpPr>
              <a:spLocks noChangeShapeType="1"/>
            </p:cNvSpPr>
            <p:nvPr/>
          </p:nvSpPr>
          <p:spPr bwMode="auto">
            <a:xfrm>
              <a:off x="2872" y="1947"/>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7" name="Line 865"/>
            <p:cNvSpPr>
              <a:spLocks noChangeShapeType="1"/>
            </p:cNvSpPr>
            <p:nvPr/>
          </p:nvSpPr>
          <p:spPr bwMode="auto">
            <a:xfrm>
              <a:off x="2878" y="1954"/>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8" name="Line 866"/>
            <p:cNvSpPr>
              <a:spLocks noChangeShapeType="1"/>
            </p:cNvSpPr>
            <p:nvPr/>
          </p:nvSpPr>
          <p:spPr bwMode="auto">
            <a:xfrm>
              <a:off x="2882" y="1959"/>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9" name="Line 867"/>
            <p:cNvSpPr>
              <a:spLocks noChangeShapeType="1"/>
            </p:cNvSpPr>
            <p:nvPr/>
          </p:nvSpPr>
          <p:spPr bwMode="auto">
            <a:xfrm>
              <a:off x="2884" y="1963"/>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0" name="Line 868"/>
            <p:cNvSpPr>
              <a:spLocks noChangeShapeType="1"/>
            </p:cNvSpPr>
            <p:nvPr/>
          </p:nvSpPr>
          <p:spPr bwMode="auto">
            <a:xfrm>
              <a:off x="2885" y="1964"/>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1" name="Line 869"/>
            <p:cNvSpPr>
              <a:spLocks noChangeShapeType="1"/>
            </p:cNvSpPr>
            <p:nvPr/>
          </p:nvSpPr>
          <p:spPr bwMode="auto">
            <a:xfrm>
              <a:off x="2886" y="1965"/>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2" name="Line 870"/>
            <p:cNvSpPr>
              <a:spLocks noChangeShapeType="1"/>
            </p:cNvSpPr>
            <p:nvPr/>
          </p:nvSpPr>
          <p:spPr bwMode="auto">
            <a:xfrm>
              <a:off x="2888" y="1968"/>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3" name="Line 871"/>
            <p:cNvSpPr>
              <a:spLocks noChangeShapeType="1"/>
            </p:cNvSpPr>
            <p:nvPr/>
          </p:nvSpPr>
          <p:spPr bwMode="auto">
            <a:xfrm>
              <a:off x="2891" y="1973"/>
              <a:ext cx="5"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4" name="Line 872"/>
            <p:cNvSpPr>
              <a:spLocks noChangeShapeType="1"/>
            </p:cNvSpPr>
            <p:nvPr/>
          </p:nvSpPr>
          <p:spPr bwMode="auto">
            <a:xfrm>
              <a:off x="2896" y="1979"/>
              <a:ext cx="6"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5" name="Line 873"/>
            <p:cNvSpPr>
              <a:spLocks noChangeShapeType="1"/>
            </p:cNvSpPr>
            <p:nvPr/>
          </p:nvSpPr>
          <p:spPr bwMode="auto">
            <a:xfrm>
              <a:off x="2902" y="1987"/>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6" name="Line 874"/>
            <p:cNvSpPr>
              <a:spLocks noChangeShapeType="1"/>
            </p:cNvSpPr>
            <p:nvPr/>
          </p:nvSpPr>
          <p:spPr bwMode="auto">
            <a:xfrm>
              <a:off x="2908" y="1996"/>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7" name="Line 875"/>
            <p:cNvSpPr>
              <a:spLocks noChangeShapeType="1"/>
            </p:cNvSpPr>
            <p:nvPr/>
          </p:nvSpPr>
          <p:spPr bwMode="auto">
            <a:xfrm>
              <a:off x="2915" y="2006"/>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8" name="Line 876"/>
            <p:cNvSpPr>
              <a:spLocks noChangeShapeType="1"/>
            </p:cNvSpPr>
            <p:nvPr/>
          </p:nvSpPr>
          <p:spPr bwMode="auto">
            <a:xfrm>
              <a:off x="2922" y="2016"/>
              <a:ext cx="16"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9" name="Line 877"/>
            <p:cNvSpPr>
              <a:spLocks noChangeShapeType="1"/>
            </p:cNvSpPr>
            <p:nvPr/>
          </p:nvSpPr>
          <p:spPr bwMode="auto">
            <a:xfrm>
              <a:off x="2938" y="2038"/>
              <a:ext cx="7"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0" name="Line 878"/>
            <p:cNvSpPr>
              <a:spLocks noChangeShapeType="1"/>
            </p:cNvSpPr>
            <p:nvPr/>
          </p:nvSpPr>
          <p:spPr bwMode="auto">
            <a:xfrm>
              <a:off x="2945" y="2049"/>
              <a:ext cx="8"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1" name="Line 879"/>
            <p:cNvSpPr>
              <a:spLocks noChangeShapeType="1"/>
            </p:cNvSpPr>
            <p:nvPr/>
          </p:nvSpPr>
          <p:spPr bwMode="auto">
            <a:xfrm>
              <a:off x="2953" y="2059"/>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2" name="Line 880"/>
            <p:cNvSpPr>
              <a:spLocks noChangeShapeType="1"/>
            </p:cNvSpPr>
            <p:nvPr/>
          </p:nvSpPr>
          <p:spPr bwMode="auto">
            <a:xfrm>
              <a:off x="2959" y="2070"/>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3" name="Line 881"/>
            <p:cNvSpPr>
              <a:spLocks noChangeShapeType="1"/>
            </p:cNvSpPr>
            <p:nvPr/>
          </p:nvSpPr>
          <p:spPr bwMode="auto">
            <a:xfrm>
              <a:off x="2966" y="2079"/>
              <a:ext cx="6"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4" name="Line 882"/>
            <p:cNvSpPr>
              <a:spLocks noChangeShapeType="1"/>
            </p:cNvSpPr>
            <p:nvPr/>
          </p:nvSpPr>
          <p:spPr bwMode="auto">
            <a:xfrm>
              <a:off x="2972" y="2087"/>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5" name="Line 883"/>
            <p:cNvSpPr>
              <a:spLocks noChangeShapeType="1"/>
            </p:cNvSpPr>
            <p:nvPr/>
          </p:nvSpPr>
          <p:spPr bwMode="auto">
            <a:xfrm>
              <a:off x="2977" y="2095"/>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6" name="Line 884"/>
            <p:cNvSpPr>
              <a:spLocks noChangeShapeType="1"/>
            </p:cNvSpPr>
            <p:nvPr/>
          </p:nvSpPr>
          <p:spPr bwMode="auto">
            <a:xfrm>
              <a:off x="2981" y="2100"/>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7" name="Line 885"/>
            <p:cNvSpPr>
              <a:spLocks noChangeShapeType="1"/>
            </p:cNvSpPr>
            <p:nvPr/>
          </p:nvSpPr>
          <p:spPr bwMode="auto">
            <a:xfrm>
              <a:off x="2983" y="2104"/>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8" name="Line 886"/>
            <p:cNvSpPr>
              <a:spLocks noChangeShapeType="1"/>
            </p:cNvSpPr>
            <p:nvPr/>
          </p:nvSpPr>
          <p:spPr bwMode="auto">
            <a:xfrm>
              <a:off x="2989" y="2114"/>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9" name="Line 887"/>
            <p:cNvSpPr>
              <a:spLocks noChangeShapeType="1"/>
            </p:cNvSpPr>
            <p:nvPr/>
          </p:nvSpPr>
          <p:spPr bwMode="auto">
            <a:xfrm>
              <a:off x="2996" y="2126"/>
              <a:ext cx="7"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0" name="Line 888"/>
            <p:cNvSpPr>
              <a:spLocks noChangeShapeType="1"/>
            </p:cNvSpPr>
            <p:nvPr/>
          </p:nvSpPr>
          <p:spPr bwMode="auto">
            <a:xfrm>
              <a:off x="3003" y="2140"/>
              <a:ext cx="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1" name="Line 889"/>
            <p:cNvSpPr>
              <a:spLocks noChangeShapeType="1"/>
            </p:cNvSpPr>
            <p:nvPr/>
          </p:nvSpPr>
          <p:spPr bwMode="auto">
            <a:xfrm>
              <a:off x="3010" y="2155"/>
              <a:ext cx="8"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2" name="Line 890"/>
            <p:cNvSpPr>
              <a:spLocks noChangeShapeType="1"/>
            </p:cNvSpPr>
            <p:nvPr/>
          </p:nvSpPr>
          <p:spPr bwMode="auto">
            <a:xfrm>
              <a:off x="3018" y="2171"/>
              <a:ext cx="16"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3" name="Line 891"/>
            <p:cNvSpPr>
              <a:spLocks noChangeShapeType="1"/>
            </p:cNvSpPr>
            <p:nvPr/>
          </p:nvSpPr>
          <p:spPr bwMode="auto">
            <a:xfrm>
              <a:off x="3034" y="2204"/>
              <a:ext cx="6"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4" name="Line 892"/>
            <p:cNvSpPr>
              <a:spLocks noChangeShapeType="1"/>
            </p:cNvSpPr>
            <p:nvPr/>
          </p:nvSpPr>
          <p:spPr bwMode="auto">
            <a:xfrm>
              <a:off x="3040" y="2220"/>
              <a:ext cx="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5" name="Line 893"/>
            <p:cNvSpPr>
              <a:spLocks noChangeShapeType="1"/>
            </p:cNvSpPr>
            <p:nvPr/>
          </p:nvSpPr>
          <p:spPr bwMode="auto">
            <a:xfrm>
              <a:off x="3047" y="2235"/>
              <a:ext cx="5"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6" name="Line 894"/>
            <p:cNvSpPr>
              <a:spLocks noChangeShapeType="1"/>
            </p:cNvSpPr>
            <p:nvPr/>
          </p:nvSpPr>
          <p:spPr bwMode="auto">
            <a:xfrm>
              <a:off x="3052" y="2249"/>
              <a:ext cx="4"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7" name="Line 895"/>
            <p:cNvSpPr>
              <a:spLocks noChangeShapeType="1"/>
            </p:cNvSpPr>
            <p:nvPr/>
          </p:nvSpPr>
          <p:spPr bwMode="auto">
            <a:xfrm>
              <a:off x="3056" y="2260"/>
              <a:ext cx="3"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8" name="Line 896"/>
            <p:cNvSpPr>
              <a:spLocks noChangeShapeType="1"/>
            </p:cNvSpPr>
            <p:nvPr/>
          </p:nvSpPr>
          <p:spPr bwMode="auto">
            <a:xfrm>
              <a:off x="3059" y="2268"/>
              <a:ext cx="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9" name="Line 897"/>
            <p:cNvSpPr>
              <a:spLocks noChangeShapeType="1"/>
            </p:cNvSpPr>
            <p:nvPr/>
          </p:nvSpPr>
          <p:spPr bwMode="auto">
            <a:xfrm>
              <a:off x="3062" y="2278"/>
              <a:ext cx="3"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0" name="Line 898"/>
            <p:cNvSpPr>
              <a:spLocks noChangeShapeType="1"/>
            </p:cNvSpPr>
            <p:nvPr/>
          </p:nvSpPr>
          <p:spPr bwMode="auto">
            <a:xfrm>
              <a:off x="3065" y="2289"/>
              <a:ext cx="3"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1" name="Line 899"/>
            <p:cNvSpPr>
              <a:spLocks noChangeShapeType="1"/>
            </p:cNvSpPr>
            <p:nvPr/>
          </p:nvSpPr>
          <p:spPr bwMode="auto">
            <a:xfrm>
              <a:off x="3068" y="2301"/>
              <a:ext cx="5"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2" name="Line 900"/>
            <p:cNvSpPr>
              <a:spLocks noChangeShapeType="1"/>
            </p:cNvSpPr>
            <p:nvPr/>
          </p:nvSpPr>
          <p:spPr bwMode="auto">
            <a:xfrm>
              <a:off x="3073" y="2315"/>
              <a:ext cx="3"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3" name="Line 901"/>
            <p:cNvSpPr>
              <a:spLocks noChangeShapeType="1"/>
            </p:cNvSpPr>
            <p:nvPr/>
          </p:nvSpPr>
          <p:spPr bwMode="auto">
            <a:xfrm>
              <a:off x="3076" y="2329"/>
              <a:ext cx="4"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4" name="Line 902"/>
            <p:cNvSpPr>
              <a:spLocks noChangeShapeType="1"/>
            </p:cNvSpPr>
            <p:nvPr/>
          </p:nvSpPr>
          <p:spPr bwMode="auto">
            <a:xfrm>
              <a:off x="3080" y="2343"/>
              <a:ext cx="5"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5" name="Line 903"/>
            <p:cNvSpPr>
              <a:spLocks noChangeShapeType="1"/>
            </p:cNvSpPr>
            <p:nvPr/>
          </p:nvSpPr>
          <p:spPr bwMode="auto">
            <a:xfrm>
              <a:off x="3085" y="2357"/>
              <a:ext cx="4"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6" name="Line 904"/>
            <p:cNvSpPr>
              <a:spLocks noChangeShapeType="1"/>
            </p:cNvSpPr>
            <p:nvPr/>
          </p:nvSpPr>
          <p:spPr bwMode="auto">
            <a:xfrm>
              <a:off x="3089" y="2371"/>
              <a:ext cx="3"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7" name="Line 905"/>
            <p:cNvSpPr>
              <a:spLocks noChangeShapeType="1"/>
            </p:cNvSpPr>
            <p:nvPr/>
          </p:nvSpPr>
          <p:spPr bwMode="auto">
            <a:xfrm>
              <a:off x="3092" y="2385"/>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8" name="Line 906"/>
            <p:cNvSpPr>
              <a:spLocks noChangeShapeType="1"/>
            </p:cNvSpPr>
            <p:nvPr/>
          </p:nvSpPr>
          <p:spPr bwMode="auto">
            <a:xfrm>
              <a:off x="3096" y="2398"/>
              <a:ext cx="3"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9" name="Line 907"/>
            <p:cNvSpPr>
              <a:spLocks noChangeShapeType="1"/>
            </p:cNvSpPr>
            <p:nvPr/>
          </p:nvSpPr>
          <p:spPr bwMode="auto">
            <a:xfrm>
              <a:off x="3099" y="2409"/>
              <a:ext cx="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10" name="Line 908"/>
            <p:cNvSpPr>
              <a:spLocks noChangeShapeType="1"/>
            </p:cNvSpPr>
            <p:nvPr/>
          </p:nvSpPr>
          <p:spPr bwMode="auto">
            <a:xfrm>
              <a:off x="3102" y="2419"/>
              <a:ext cx="2"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11" name="Line 909"/>
            <p:cNvSpPr>
              <a:spLocks noChangeShapeType="1"/>
            </p:cNvSpPr>
            <p:nvPr/>
          </p:nvSpPr>
          <p:spPr bwMode="auto">
            <a:xfrm>
              <a:off x="3104" y="2428"/>
              <a:ext cx="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12" name="Line 910"/>
            <p:cNvSpPr>
              <a:spLocks noChangeShapeType="1"/>
            </p:cNvSpPr>
            <p:nvPr/>
          </p:nvSpPr>
          <p:spPr bwMode="auto">
            <a:xfrm>
              <a:off x="3107" y="2438"/>
              <a:ext cx="0"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13" name="Freeform 911"/>
            <p:cNvSpPr>
              <a:spLocks/>
            </p:cNvSpPr>
            <p:nvPr/>
          </p:nvSpPr>
          <p:spPr bwMode="auto">
            <a:xfrm>
              <a:off x="2625" y="1359"/>
              <a:ext cx="16" cy="207"/>
            </a:xfrm>
            <a:custGeom>
              <a:avLst/>
              <a:gdLst>
                <a:gd name="T0" fmla="*/ 1 w 31"/>
                <a:gd name="T1" fmla="*/ 0 h 414"/>
                <a:gd name="T2" fmla="*/ 1 w 31"/>
                <a:gd name="T3" fmla="*/ 1 h 414"/>
                <a:gd name="T4" fmla="*/ 1 w 31"/>
                <a:gd name="T5" fmla="*/ 1 h 414"/>
                <a:gd name="T6" fmla="*/ 1 w 31"/>
                <a:gd name="T7" fmla="*/ 1 h 414"/>
                <a:gd name="T8" fmla="*/ 1 w 31"/>
                <a:gd name="T9" fmla="*/ 1 h 414"/>
                <a:gd name="T10" fmla="*/ 1 w 31"/>
                <a:gd name="T11" fmla="*/ 1 h 414"/>
                <a:gd name="T12" fmla="*/ 1 w 31"/>
                <a:gd name="T13" fmla="*/ 1 h 414"/>
                <a:gd name="T14" fmla="*/ 1 w 31"/>
                <a:gd name="T15" fmla="*/ 1 h 414"/>
                <a:gd name="T16" fmla="*/ 1 w 31"/>
                <a:gd name="T17" fmla="*/ 1 h 414"/>
                <a:gd name="T18" fmla="*/ 1 w 31"/>
                <a:gd name="T19" fmla="*/ 1 h 414"/>
                <a:gd name="T20" fmla="*/ 1 w 31"/>
                <a:gd name="T21" fmla="*/ 1 h 414"/>
                <a:gd name="T22" fmla="*/ 1 w 31"/>
                <a:gd name="T23" fmla="*/ 1 h 414"/>
                <a:gd name="T24" fmla="*/ 1 w 31"/>
                <a:gd name="T25" fmla="*/ 1 h 414"/>
                <a:gd name="T26" fmla="*/ 1 w 31"/>
                <a:gd name="T27" fmla="*/ 1 h 414"/>
                <a:gd name="T28" fmla="*/ 0 w 31"/>
                <a:gd name="T29" fmla="*/ 1 h 414"/>
                <a:gd name="T30" fmla="*/ 0 w 31"/>
                <a:gd name="T31" fmla="*/ 1 h 414"/>
                <a:gd name="T32" fmla="*/ 1 w 31"/>
                <a:gd name="T33" fmla="*/ 1 h 414"/>
                <a:gd name="T34" fmla="*/ 1 w 31"/>
                <a:gd name="T35" fmla="*/ 1 h 414"/>
                <a:gd name="T36" fmla="*/ 1 w 31"/>
                <a:gd name="T37" fmla="*/ 1 h 414"/>
                <a:gd name="T38" fmla="*/ 1 w 31"/>
                <a:gd name="T39" fmla="*/ 1 h 414"/>
                <a:gd name="T40" fmla="*/ 1 w 31"/>
                <a:gd name="T41" fmla="*/ 1 h 414"/>
                <a:gd name="T42" fmla="*/ 1 w 31"/>
                <a:gd name="T43" fmla="*/ 1 h 414"/>
                <a:gd name="T44" fmla="*/ 1 w 31"/>
                <a:gd name="T45" fmla="*/ 1 h 414"/>
                <a:gd name="T46" fmla="*/ 1 w 31"/>
                <a:gd name="T47" fmla="*/ 0 h 4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414"/>
                <a:gd name="T74" fmla="*/ 31 w 31"/>
                <a:gd name="T75" fmla="*/ 414 h 4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414">
                  <a:moveTo>
                    <a:pt x="31" y="0"/>
                  </a:moveTo>
                  <a:lnTo>
                    <a:pt x="31" y="128"/>
                  </a:lnTo>
                  <a:lnTo>
                    <a:pt x="30" y="136"/>
                  </a:lnTo>
                  <a:lnTo>
                    <a:pt x="29" y="168"/>
                  </a:lnTo>
                  <a:lnTo>
                    <a:pt x="30" y="189"/>
                  </a:lnTo>
                  <a:lnTo>
                    <a:pt x="30" y="210"/>
                  </a:lnTo>
                  <a:lnTo>
                    <a:pt x="31" y="229"/>
                  </a:lnTo>
                  <a:lnTo>
                    <a:pt x="31" y="414"/>
                  </a:lnTo>
                  <a:lnTo>
                    <a:pt x="24" y="393"/>
                  </a:lnTo>
                  <a:lnTo>
                    <a:pt x="17" y="368"/>
                  </a:lnTo>
                  <a:lnTo>
                    <a:pt x="13" y="348"/>
                  </a:lnTo>
                  <a:lnTo>
                    <a:pt x="7" y="310"/>
                  </a:lnTo>
                  <a:lnTo>
                    <a:pt x="4" y="278"/>
                  </a:lnTo>
                  <a:lnTo>
                    <a:pt x="1" y="249"/>
                  </a:lnTo>
                  <a:lnTo>
                    <a:pt x="0" y="223"/>
                  </a:lnTo>
                  <a:lnTo>
                    <a:pt x="0" y="198"/>
                  </a:lnTo>
                  <a:lnTo>
                    <a:pt x="1" y="175"/>
                  </a:lnTo>
                  <a:lnTo>
                    <a:pt x="4" y="151"/>
                  </a:lnTo>
                  <a:lnTo>
                    <a:pt x="6" y="131"/>
                  </a:lnTo>
                  <a:lnTo>
                    <a:pt x="9" y="107"/>
                  </a:lnTo>
                  <a:lnTo>
                    <a:pt x="14" y="80"/>
                  </a:lnTo>
                  <a:lnTo>
                    <a:pt x="19" y="50"/>
                  </a:lnTo>
                  <a:lnTo>
                    <a:pt x="26" y="17"/>
                  </a:lnTo>
                  <a:lnTo>
                    <a:pt x="31" y="0"/>
                  </a:lnTo>
                  <a:close/>
                </a:path>
              </a:pathLst>
            </a:custGeom>
            <a:solidFill>
              <a:srgbClr val="FFE7BB"/>
            </a:solidFill>
            <a:ln w="0">
              <a:solidFill>
                <a:srgbClr val="FFE7BB"/>
              </a:solidFill>
              <a:round/>
              <a:headEnd/>
              <a:tailEnd/>
            </a:ln>
          </p:spPr>
          <p:txBody>
            <a:bodyPr/>
            <a:lstStyle/>
            <a:p>
              <a:endParaRPr lang="en-US"/>
            </a:p>
          </p:txBody>
        </p:sp>
        <p:sp>
          <p:nvSpPr>
            <p:cNvPr id="37514" name="Freeform 912"/>
            <p:cNvSpPr>
              <a:spLocks noEditPoints="1"/>
            </p:cNvSpPr>
            <p:nvPr/>
          </p:nvSpPr>
          <p:spPr bwMode="auto">
            <a:xfrm>
              <a:off x="2641" y="1319"/>
              <a:ext cx="16" cy="286"/>
            </a:xfrm>
            <a:custGeom>
              <a:avLst/>
              <a:gdLst>
                <a:gd name="T0" fmla="*/ 0 w 32"/>
                <a:gd name="T1" fmla="*/ 0 h 573"/>
                <a:gd name="T2" fmla="*/ 1 w 32"/>
                <a:gd name="T3" fmla="*/ 0 h 573"/>
                <a:gd name="T4" fmla="*/ 1 w 32"/>
                <a:gd name="T5" fmla="*/ 0 h 573"/>
                <a:gd name="T6" fmla="*/ 1 w 32"/>
                <a:gd name="T7" fmla="*/ 0 h 573"/>
                <a:gd name="T8" fmla="*/ 1 w 32"/>
                <a:gd name="T9" fmla="*/ 0 h 573"/>
                <a:gd name="T10" fmla="*/ 1 w 32"/>
                <a:gd name="T11" fmla="*/ 0 h 573"/>
                <a:gd name="T12" fmla="*/ 1 w 32"/>
                <a:gd name="T13" fmla="*/ 0 h 573"/>
                <a:gd name="T14" fmla="*/ 1 w 32"/>
                <a:gd name="T15" fmla="*/ 0 h 573"/>
                <a:gd name="T16" fmla="*/ 1 w 32"/>
                <a:gd name="T17" fmla="*/ 0 h 573"/>
                <a:gd name="T18" fmla="*/ 1 w 32"/>
                <a:gd name="T19" fmla="*/ 0 h 573"/>
                <a:gd name="T20" fmla="*/ 1 w 32"/>
                <a:gd name="T21" fmla="*/ 0 h 573"/>
                <a:gd name="T22" fmla="*/ 0 w 32"/>
                <a:gd name="T23" fmla="*/ 0 h 573"/>
                <a:gd name="T24" fmla="*/ 0 w 32"/>
                <a:gd name="T25" fmla="*/ 0 h 573"/>
                <a:gd name="T26" fmla="*/ 1 w 32"/>
                <a:gd name="T27" fmla="*/ 0 h 573"/>
                <a:gd name="T28" fmla="*/ 1 w 32"/>
                <a:gd name="T29" fmla="*/ 0 h 573"/>
                <a:gd name="T30" fmla="*/ 1 w 32"/>
                <a:gd name="T31" fmla="*/ 0 h 573"/>
                <a:gd name="T32" fmla="*/ 1 w 32"/>
                <a:gd name="T33" fmla="*/ 0 h 573"/>
                <a:gd name="T34" fmla="*/ 1 w 32"/>
                <a:gd name="T35" fmla="*/ 0 h 573"/>
                <a:gd name="T36" fmla="*/ 0 w 32"/>
                <a:gd name="T37" fmla="*/ 0 h 573"/>
                <a:gd name="T38" fmla="*/ 0 w 32"/>
                <a:gd name="T39" fmla="*/ 0 h 573"/>
                <a:gd name="T40" fmla="*/ 1 w 32"/>
                <a:gd name="T41" fmla="*/ 0 h 573"/>
                <a:gd name="T42" fmla="*/ 1 w 32"/>
                <a:gd name="T43" fmla="*/ 0 h 573"/>
                <a:gd name="T44" fmla="*/ 1 w 32"/>
                <a:gd name="T45" fmla="*/ 0 h 5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573"/>
                <a:gd name="T71" fmla="*/ 32 w 32"/>
                <a:gd name="T72" fmla="*/ 573 h 5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573">
                  <a:moveTo>
                    <a:pt x="0" y="310"/>
                  </a:moveTo>
                  <a:lnTo>
                    <a:pt x="1" y="330"/>
                  </a:lnTo>
                  <a:lnTo>
                    <a:pt x="5" y="372"/>
                  </a:lnTo>
                  <a:lnTo>
                    <a:pt x="9" y="392"/>
                  </a:lnTo>
                  <a:lnTo>
                    <a:pt x="13" y="415"/>
                  </a:lnTo>
                  <a:lnTo>
                    <a:pt x="19" y="439"/>
                  </a:lnTo>
                  <a:lnTo>
                    <a:pt x="26" y="464"/>
                  </a:lnTo>
                  <a:lnTo>
                    <a:pt x="32" y="481"/>
                  </a:lnTo>
                  <a:lnTo>
                    <a:pt x="32" y="573"/>
                  </a:lnTo>
                  <a:lnTo>
                    <a:pt x="17" y="539"/>
                  </a:lnTo>
                  <a:lnTo>
                    <a:pt x="3" y="504"/>
                  </a:lnTo>
                  <a:lnTo>
                    <a:pt x="0" y="495"/>
                  </a:lnTo>
                  <a:lnTo>
                    <a:pt x="0" y="310"/>
                  </a:lnTo>
                  <a:close/>
                  <a:moveTo>
                    <a:pt x="32" y="0"/>
                  </a:moveTo>
                  <a:lnTo>
                    <a:pt x="32" y="81"/>
                  </a:lnTo>
                  <a:lnTo>
                    <a:pt x="23" y="107"/>
                  </a:lnTo>
                  <a:lnTo>
                    <a:pt x="12" y="145"/>
                  </a:lnTo>
                  <a:lnTo>
                    <a:pt x="3" y="183"/>
                  </a:lnTo>
                  <a:lnTo>
                    <a:pt x="0" y="209"/>
                  </a:lnTo>
                  <a:lnTo>
                    <a:pt x="0" y="81"/>
                  </a:lnTo>
                  <a:lnTo>
                    <a:pt x="6" y="61"/>
                  </a:lnTo>
                  <a:lnTo>
                    <a:pt x="22" y="22"/>
                  </a:lnTo>
                  <a:lnTo>
                    <a:pt x="32" y="0"/>
                  </a:lnTo>
                  <a:close/>
                </a:path>
              </a:pathLst>
            </a:custGeom>
            <a:solidFill>
              <a:srgbClr val="FFE7BA"/>
            </a:solidFill>
            <a:ln w="0">
              <a:solidFill>
                <a:srgbClr val="FFE7BA"/>
              </a:solidFill>
              <a:round/>
              <a:headEnd/>
              <a:tailEnd/>
            </a:ln>
          </p:spPr>
          <p:txBody>
            <a:bodyPr/>
            <a:lstStyle/>
            <a:p>
              <a:endParaRPr lang="en-US"/>
            </a:p>
          </p:txBody>
        </p:sp>
        <p:sp>
          <p:nvSpPr>
            <p:cNvPr id="37515" name="Freeform 913"/>
            <p:cNvSpPr>
              <a:spLocks noEditPoints="1"/>
            </p:cNvSpPr>
            <p:nvPr/>
          </p:nvSpPr>
          <p:spPr bwMode="auto">
            <a:xfrm>
              <a:off x="2657" y="1309"/>
              <a:ext cx="16" cy="329"/>
            </a:xfrm>
            <a:custGeom>
              <a:avLst/>
              <a:gdLst>
                <a:gd name="T0" fmla="*/ 0 w 33"/>
                <a:gd name="T1" fmla="*/ 1 h 658"/>
                <a:gd name="T2" fmla="*/ 0 w 33"/>
                <a:gd name="T3" fmla="*/ 1 h 658"/>
                <a:gd name="T4" fmla="*/ 0 w 33"/>
                <a:gd name="T5" fmla="*/ 1 h 658"/>
                <a:gd name="T6" fmla="*/ 0 w 33"/>
                <a:gd name="T7" fmla="*/ 1 h 658"/>
                <a:gd name="T8" fmla="*/ 0 w 33"/>
                <a:gd name="T9" fmla="*/ 1 h 658"/>
                <a:gd name="T10" fmla="*/ 0 w 33"/>
                <a:gd name="T11" fmla="*/ 1 h 658"/>
                <a:gd name="T12" fmla="*/ 0 w 33"/>
                <a:gd name="T13" fmla="*/ 1 h 658"/>
                <a:gd name="T14" fmla="*/ 0 w 33"/>
                <a:gd name="T15" fmla="*/ 1 h 658"/>
                <a:gd name="T16" fmla="*/ 0 w 33"/>
                <a:gd name="T17" fmla="*/ 1 h 658"/>
                <a:gd name="T18" fmla="*/ 0 w 33"/>
                <a:gd name="T19" fmla="*/ 1 h 658"/>
                <a:gd name="T20" fmla="*/ 0 w 33"/>
                <a:gd name="T21" fmla="*/ 0 h 658"/>
                <a:gd name="T22" fmla="*/ 0 w 33"/>
                <a:gd name="T23" fmla="*/ 0 h 658"/>
                <a:gd name="T24" fmla="*/ 0 w 33"/>
                <a:gd name="T25" fmla="*/ 1 h 658"/>
                <a:gd name="T26" fmla="*/ 0 w 33"/>
                <a:gd name="T27" fmla="*/ 1 h 658"/>
                <a:gd name="T28" fmla="*/ 0 w 33"/>
                <a:gd name="T29" fmla="*/ 1 h 658"/>
                <a:gd name="T30" fmla="*/ 0 w 33"/>
                <a:gd name="T31" fmla="*/ 1 h 658"/>
                <a:gd name="T32" fmla="*/ 0 w 33"/>
                <a:gd name="T33" fmla="*/ 1 h 658"/>
                <a:gd name="T34" fmla="*/ 0 w 33"/>
                <a:gd name="T35" fmla="*/ 0 h 6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658"/>
                <a:gd name="T56" fmla="*/ 33 w 33"/>
                <a:gd name="T57" fmla="*/ 658 h 6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658">
                  <a:moveTo>
                    <a:pt x="0" y="501"/>
                  </a:moveTo>
                  <a:lnTo>
                    <a:pt x="4" y="510"/>
                  </a:lnTo>
                  <a:lnTo>
                    <a:pt x="14" y="539"/>
                  </a:lnTo>
                  <a:lnTo>
                    <a:pt x="27" y="570"/>
                  </a:lnTo>
                  <a:lnTo>
                    <a:pt x="33" y="581"/>
                  </a:lnTo>
                  <a:lnTo>
                    <a:pt x="33" y="658"/>
                  </a:lnTo>
                  <a:lnTo>
                    <a:pt x="23" y="639"/>
                  </a:lnTo>
                  <a:lnTo>
                    <a:pt x="3" y="597"/>
                  </a:lnTo>
                  <a:lnTo>
                    <a:pt x="0" y="593"/>
                  </a:lnTo>
                  <a:lnTo>
                    <a:pt x="0" y="501"/>
                  </a:lnTo>
                  <a:close/>
                  <a:moveTo>
                    <a:pt x="10" y="0"/>
                  </a:moveTo>
                  <a:lnTo>
                    <a:pt x="33" y="0"/>
                  </a:lnTo>
                  <a:lnTo>
                    <a:pt x="33" y="22"/>
                  </a:lnTo>
                  <a:lnTo>
                    <a:pt x="22" y="44"/>
                  </a:lnTo>
                  <a:lnTo>
                    <a:pt x="6" y="86"/>
                  </a:lnTo>
                  <a:lnTo>
                    <a:pt x="0" y="101"/>
                  </a:lnTo>
                  <a:lnTo>
                    <a:pt x="0" y="20"/>
                  </a:lnTo>
                  <a:lnTo>
                    <a:pt x="10" y="0"/>
                  </a:lnTo>
                  <a:close/>
                </a:path>
              </a:pathLst>
            </a:custGeom>
            <a:solidFill>
              <a:srgbClr val="FFE6B8"/>
            </a:solidFill>
            <a:ln w="0">
              <a:solidFill>
                <a:srgbClr val="FFE6B8"/>
              </a:solidFill>
              <a:round/>
              <a:headEnd/>
              <a:tailEnd/>
            </a:ln>
          </p:spPr>
          <p:txBody>
            <a:bodyPr/>
            <a:lstStyle/>
            <a:p>
              <a:endParaRPr lang="en-US"/>
            </a:p>
          </p:txBody>
        </p:sp>
        <p:sp>
          <p:nvSpPr>
            <p:cNvPr id="37516" name="Freeform 914"/>
            <p:cNvSpPr>
              <a:spLocks noEditPoints="1"/>
            </p:cNvSpPr>
            <p:nvPr/>
          </p:nvSpPr>
          <p:spPr bwMode="auto">
            <a:xfrm>
              <a:off x="2673" y="1309"/>
              <a:ext cx="16" cy="359"/>
            </a:xfrm>
            <a:custGeom>
              <a:avLst/>
              <a:gdLst>
                <a:gd name="T0" fmla="*/ 0 w 32"/>
                <a:gd name="T1" fmla="*/ 0 h 719"/>
                <a:gd name="T2" fmla="*/ 1 w 32"/>
                <a:gd name="T3" fmla="*/ 0 h 719"/>
                <a:gd name="T4" fmla="*/ 1 w 32"/>
                <a:gd name="T5" fmla="*/ 0 h 719"/>
                <a:gd name="T6" fmla="*/ 1 w 32"/>
                <a:gd name="T7" fmla="*/ 0 h 719"/>
                <a:gd name="T8" fmla="*/ 1 w 32"/>
                <a:gd name="T9" fmla="*/ 0 h 719"/>
                <a:gd name="T10" fmla="*/ 0 w 32"/>
                <a:gd name="T11" fmla="*/ 0 h 719"/>
                <a:gd name="T12" fmla="*/ 0 w 32"/>
                <a:gd name="T13" fmla="*/ 0 h 719"/>
                <a:gd name="T14" fmla="*/ 0 w 32"/>
                <a:gd name="T15" fmla="*/ 0 h 719"/>
                <a:gd name="T16" fmla="*/ 1 w 32"/>
                <a:gd name="T17" fmla="*/ 0 h 719"/>
                <a:gd name="T18" fmla="*/ 0 w 32"/>
                <a:gd name="T19" fmla="*/ 0 h 719"/>
                <a:gd name="T20" fmla="*/ 0 w 32"/>
                <a:gd name="T21" fmla="*/ 0 h 7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719"/>
                <a:gd name="T35" fmla="*/ 32 w 32"/>
                <a:gd name="T36" fmla="*/ 719 h 7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719">
                  <a:moveTo>
                    <a:pt x="0" y="581"/>
                  </a:moveTo>
                  <a:lnTo>
                    <a:pt x="10" y="603"/>
                  </a:lnTo>
                  <a:lnTo>
                    <a:pt x="32" y="647"/>
                  </a:lnTo>
                  <a:lnTo>
                    <a:pt x="32" y="719"/>
                  </a:lnTo>
                  <a:lnTo>
                    <a:pt x="14" y="686"/>
                  </a:lnTo>
                  <a:lnTo>
                    <a:pt x="0" y="658"/>
                  </a:lnTo>
                  <a:lnTo>
                    <a:pt x="0" y="581"/>
                  </a:lnTo>
                  <a:close/>
                  <a:moveTo>
                    <a:pt x="0" y="0"/>
                  </a:moveTo>
                  <a:lnTo>
                    <a:pt x="10" y="0"/>
                  </a:lnTo>
                  <a:lnTo>
                    <a:pt x="0" y="22"/>
                  </a:lnTo>
                  <a:lnTo>
                    <a:pt x="0" y="0"/>
                  </a:lnTo>
                  <a:close/>
                </a:path>
              </a:pathLst>
            </a:custGeom>
            <a:solidFill>
              <a:srgbClr val="FEE3B4"/>
            </a:solidFill>
            <a:ln w="0">
              <a:solidFill>
                <a:srgbClr val="FEE3B4"/>
              </a:solidFill>
              <a:round/>
              <a:headEnd/>
              <a:tailEnd/>
            </a:ln>
          </p:spPr>
          <p:txBody>
            <a:bodyPr/>
            <a:lstStyle/>
            <a:p>
              <a:endParaRPr lang="en-US"/>
            </a:p>
          </p:txBody>
        </p:sp>
        <p:sp>
          <p:nvSpPr>
            <p:cNvPr id="37517" name="Freeform 915"/>
            <p:cNvSpPr>
              <a:spLocks/>
            </p:cNvSpPr>
            <p:nvPr/>
          </p:nvSpPr>
          <p:spPr bwMode="auto">
            <a:xfrm>
              <a:off x="2688" y="1631"/>
              <a:ext cx="16" cy="65"/>
            </a:xfrm>
            <a:custGeom>
              <a:avLst/>
              <a:gdLst>
                <a:gd name="T0" fmla="*/ 0 w 32"/>
                <a:gd name="T1" fmla="*/ 0 h 130"/>
                <a:gd name="T2" fmla="*/ 1 w 32"/>
                <a:gd name="T3" fmla="*/ 1 h 130"/>
                <a:gd name="T4" fmla="*/ 1 w 32"/>
                <a:gd name="T5" fmla="*/ 1 h 130"/>
                <a:gd name="T6" fmla="*/ 1 w 32"/>
                <a:gd name="T7" fmla="*/ 1 h 130"/>
                <a:gd name="T8" fmla="*/ 1 w 32"/>
                <a:gd name="T9" fmla="*/ 1 h 130"/>
                <a:gd name="T10" fmla="*/ 0 w 32"/>
                <a:gd name="T11" fmla="*/ 1 h 130"/>
                <a:gd name="T12" fmla="*/ 0 w 32"/>
                <a:gd name="T13" fmla="*/ 0 h 130"/>
                <a:gd name="T14" fmla="*/ 0 60000 65536"/>
                <a:gd name="T15" fmla="*/ 0 60000 65536"/>
                <a:gd name="T16" fmla="*/ 0 60000 65536"/>
                <a:gd name="T17" fmla="*/ 0 60000 65536"/>
                <a:gd name="T18" fmla="*/ 0 60000 65536"/>
                <a:gd name="T19" fmla="*/ 0 60000 65536"/>
                <a:gd name="T20" fmla="*/ 0 60000 65536"/>
                <a:gd name="T21" fmla="*/ 0 w 32"/>
                <a:gd name="T22" fmla="*/ 0 h 130"/>
                <a:gd name="T23" fmla="*/ 32 w 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0">
                  <a:moveTo>
                    <a:pt x="0" y="0"/>
                  </a:moveTo>
                  <a:lnTo>
                    <a:pt x="17" y="33"/>
                  </a:lnTo>
                  <a:lnTo>
                    <a:pt x="32" y="58"/>
                  </a:lnTo>
                  <a:lnTo>
                    <a:pt x="32" y="130"/>
                  </a:lnTo>
                  <a:lnTo>
                    <a:pt x="10" y="92"/>
                  </a:lnTo>
                  <a:lnTo>
                    <a:pt x="0" y="72"/>
                  </a:lnTo>
                  <a:lnTo>
                    <a:pt x="0" y="0"/>
                  </a:lnTo>
                  <a:close/>
                </a:path>
              </a:pathLst>
            </a:custGeom>
            <a:solidFill>
              <a:srgbClr val="FDE0B0"/>
            </a:solidFill>
            <a:ln w="0">
              <a:solidFill>
                <a:srgbClr val="FDE0B0"/>
              </a:solidFill>
              <a:round/>
              <a:headEnd/>
              <a:tailEnd/>
            </a:ln>
          </p:spPr>
          <p:txBody>
            <a:bodyPr/>
            <a:lstStyle/>
            <a:p>
              <a:endParaRPr lang="en-US"/>
            </a:p>
          </p:txBody>
        </p:sp>
        <p:sp>
          <p:nvSpPr>
            <p:cNvPr id="37518" name="Freeform 916"/>
            <p:cNvSpPr>
              <a:spLocks/>
            </p:cNvSpPr>
            <p:nvPr/>
          </p:nvSpPr>
          <p:spPr bwMode="auto">
            <a:xfrm>
              <a:off x="2704" y="1660"/>
              <a:ext cx="17" cy="64"/>
            </a:xfrm>
            <a:custGeom>
              <a:avLst/>
              <a:gdLst>
                <a:gd name="T0" fmla="*/ 0 w 32"/>
                <a:gd name="T1" fmla="*/ 0 h 127"/>
                <a:gd name="T2" fmla="*/ 1 w 32"/>
                <a:gd name="T3" fmla="*/ 1 h 127"/>
                <a:gd name="T4" fmla="*/ 1 w 32"/>
                <a:gd name="T5" fmla="*/ 1 h 127"/>
                <a:gd name="T6" fmla="*/ 1 w 32"/>
                <a:gd name="T7" fmla="*/ 1 h 127"/>
                <a:gd name="T8" fmla="*/ 1 w 32"/>
                <a:gd name="T9" fmla="*/ 1 h 127"/>
                <a:gd name="T10" fmla="*/ 0 w 32"/>
                <a:gd name="T11" fmla="*/ 1 h 127"/>
                <a:gd name="T12" fmla="*/ 0 w 32"/>
                <a:gd name="T13" fmla="*/ 0 h 127"/>
                <a:gd name="T14" fmla="*/ 0 60000 65536"/>
                <a:gd name="T15" fmla="*/ 0 60000 65536"/>
                <a:gd name="T16" fmla="*/ 0 60000 65536"/>
                <a:gd name="T17" fmla="*/ 0 60000 65536"/>
                <a:gd name="T18" fmla="*/ 0 60000 65536"/>
                <a:gd name="T19" fmla="*/ 0 60000 65536"/>
                <a:gd name="T20" fmla="*/ 0 60000 65536"/>
                <a:gd name="T21" fmla="*/ 0 w 32"/>
                <a:gd name="T22" fmla="*/ 0 h 127"/>
                <a:gd name="T23" fmla="*/ 32 w 32"/>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7">
                  <a:moveTo>
                    <a:pt x="0" y="0"/>
                  </a:moveTo>
                  <a:lnTo>
                    <a:pt x="9" y="16"/>
                  </a:lnTo>
                  <a:lnTo>
                    <a:pt x="32" y="55"/>
                  </a:lnTo>
                  <a:lnTo>
                    <a:pt x="32" y="127"/>
                  </a:lnTo>
                  <a:lnTo>
                    <a:pt x="9" y="89"/>
                  </a:lnTo>
                  <a:lnTo>
                    <a:pt x="0" y="72"/>
                  </a:lnTo>
                  <a:lnTo>
                    <a:pt x="0" y="0"/>
                  </a:lnTo>
                  <a:close/>
                </a:path>
              </a:pathLst>
            </a:custGeom>
            <a:solidFill>
              <a:srgbClr val="FCDDAA"/>
            </a:solidFill>
            <a:ln w="0">
              <a:solidFill>
                <a:srgbClr val="FCDDAA"/>
              </a:solidFill>
              <a:round/>
              <a:headEnd/>
              <a:tailEnd/>
            </a:ln>
          </p:spPr>
          <p:txBody>
            <a:bodyPr/>
            <a:lstStyle/>
            <a:p>
              <a:endParaRPr lang="en-US"/>
            </a:p>
          </p:txBody>
        </p:sp>
        <p:sp>
          <p:nvSpPr>
            <p:cNvPr id="37519" name="Freeform 917"/>
            <p:cNvSpPr>
              <a:spLocks/>
            </p:cNvSpPr>
            <p:nvPr/>
          </p:nvSpPr>
          <p:spPr bwMode="auto">
            <a:xfrm>
              <a:off x="2721" y="1687"/>
              <a:ext cx="16" cy="63"/>
            </a:xfrm>
            <a:custGeom>
              <a:avLst/>
              <a:gdLst>
                <a:gd name="T0" fmla="*/ 0 w 32"/>
                <a:gd name="T1" fmla="*/ 0 h 125"/>
                <a:gd name="T2" fmla="*/ 1 w 32"/>
                <a:gd name="T3" fmla="*/ 1 h 125"/>
                <a:gd name="T4" fmla="*/ 1 w 32"/>
                <a:gd name="T5" fmla="*/ 1 h 125"/>
                <a:gd name="T6" fmla="*/ 1 w 32"/>
                <a:gd name="T7" fmla="*/ 1 h 125"/>
                <a:gd name="T8" fmla="*/ 1 w 32"/>
                <a:gd name="T9" fmla="*/ 1 h 125"/>
                <a:gd name="T10" fmla="*/ 0 w 32"/>
                <a:gd name="T11" fmla="*/ 1 h 125"/>
                <a:gd name="T12" fmla="*/ 0 w 32"/>
                <a:gd name="T13" fmla="*/ 0 h 125"/>
                <a:gd name="T14" fmla="*/ 0 60000 65536"/>
                <a:gd name="T15" fmla="*/ 0 60000 65536"/>
                <a:gd name="T16" fmla="*/ 0 60000 65536"/>
                <a:gd name="T17" fmla="*/ 0 60000 65536"/>
                <a:gd name="T18" fmla="*/ 0 60000 65536"/>
                <a:gd name="T19" fmla="*/ 0 60000 65536"/>
                <a:gd name="T20" fmla="*/ 0 60000 65536"/>
                <a:gd name="T21" fmla="*/ 0 w 32"/>
                <a:gd name="T22" fmla="*/ 0 h 125"/>
                <a:gd name="T23" fmla="*/ 32 w 32"/>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5">
                  <a:moveTo>
                    <a:pt x="0" y="0"/>
                  </a:moveTo>
                  <a:lnTo>
                    <a:pt x="4" y="7"/>
                  </a:lnTo>
                  <a:lnTo>
                    <a:pt x="32" y="53"/>
                  </a:lnTo>
                  <a:lnTo>
                    <a:pt x="32" y="125"/>
                  </a:lnTo>
                  <a:lnTo>
                    <a:pt x="12" y="92"/>
                  </a:lnTo>
                  <a:lnTo>
                    <a:pt x="0" y="72"/>
                  </a:lnTo>
                  <a:lnTo>
                    <a:pt x="0" y="0"/>
                  </a:lnTo>
                  <a:close/>
                </a:path>
              </a:pathLst>
            </a:custGeom>
            <a:solidFill>
              <a:srgbClr val="FBD9A4"/>
            </a:solidFill>
            <a:ln w="0">
              <a:solidFill>
                <a:srgbClr val="FBD9A4"/>
              </a:solidFill>
              <a:round/>
              <a:headEnd/>
              <a:tailEnd/>
            </a:ln>
          </p:spPr>
          <p:txBody>
            <a:bodyPr/>
            <a:lstStyle/>
            <a:p>
              <a:endParaRPr lang="en-US"/>
            </a:p>
          </p:txBody>
        </p:sp>
        <p:sp>
          <p:nvSpPr>
            <p:cNvPr id="37520" name="Freeform 918"/>
            <p:cNvSpPr>
              <a:spLocks/>
            </p:cNvSpPr>
            <p:nvPr/>
          </p:nvSpPr>
          <p:spPr bwMode="auto">
            <a:xfrm>
              <a:off x="2737" y="1714"/>
              <a:ext cx="16" cy="62"/>
            </a:xfrm>
            <a:custGeom>
              <a:avLst/>
              <a:gdLst>
                <a:gd name="T0" fmla="*/ 0 w 33"/>
                <a:gd name="T1" fmla="*/ 0 h 124"/>
                <a:gd name="T2" fmla="*/ 0 w 33"/>
                <a:gd name="T3" fmla="*/ 1 h 124"/>
                <a:gd name="T4" fmla="*/ 0 w 33"/>
                <a:gd name="T5" fmla="*/ 1 h 124"/>
                <a:gd name="T6" fmla="*/ 0 w 33"/>
                <a:gd name="T7" fmla="*/ 1 h 124"/>
                <a:gd name="T8" fmla="*/ 0 w 33"/>
                <a:gd name="T9" fmla="*/ 1 h 124"/>
                <a:gd name="T10" fmla="*/ 0 w 33"/>
                <a:gd name="T11" fmla="*/ 1 h 124"/>
                <a:gd name="T12" fmla="*/ 0 w 33"/>
                <a:gd name="T13" fmla="*/ 0 h 124"/>
                <a:gd name="T14" fmla="*/ 0 60000 65536"/>
                <a:gd name="T15" fmla="*/ 0 60000 65536"/>
                <a:gd name="T16" fmla="*/ 0 60000 65536"/>
                <a:gd name="T17" fmla="*/ 0 60000 65536"/>
                <a:gd name="T18" fmla="*/ 0 60000 65536"/>
                <a:gd name="T19" fmla="*/ 0 60000 65536"/>
                <a:gd name="T20" fmla="*/ 0 60000 65536"/>
                <a:gd name="T21" fmla="*/ 0 w 33"/>
                <a:gd name="T22" fmla="*/ 0 h 124"/>
                <a:gd name="T23" fmla="*/ 33 w 33"/>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4">
                  <a:moveTo>
                    <a:pt x="0" y="0"/>
                  </a:moveTo>
                  <a:lnTo>
                    <a:pt x="2" y="3"/>
                  </a:lnTo>
                  <a:lnTo>
                    <a:pt x="33" y="49"/>
                  </a:lnTo>
                  <a:lnTo>
                    <a:pt x="33" y="124"/>
                  </a:lnTo>
                  <a:lnTo>
                    <a:pt x="18" y="101"/>
                  </a:lnTo>
                  <a:lnTo>
                    <a:pt x="0" y="72"/>
                  </a:lnTo>
                  <a:lnTo>
                    <a:pt x="0" y="0"/>
                  </a:lnTo>
                  <a:close/>
                </a:path>
              </a:pathLst>
            </a:custGeom>
            <a:solidFill>
              <a:srgbClr val="FAD59E"/>
            </a:solidFill>
            <a:ln w="0">
              <a:solidFill>
                <a:srgbClr val="FAD59E"/>
              </a:solidFill>
              <a:round/>
              <a:headEnd/>
              <a:tailEnd/>
            </a:ln>
          </p:spPr>
          <p:txBody>
            <a:bodyPr/>
            <a:lstStyle/>
            <a:p>
              <a:endParaRPr lang="en-US"/>
            </a:p>
          </p:txBody>
        </p:sp>
        <p:sp>
          <p:nvSpPr>
            <p:cNvPr id="37521" name="Freeform 919"/>
            <p:cNvSpPr>
              <a:spLocks/>
            </p:cNvSpPr>
            <p:nvPr/>
          </p:nvSpPr>
          <p:spPr bwMode="auto">
            <a:xfrm>
              <a:off x="2752" y="1738"/>
              <a:ext cx="16" cy="62"/>
            </a:xfrm>
            <a:custGeom>
              <a:avLst/>
              <a:gdLst>
                <a:gd name="T0" fmla="*/ 0 w 32"/>
                <a:gd name="T1" fmla="*/ 0 h 126"/>
                <a:gd name="T2" fmla="*/ 1 w 32"/>
                <a:gd name="T3" fmla="*/ 0 h 126"/>
                <a:gd name="T4" fmla="*/ 1 w 32"/>
                <a:gd name="T5" fmla="*/ 0 h 126"/>
                <a:gd name="T6" fmla="*/ 1 w 32"/>
                <a:gd name="T7" fmla="*/ 0 h 126"/>
                <a:gd name="T8" fmla="*/ 1 w 32"/>
                <a:gd name="T9" fmla="*/ 0 h 126"/>
                <a:gd name="T10" fmla="*/ 1 w 32"/>
                <a:gd name="T11" fmla="*/ 0 h 126"/>
                <a:gd name="T12" fmla="*/ 0 w 32"/>
                <a:gd name="T13" fmla="*/ 0 h 126"/>
                <a:gd name="T14" fmla="*/ 0 w 32"/>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26"/>
                <a:gd name="T26" fmla="*/ 32 w 32"/>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26">
                  <a:moveTo>
                    <a:pt x="0" y="0"/>
                  </a:moveTo>
                  <a:lnTo>
                    <a:pt x="5" y="9"/>
                  </a:lnTo>
                  <a:lnTo>
                    <a:pt x="18" y="29"/>
                  </a:lnTo>
                  <a:lnTo>
                    <a:pt x="32" y="49"/>
                  </a:lnTo>
                  <a:lnTo>
                    <a:pt x="32" y="126"/>
                  </a:lnTo>
                  <a:lnTo>
                    <a:pt x="28" y="120"/>
                  </a:lnTo>
                  <a:lnTo>
                    <a:pt x="0" y="75"/>
                  </a:lnTo>
                  <a:lnTo>
                    <a:pt x="0" y="0"/>
                  </a:lnTo>
                  <a:close/>
                </a:path>
              </a:pathLst>
            </a:custGeom>
            <a:solidFill>
              <a:srgbClr val="F8D096"/>
            </a:solidFill>
            <a:ln w="0">
              <a:solidFill>
                <a:srgbClr val="F8D096"/>
              </a:solidFill>
              <a:round/>
              <a:headEnd/>
              <a:tailEnd/>
            </a:ln>
          </p:spPr>
          <p:txBody>
            <a:bodyPr/>
            <a:lstStyle/>
            <a:p>
              <a:endParaRPr lang="en-US"/>
            </a:p>
          </p:txBody>
        </p:sp>
        <p:sp>
          <p:nvSpPr>
            <p:cNvPr id="37522" name="Freeform 920"/>
            <p:cNvSpPr>
              <a:spLocks/>
            </p:cNvSpPr>
            <p:nvPr/>
          </p:nvSpPr>
          <p:spPr bwMode="auto">
            <a:xfrm>
              <a:off x="2768" y="1762"/>
              <a:ext cx="16" cy="62"/>
            </a:xfrm>
            <a:custGeom>
              <a:avLst/>
              <a:gdLst>
                <a:gd name="T0" fmla="*/ 0 w 32"/>
                <a:gd name="T1" fmla="*/ 0 h 125"/>
                <a:gd name="T2" fmla="*/ 1 w 32"/>
                <a:gd name="T3" fmla="*/ 0 h 125"/>
                <a:gd name="T4" fmla="*/ 1 w 32"/>
                <a:gd name="T5" fmla="*/ 0 h 125"/>
                <a:gd name="T6" fmla="*/ 1 w 32"/>
                <a:gd name="T7" fmla="*/ 0 h 125"/>
                <a:gd name="T8" fmla="*/ 1 w 32"/>
                <a:gd name="T9" fmla="*/ 0 h 125"/>
                <a:gd name="T10" fmla="*/ 0 w 32"/>
                <a:gd name="T11" fmla="*/ 0 h 125"/>
                <a:gd name="T12" fmla="*/ 0 w 32"/>
                <a:gd name="T13" fmla="*/ 0 h 125"/>
                <a:gd name="T14" fmla="*/ 0 60000 65536"/>
                <a:gd name="T15" fmla="*/ 0 60000 65536"/>
                <a:gd name="T16" fmla="*/ 0 60000 65536"/>
                <a:gd name="T17" fmla="*/ 0 60000 65536"/>
                <a:gd name="T18" fmla="*/ 0 60000 65536"/>
                <a:gd name="T19" fmla="*/ 0 60000 65536"/>
                <a:gd name="T20" fmla="*/ 0 60000 65536"/>
                <a:gd name="T21" fmla="*/ 0 w 32"/>
                <a:gd name="T22" fmla="*/ 0 h 125"/>
                <a:gd name="T23" fmla="*/ 32 w 32"/>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5">
                  <a:moveTo>
                    <a:pt x="0" y="0"/>
                  </a:moveTo>
                  <a:lnTo>
                    <a:pt x="2" y="3"/>
                  </a:lnTo>
                  <a:lnTo>
                    <a:pt x="18" y="29"/>
                  </a:lnTo>
                  <a:lnTo>
                    <a:pt x="32" y="51"/>
                  </a:lnTo>
                  <a:lnTo>
                    <a:pt x="32" y="125"/>
                  </a:lnTo>
                  <a:lnTo>
                    <a:pt x="0" y="77"/>
                  </a:lnTo>
                  <a:lnTo>
                    <a:pt x="0" y="0"/>
                  </a:lnTo>
                  <a:close/>
                </a:path>
              </a:pathLst>
            </a:custGeom>
            <a:solidFill>
              <a:srgbClr val="F7CB8E"/>
            </a:solidFill>
            <a:ln w="0">
              <a:solidFill>
                <a:srgbClr val="F7CB8E"/>
              </a:solidFill>
              <a:round/>
              <a:headEnd/>
              <a:tailEnd/>
            </a:ln>
          </p:spPr>
          <p:txBody>
            <a:bodyPr/>
            <a:lstStyle/>
            <a:p>
              <a:endParaRPr lang="en-US"/>
            </a:p>
          </p:txBody>
        </p:sp>
        <p:sp>
          <p:nvSpPr>
            <p:cNvPr id="37523" name="Freeform 921"/>
            <p:cNvSpPr>
              <a:spLocks/>
            </p:cNvSpPr>
            <p:nvPr/>
          </p:nvSpPr>
          <p:spPr bwMode="auto">
            <a:xfrm>
              <a:off x="2784" y="1788"/>
              <a:ext cx="17" cy="61"/>
            </a:xfrm>
            <a:custGeom>
              <a:avLst/>
              <a:gdLst>
                <a:gd name="T0" fmla="*/ 0 w 32"/>
                <a:gd name="T1" fmla="*/ 0 h 122"/>
                <a:gd name="T2" fmla="*/ 1 w 32"/>
                <a:gd name="T3" fmla="*/ 1 h 122"/>
                <a:gd name="T4" fmla="*/ 1 w 32"/>
                <a:gd name="T5" fmla="*/ 1 h 122"/>
                <a:gd name="T6" fmla="*/ 1 w 32"/>
                <a:gd name="T7" fmla="*/ 1 h 122"/>
                <a:gd name="T8" fmla="*/ 1 w 32"/>
                <a:gd name="T9" fmla="*/ 1 h 122"/>
                <a:gd name="T10" fmla="*/ 0 w 32"/>
                <a:gd name="T11" fmla="*/ 1 h 122"/>
                <a:gd name="T12" fmla="*/ 0 w 32"/>
                <a:gd name="T13" fmla="*/ 0 h 122"/>
                <a:gd name="T14" fmla="*/ 0 60000 65536"/>
                <a:gd name="T15" fmla="*/ 0 60000 65536"/>
                <a:gd name="T16" fmla="*/ 0 60000 65536"/>
                <a:gd name="T17" fmla="*/ 0 60000 65536"/>
                <a:gd name="T18" fmla="*/ 0 60000 65536"/>
                <a:gd name="T19" fmla="*/ 0 60000 65536"/>
                <a:gd name="T20" fmla="*/ 0 60000 65536"/>
                <a:gd name="T21" fmla="*/ 0 w 32"/>
                <a:gd name="T22" fmla="*/ 0 h 122"/>
                <a:gd name="T23" fmla="*/ 32 w 3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2">
                  <a:moveTo>
                    <a:pt x="0" y="0"/>
                  </a:moveTo>
                  <a:lnTo>
                    <a:pt x="4" y="6"/>
                  </a:lnTo>
                  <a:lnTo>
                    <a:pt x="24" y="36"/>
                  </a:lnTo>
                  <a:lnTo>
                    <a:pt x="32" y="49"/>
                  </a:lnTo>
                  <a:lnTo>
                    <a:pt x="32" y="122"/>
                  </a:lnTo>
                  <a:lnTo>
                    <a:pt x="0" y="74"/>
                  </a:lnTo>
                  <a:lnTo>
                    <a:pt x="0" y="0"/>
                  </a:lnTo>
                  <a:close/>
                </a:path>
              </a:pathLst>
            </a:custGeom>
            <a:solidFill>
              <a:srgbClr val="F5C686"/>
            </a:solidFill>
            <a:ln w="0">
              <a:solidFill>
                <a:srgbClr val="F5C686"/>
              </a:solidFill>
              <a:round/>
              <a:headEnd/>
              <a:tailEnd/>
            </a:ln>
          </p:spPr>
          <p:txBody>
            <a:bodyPr/>
            <a:lstStyle/>
            <a:p>
              <a:endParaRPr lang="en-US"/>
            </a:p>
          </p:txBody>
        </p:sp>
        <p:sp>
          <p:nvSpPr>
            <p:cNvPr id="37524" name="Freeform 922"/>
            <p:cNvSpPr>
              <a:spLocks/>
            </p:cNvSpPr>
            <p:nvPr/>
          </p:nvSpPr>
          <p:spPr bwMode="auto">
            <a:xfrm>
              <a:off x="2800" y="1811"/>
              <a:ext cx="16" cy="60"/>
            </a:xfrm>
            <a:custGeom>
              <a:avLst/>
              <a:gdLst>
                <a:gd name="T0" fmla="*/ 0 w 32"/>
                <a:gd name="T1" fmla="*/ 0 h 119"/>
                <a:gd name="T2" fmla="*/ 1 w 32"/>
                <a:gd name="T3" fmla="*/ 1 h 119"/>
                <a:gd name="T4" fmla="*/ 1 w 32"/>
                <a:gd name="T5" fmla="*/ 1 h 119"/>
                <a:gd name="T6" fmla="*/ 1 w 32"/>
                <a:gd name="T7" fmla="*/ 1 h 119"/>
                <a:gd name="T8" fmla="*/ 1 w 32"/>
                <a:gd name="T9" fmla="*/ 1 h 119"/>
                <a:gd name="T10" fmla="*/ 1 w 32"/>
                <a:gd name="T11" fmla="*/ 1 h 119"/>
                <a:gd name="T12" fmla="*/ 0 w 32"/>
                <a:gd name="T13" fmla="*/ 1 h 119"/>
                <a:gd name="T14" fmla="*/ 0 w 32"/>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19"/>
                <a:gd name="T26" fmla="*/ 32 w 32"/>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19">
                  <a:moveTo>
                    <a:pt x="0" y="0"/>
                  </a:moveTo>
                  <a:lnTo>
                    <a:pt x="14" y="21"/>
                  </a:lnTo>
                  <a:lnTo>
                    <a:pt x="32" y="51"/>
                  </a:lnTo>
                  <a:lnTo>
                    <a:pt x="32" y="119"/>
                  </a:lnTo>
                  <a:lnTo>
                    <a:pt x="27" y="112"/>
                  </a:lnTo>
                  <a:lnTo>
                    <a:pt x="3" y="78"/>
                  </a:lnTo>
                  <a:lnTo>
                    <a:pt x="0" y="72"/>
                  </a:lnTo>
                  <a:lnTo>
                    <a:pt x="0" y="0"/>
                  </a:lnTo>
                  <a:close/>
                </a:path>
              </a:pathLst>
            </a:custGeom>
            <a:solidFill>
              <a:srgbClr val="F4C17E"/>
            </a:solidFill>
            <a:ln w="0">
              <a:solidFill>
                <a:srgbClr val="F4C17E"/>
              </a:solidFill>
              <a:round/>
              <a:headEnd/>
              <a:tailEnd/>
            </a:ln>
          </p:spPr>
          <p:txBody>
            <a:bodyPr/>
            <a:lstStyle/>
            <a:p>
              <a:endParaRPr lang="en-US"/>
            </a:p>
          </p:txBody>
        </p:sp>
        <p:sp>
          <p:nvSpPr>
            <p:cNvPr id="37525" name="Freeform 923"/>
            <p:cNvSpPr>
              <a:spLocks/>
            </p:cNvSpPr>
            <p:nvPr/>
          </p:nvSpPr>
          <p:spPr bwMode="auto">
            <a:xfrm>
              <a:off x="2816" y="1837"/>
              <a:ext cx="16" cy="57"/>
            </a:xfrm>
            <a:custGeom>
              <a:avLst/>
              <a:gdLst>
                <a:gd name="T0" fmla="*/ 0 w 32"/>
                <a:gd name="T1" fmla="*/ 0 h 115"/>
                <a:gd name="T2" fmla="*/ 1 w 32"/>
                <a:gd name="T3" fmla="*/ 0 h 115"/>
                <a:gd name="T4" fmla="*/ 1 w 32"/>
                <a:gd name="T5" fmla="*/ 0 h 115"/>
                <a:gd name="T6" fmla="*/ 1 w 32"/>
                <a:gd name="T7" fmla="*/ 0 h 115"/>
                <a:gd name="T8" fmla="*/ 1 w 32"/>
                <a:gd name="T9" fmla="*/ 0 h 115"/>
                <a:gd name="T10" fmla="*/ 0 w 32"/>
                <a:gd name="T11" fmla="*/ 0 h 115"/>
                <a:gd name="T12" fmla="*/ 0 w 32"/>
                <a:gd name="T13" fmla="*/ 0 h 115"/>
                <a:gd name="T14" fmla="*/ 0 60000 65536"/>
                <a:gd name="T15" fmla="*/ 0 60000 65536"/>
                <a:gd name="T16" fmla="*/ 0 60000 65536"/>
                <a:gd name="T17" fmla="*/ 0 60000 65536"/>
                <a:gd name="T18" fmla="*/ 0 60000 65536"/>
                <a:gd name="T19" fmla="*/ 0 60000 65536"/>
                <a:gd name="T20" fmla="*/ 0 60000 65536"/>
                <a:gd name="T21" fmla="*/ 0 w 32"/>
                <a:gd name="T22" fmla="*/ 0 h 115"/>
                <a:gd name="T23" fmla="*/ 32 w 32"/>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5">
                  <a:moveTo>
                    <a:pt x="0" y="0"/>
                  </a:moveTo>
                  <a:lnTo>
                    <a:pt x="25" y="37"/>
                  </a:lnTo>
                  <a:lnTo>
                    <a:pt x="32" y="48"/>
                  </a:lnTo>
                  <a:lnTo>
                    <a:pt x="32" y="115"/>
                  </a:lnTo>
                  <a:lnTo>
                    <a:pt x="16" y="92"/>
                  </a:lnTo>
                  <a:lnTo>
                    <a:pt x="0" y="68"/>
                  </a:lnTo>
                  <a:lnTo>
                    <a:pt x="0" y="0"/>
                  </a:lnTo>
                  <a:close/>
                </a:path>
              </a:pathLst>
            </a:custGeom>
            <a:solidFill>
              <a:srgbClr val="F2BB74"/>
            </a:solidFill>
            <a:ln w="0">
              <a:solidFill>
                <a:srgbClr val="F2BB74"/>
              </a:solidFill>
              <a:round/>
              <a:headEnd/>
              <a:tailEnd/>
            </a:ln>
          </p:spPr>
          <p:txBody>
            <a:bodyPr/>
            <a:lstStyle/>
            <a:p>
              <a:endParaRPr lang="en-US"/>
            </a:p>
          </p:txBody>
        </p:sp>
        <p:sp>
          <p:nvSpPr>
            <p:cNvPr id="37526" name="Freeform 924"/>
            <p:cNvSpPr>
              <a:spLocks/>
            </p:cNvSpPr>
            <p:nvPr/>
          </p:nvSpPr>
          <p:spPr bwMode="auto">
            <a:xfrm>
              <a:off x="2832" y="1861"/>
              <a:ext cx="16" cy="56"/>
            </a:xfrm>
            <a:custGeom>
              <a:avLst/>
              <a:gdLst>
                <a:gd name="T0" fmla="*/ 0 w 33"/>
                <a:gd name="T1" fmla="*/ 0 h 111"/>
                <a:gd name="T2" fmla="*/ 0 w 33"/>
                <a:gd name="T3" fmla="*/ 1 h 111"/>
                <a:gd name="T4" fmla="*/ 0 w 33"/>
                <a:gd name="T5" fmla="*/ 1 h 111"/>
                <a:gd name="T6" fmla="*/ 0 w 33"/>
                <a:gd name="T7" fmla="*/ 1 h 111"/>
                <a:gd name="T8" fmla="*/ 0 w 33"/>
                <a:gd name="T9" fmla="*/ 1 h 111"/>
                <a:gd name="T10" fmla="*/ 0 w 33"/>
                <a:gd name="T11" fmla="*/ 1 h 111"/>
                <a:gd name="T12" fmla="*/ 0 w 33"/>
                <a:gd name="T13" fmla="*/ 1 h 111"/>
                <a:gd name="T14" fmla="*/ 0 w 33"/>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11"/>
                <a:gd name="T26" fmla="*/ 33 w 3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11">
                  <a:moveTo>
                    <a:pt x="0" y="0"/>
                  </a:moveTo>
                  <a:lnTo>
                    <a:pt x="16" y="24"/>
                  </a:lnTo>
                  <a:lnTo>
                    <a:pt x="33" y="50"/>
                  </a:lnTo>
                  <a:lnTo>
                    <a:pt x="33" y="111"/>
                  </a:lnTo>
                  <a:lnTo>
                    <a:pt x="23" y="99"/>
                  </a:lnTo>
                  <a:lnTo>
                    <a:pt x="5" y="72"/>
                  </a:lnTo>
                  <a:lnTo>
                    <a:pt x="0" y="67"/>
                  </a:lnTo>
                  <a:lnTo>
                    <a:pt x="0" y="0"/>
                  </a:lnTo>
                  <a:close/>
                </a:path>
              </a:pathLst>
            </a:custGeom>
            <a:solidFill>
              <a:srgbClr val="EFB46A"/>
            </a:solidFill>
            <a:ln w="0">
              <a:solidFill>
                <a:srgbClr val="EFB46A"/>
              </a:solidFill>
              <a:round/>
              <a:headEnd/>
              <a:tailEnd/>
            </a:ln>
          </p:spPr>
          <p:txBody>
            <a:bodyPr/>
            <a:lstStyle/>
            <a:p>
              <a:endParaRPr lang="en-US"/>
            </a:p>
          </p:txBody>
        </p:sp>
        <p:sp>
          <p:nvSpPr>
            <p:cNvPr id="37527" name="Freeform 925"/>
            <p:cNvSpPr>
              <a:spLocks/>
            </p:cNvSpPr>
            <p:nvPr/>
          </p:nvSpPr>
          <p:spPr bwMode="auto">
            <a:xfrm>
              <a:off x="2848" y="1886"/>
              <a:ext cx="16" cy="54"/>
            </a:xfrm>
            <a:custGeom>
              <a:avLst/>
              <a:gdLst>
                <a:gd name="T0" fmla="*/ 0 w 32"/>
                <a:gd name="T1" fmla="*/ 0 h 107"/>
                <a:gd name="T2" fmla="*/ 1 w 32"/>
                <a:gd name="T3" fmla="*/ 1 h 107"/>
                <a:gd name="T4" fmla="*/ 1 w 32"/>
                <a:gd name="T5" fmla="*/ 1 h 107"/>
                <a:gd name="T6" fmla="*/ 1 w 32"/>
                <a:gd name="T7" fmla="*/ 1 h 107"/>
                <a:gd name="T8" fmla="*/ 1 w 32"/>
                <a:gd name="T9" fmla="*/ 1 h 107"/>
                <a:gd name="T10" fmla="*/ 1 w 32"/>
                <a:gd name="T11" fmla="*/ 1 h 107"/>
                <a:gd name="T12" fmla="*/ 0 w 32"/>
                <a:gd name="T13" fmla="*/ 1 h 107"/>
                <a:gd name="T14" fmla="*/ 0 w 32"/>
                <a:gd name="T15" fmla="*/ 0 h 10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07"/>
                <a:gd name="T26" fmla="*/ 32 w 32"/>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07">
                  <a:moveTo>
                    <a:pt x="0" y="0"/>
                  </a:moveTo>
                  <a:lnTo>
                    <a:pt x="29" y="47"/>
                  </a:lnTo>
                  <a:lnTo>
                    <a:pt x="32" y="52"/>
                  </a:lnTo>
                  <a:lnTo>
                    <a:pt x="32" y="107"/>
                  </a:lnTo>
                  <a:lnTo>
                    <a:pt x="27" y="100"/>
                  </a:lnTo>
                  <a:lnTo>
                    <a:pt x="9" y="75"/>
                  </a:lnTo>
                  <a:lnTo>
                    <a:pt x="0" y="61"/>
                  </a:lnTo>
                  <a:lnTo>
                    <a:pt x="0" y="0"/>
                  </a:lnTo>
                  <a:close/>
                </a:path>
              </a:pathLst>
            </a:custGeom>
            <a:solidFill>
              <a:srgbClr val="EDAE60"/>
            </a:solidFill>
            <a:ln w="0">
              <a:solidFill>
                <a:srgbClr val="EDAE60"/>
              </a:solidFill>
              <a:round/>
              <a:headEnd/>
              <a:tailEnd/>
            </a:ln>
          </p:spPr>
          <p:txBody>
            <a:bodyPr/>
            <a:lstStyle/>
            <a:p>
              <a:endParaRPr lang="en-US"/>
            </a:p>
          </p:txBody>
        </p:sp>
        <p:sp>
          <p:nvSpPr>
            <p:cNvPr id="37528" name="Freeform 926"/>
            <p:cNvSpPr>
              <a:spLocks/>
            </p:cNvSpPr>
            <p:nvPr/>
          </p:nvSpPr>
          <p:spPr bwMode="auto">
            <a:xfrm>
              <a:off x="2863" y="1910"/>
              <a:ext cx="16" cy="50"/>
            </a:xfrm>
            <a:custGeom>
              <a:avLst/>
              <a:gdLst>
                <a:gd name="T0" fmla="*/ 0 w 32"/>
                <a:gd name="T1" fmla="*/ 0 h 100"/>
                <a:gd name="T2" fmla="*/ 1 w 32"/>
                <a:gd name="T3" fmla="*/ 1 h 100"/>
                <a:gd name="T4" fmla="*/ 1 w 32"/>
                <a:gd name="T5" fmla="*/ 1 h 100"/>
                <a:gd name="T6" fmla="*/ 1 w 32"/>
                <a:gd name="T7" fmla="*/ 1 h 100"/>
                <a:gd name="T8" fmla="*/ 1 w 32"/>
                <a:gd name="T9" fmla="*/ 1 h 100"/>
                <a:gd name="T10" fmla="*/ 0 w 32"/>
                <a:gd name="T11" fmla="*/ 1 h 100"/>
                <a:gd name="T12" fmla="*/ 0 w 32"/>
                <a:gd name="T13" fmla="*/ 0 h 100"/>
                <a:gd name="T14" fmla="*/ 0 60000 65536"/>
                <a:gd name="T15" fmla="*/ 0 60000 65536"/>
                <a:gd name="T16" fmla="*/ 0 60000 65536"/>
                <a:gd name="T17" fmla="*/ 0 60000 65536"/>
                <a:gd name="T18" fmla="*/ 0 60000 65536"/>
                <a:gd name="T19" fmla="*/ 0 60000 65536"/>
                <a:gd name="T20" fmla="*/ 0 60000 65536"/>
                <a:gd name="T21" fmla="*/ 0 w 32"/>
                <a:gd name="T22" fmla="*/ 0 h 100"/>
                <a:gd name="T23" fmla="*/ 32 w 32"/>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00">
                  <a:moveTo>
                    <a:pt x="0" y="0"/>
                  </a:moveTo>
                  <a:lnTo>
                    <a:pt x="23" y="34"/>
                  </a:lnTo>
                  <a:lnTo>
                    <a:pt x="32" y="49"/>
                  </a:lnTo>
                  <a:lnTo>
                    <a:pt x="32" y="100"/>
                  </a:lnTo>
                  <a:lnTo>
                    <a:pt x="14" y="75"/>
                  </a:lnTo>
                  <a:lnTo>
                    <a:pt x="0" y="55"/>
                  </a:lnTo>
                  <a:lnTo>
                    <a:pt x="0" y="0"/>
                  </a:lnTo>
                  <a:close/>
                </a:path>
              </a:pathLst>
            </a:custGeom>
            <a:solidFill>
              <a:srgbClr val="EBA755"/>
            </a:solidFill>
            <a:ln w="0">
              <a:solidFill>
                <a:srgbClr val="EBA755"/>
              </a:solidFill>
              <a:round/>
              <a:headEnd/>
              <a:tailEnd/>
            </a:ln>
          </p:spPr>
          <p:txBody>
            <a:bodyPr/>
            <a:lstStyle/>
            <a:p>
              <a:endParaRPr lang="en-US"/>
            </a:p>
          </p:txBody>
        </p:sp>
        <p:sp>
          <p:nvSpPr>
            <p:cNvPr id="37529" name="Freeform 927"/>
            <p:cNvSpPr>
              <a:spLocks/>
            </p:cNvSpPr>
            <p:nvPr/>
          </p:nvSpPr>
          <p:spPr bwMode="auto">
            <a:xfrm>
              <a:off x="2879" y="1936"/>
              <a:ext cx="17" cy="46"/>
            </a:xfrm>
            <a:custGeom>
              <a:avLst/>
              <a:gdLst>
                <a:gd name="T0" fmla="*/ 0 w 33"/>
                <a:gd name="T1" fmla="*/ 0 h 92"/>
                <a:gd name="T2" fmla="*/ 1 w 33"/>
                <a:gd name="T3" fmla="*/ 1 h 92"/>
                <a:gd name="T4" fmla="*/ 1 w 33"/>
                <a:gd name="T5" fmla="*/ 1 h 92"/>
                <a:gd name="T6" fmla="*/ 1 w 33"/>
                <a:gd name="T7" fmla="*/ 1 h 92"/>
                <a:gd name="T8" fmla="*/ 0 w 33"/>
                <a:gd name="T9" fmla="*/ 1 h 92"/>
                <a:gd name="T10" fmla="*/ 0 w 33"/>
                <a:gd name="T11" fmla="*/ 0 h 92"/>
                <a:gd name="T12" fmla="*/ 0 60000 65536"/>
                <a:gd name="T13" fmla="*/ 0 60000 65536"/>
                <a:gd name="T14" fmla="*/ 0 60000 65536"/>
                <a:gd name="T15" fmla="*/ 0 60000 65536"/>
                <a:gd name="T16" fmla="*/ 0 60000 65536"/>
                <a:gd name="T17" fmla="*/ 0 60000 65536"/>
                <a:gd name="T18" fmla="*/ 0 w 33"/>
                <a:gd name="T19" fmla="*/ 0 h 92"/>
                <a:gd name="T20" fmla="*/ 33 w 33"/>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33" h="92">
                  <a:moveTo>
                    <a:pt x="0" y="0"/>
                  </a:moveTo>
                  <a:lnTo>
                    <a:pt x="33" y="51"/>
                  </a:lnTo>
                  <a:lnTo>
                    <a:pt x="33" y="92"/>
                  </a:lnTo>
                  <a:lnTo>
                    <a:pt x="20" y="73"/>
                  </a:lnTo>
                  <a:lnTo>
                    <a:pt x="0" y="50"/>
                  </a:lnTo>
                  <a:lnTo>
                    <a:pt x="0" y="0"/>
                  </a:lnTo>
                  <a:close/>
                </a:path>
              </a:pathLst>
            </a:custGeom>
            <a:solidFill>
              <a:srgbClr val="E9A04A"/>
            </a:solidFill>
            <a:ln w="0">
              <a:solidFill>
                <a:srgbClr val="E9A04A"/>
              </a:solidFill>
              <a:round/>
              <a:headEnd/>
              <a:tailEnd/>
            </a:ln>
          </p:spPr>
          <p:txBody>
            <a:bodyPr/>
            <a:lstStyle/>
            <a:p>
              <a:endParaRPr lang="en-US"/>
            </a:p>
          </p:txBody>
        </p:sp>
        <p:sp>
          <p:nvSpPr>
            <p:cNvPr id="37530" name="Freeform 928"/>
            <p:cNvSpPr>
              <a:spLocks/>
            </p:cNvSpPr>
            <p:nvPr/>
          </p:nvSpPr>
          <p:spPr bwMode="auto">
            <a:xfrm>
              <a:off x="2896" y="1961"/>
              <a:ext cx="16" cy="42"/>
            </a:xfrm>
            <a:custGeom>
              <a:avLst/>
              <a:gdLst>
                <a:gd name="T0" fmla="*/ 0 w 32"/>
                <a:gd name="T1" fmla="*/ 0 h 84"/>
                <a:gd name="T2" fmla="*/ 1 w 32"/>
                <a:gd name="T3" fmla="*/ 1 h 84"/>
                <a:gd name="T4" fmla="*/ 1 w 32"/>
                <a:gd name="T5" fmla="*/ 1 h 84"/>
                <a:gd name="T6" fmla="*/ 1 w 32"/>
                <a:gd name="T7" fmla="*/ 1 h 84"/>
                <a:gd name="T8" fmla="*/ 1 w 32"/>
                <a:gd name="T9" fmla="*/ 1 h 84"/>
                <a:gd name="T10" fmla="*/ 1 w 32"/>
                <a:gd name="T11" fmla="*/ 1 h 84"/>
                <a:gd name="T12" fmla="*/ 1 w 32"/>
                <a:gd name="T13" fmla="*/ 1 h 84"/>
                <a:gd name="T14" fmla="*/ 0 w 32"/>
                <a:gd name="T15" fmla="*/ 1 h 84"/>
                <a:gd name="T16" fmla="*/ 0 w 32"/>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4"/>
                <a:gd name="T29" fmla="*/ 32 w 3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4">
                  <a:moveTo>
                    <a:pt x="0" y="0"/>
                  </a:moveTo>
                  <a:lnTo>
                    <a:pt x="3" y="5"/>
                  </a:lnTo>
                  <a:lnTo>
                    <a:pt x="25" y="40"/>
                  </a:lnTo>
                  <a:lnTo>
                    <a:pt x="32" y="51"/>
                  </a:lnTo>
                  <a:lnTo>
                    <a:pt x="32" y="84"/>
                  </a:lnTo>
                  <a:lnTo>
                    <a:pt x="26" y="75"/>
                  </a:lnTo>
                  <a:lnTo>
                    <a:pt x="5" y="48"/>
                  </a:lnTo>
                  <a:lnTo>
                    <a:pt x="0" y="41"/>
                  </a:lnTo>
                  <a:lnTo>
                    <a:pt x="0" y="0"/>
                  </a:lnTo>
                  <a:close/>
                </a:path>
              </a:pathLst>
            </a:custGeom>
            <a:solidFill>
              <a:srgbClr val="E7993F"/>
            </a:solidFill>
            <a:ln w="0">
              <a:solidFill>
                <a:srgbClr val="E7993F"/>
              </a:solidFill>
              <a:round/>
              <a:headEnd/>
              <a:tailEnd/>
            </a:ln>
          </p:spPr>
          <p:txBody>
            <a:bodyPr/>
            <a:lstStyle/>
            <a:p>
              <a:endParaRPr lang="en-US"/>
            </a:p>
          </p:txBody>
        </p:sp>
        <p:sp>
          <p:nvSpPr>
            <p:cNvPr id="37531" name="Freeform 929"/>
            <p:cNvSpPr>
              <a:spLocks/>
            </p:cNvSpPr>
            <p:nvPr/>
          </p:nvSpPr>
          <p:spPr bwMode="auto">
            <a:xfrm>
              <a:off x="2912" y="1987"/>
              <a:ext cx="16" cy="39"/>
            </a:xfrm>
            <a:custGeom>
              <a:avLst/>
              <a:gdLst>
                <a:gd name="T0" fmla="*/ 0 w 33"/>
                <a:gd name="T1" fmla="*/ 0 h 77"/>
                <a:gd name="T2" fmla="*/ 0 w 33"/>
                <a:gd name="T3" fmla="*/ 1 h 77"/>
                <a:gd name="T4" fmla="*/ 0 w 33"/>
                <a:gd name="T5" fmla="*/ 1 h 77"/>
                <a:gd name="T6" fmla="*/ 0 w 33"/>
                <a:gd name="T7" fmla="*/ 1 h 77"/>
                <a:gd name="T8" fmla="*/ 0 w 33"/>
                <a:gd name="T9" fmla="*/ 1 h 77"/>
                <a:gd name="T10" fmla="*/ 0 w 33"/>
                <a:gd name="T11" fmla="*/ 1 h 77"/>
                <a:gd name="T12" fmla="*/ 0 w 33"/>
                <a:gd name="T13" fmla="*/ 0 h 77"/>
                <a:gd name="T14" fmla="*/ 0 60000 65536"/>
                <a:gd name="T15" fmla="*/ 0 60000 65536"/>
                <a:gd name="T16" fmla="*/ 0 60000 65536"/>
                <a:gd name="T17" fmla="*/ 0 60000 65536"/>
                <a:gd name="T18" fmla="*/ 0 60000 65536"/>
                <a:gd name="T19" fmla="*/ 0 60000 65536"/>
                <a:gd name="T20" fmla="*/ 0 60000 65536"/>
                <a:gd name="T21" fmla="*/ 0 w 33"/>
                <a:gd name="T22" fmla="*/ 0 h 77"/>
                <a:gd name="T23" fmla="*/ 33 w 3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7">
                  <a:moveTo>
                    <a:pt x="0" y="0"/>
                  </a:moveTo>
                  <a:lnTo>
                    <a:pt x="15" y="22"/>
                  </a:lnTo>
                  <a:lnTo>
                    <a:pt x="33" y="50"/>
                  </a:lnTo>
                  <a:lnTo>
                    <a:pt x="33" y="77"/>
                  </a:lnTo>
                  <a:lnTo>
                    <a:pt x="16" y="54"/>
                  </a:lnTo>
                  <a:lnTo>
                    <a:pt x="0" y="33"/>
                  </a:lnTo>
                  <a:lnTo>
                    <a:pt x="0" y="0"/>
                  </a:lnTo>
                  <a:close/>
                </a:path>
              </a:pathLst>
            </a:custGeom>
            <a:solidFill>
              <a:srgbClr val="E59132"/>
            </a:solidFill>
            <a:ln w="0">
              <a:solidFill>
                <a:srgbClr val="E59132"/>
              </a:solidFill>
              <a:round/>
              <a:headEnd/>
              <a:tailEnd/>
            </a:ln>
          </p:spPr>
          <p:txBody>
            <a:bodyPr/>
            <a:lstStyle/>
            <a:p>
              <a:endParaRPr lang="en-US"/>
            </a:p>
          </p:txBody>
        </p:sp>
        <p:sp>
          <p:nvSpPr>
            <p:cNvPr id="37532" name="Freeform 930"/>
            <p:cNvSpPr>
              <a:spLocks/>
            </p:cNvSpPr>
            <p:nvPr/>
          </p:nvSpPr>
          <p:spPr bwMode="auto">
            <a:xfrm>
              <a:off x="2928" y="2012"/>
              <a:ext cx="16" cy="35"/>
            </a:xfrm>
            <a:custGeom>
              <a:avLst/>
              <a:gdLst>
                <a:gd name="T0" fmla="*/ 0 w 32"/>
                <a:gd name="T1" fmla="*/ 0 h 71"/>
                <a:gd name="T2" fmla="*/ 1 w 32"/>
                <a:gd name="T3" fmla="*/ 0 h 71"/>
                <a:gd name="T4" fmla="*/ 1 w 32"/>
                <a:gd name="T5" fmla="*/ 0 h 71"/>
                <a:gd name="T6" fmla="*/ 1 w 32"/>
                <a:gd name="T7" fmla="*/ 0 h 71"/>
                <a:gd name="T8" fmla="*/ 1 w 32"/>
                <a:gd name="T9" fmla="*/ 0 h 71"/>
                <a:gd name="T10" fmla="*/ 1 w 32"/>
                <a:gd name="T11" fmla="*/ 0 h 71"/>
                <a:gd name="T12" fmla="*/ 0 w 32"/>
                <a:gd name="T13" fmla="*/ 0 h 71"/>
                <a:gd name="T14" fmla="*/ 0 w 3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71"/>
                <a:gd name="T26" fmla="*/ 32 w 3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71">
                  <a:moveTo>
                    <a:pt x="0" y="0"/>
                  </a:moveTo>
                  <a:lnTo>
                    <a:pt x="4" y="6"/>
                  </a:lnTo>
                  <a:lnTo>
                    <a:pt x="23" y="38"/>
                  </a:lnTo>
                  <a:lnTo>
                    <a:pt x="32" y="50"/>
                  </a:lnTo>
                  <a:lnTo>
                    <a:pt x="32" y="71"/>
                  </a:lnTo>
                  <a:lnTo>
                    <a:pt x="7" y="37"/>
                  </a:lnTo>
                  <a:lnTo>
                    <a:pt x="0" y="26"/>
                  </a:lnTo>
                  <a:lnTo>
                    <a:pt x="0" y="0"/>
                  </a:lnTo>
                  <a:close/>
                </a:path>
              </a:pathLst>
            </a:custGeom>
            <a:solidFill>
              <a:srgbClr val="E28925"/>
            </a:solidFill>
            <a:ln w="0">
              <a:solidFill>
                <a:srgbClr val="E28925"/>
              </a:solidFill>
              <a:round/>
              <a:headEnd/>
              <a:tailEnd/>
            </a:ln>
          </p:spPr>
          <p:txBody>
            <a:bodyPr/>
            <a:lstStyle/>
            <a:p>
              <a:endParaRPr lang="en-US"/>
            </a:p>
          </p:txBody>
        </p:sp>
        <p:sp>
          <p:nvSpPr>
            <p:cNvPr id="37533" name="Freeform 931"/>
            <p:cNvSpPr>
              <a:spLocks/>
            </p:cNvSpPr>
            <p:nvPr/>
          </p:nvSpPr>
          <p:spPr bwMode="auto">
            <a:xfrm>
              <a:off x="2944" y="2037"/>
              <a:ext cx="16" cy="32"/>
            </a:xfrm>
            <a:custGeom>
              <a:avLst/>
              <a:gdLst>
                <a:gd name="T0" fmla="*/ 0 w 32"/>
                <a:gd name="T1" fmla="*/ 0 h 64"/>
                <a:gd name="T2" fmla="*/ 1 w 32"/>
                <a:gd name="T3" fmla="*/ 1 h 64"/>
                <a:gd name="T4" fmla="*/ 1 w 32"/>
                <a:gd name="T5" fmla="*/ 1 h 64"/>
                <a:gd name="T6" fmla="*/ 1 w 32"/>
                <a:gd name="T7" fmla="*/ 1 h 64"/>
                <a:gd name="T8" fmla="*/ 1 w 32"/>
                <a:gd name="T9" fmla="*/ 1 h 64"/>
                <a:gd name="T10" fmla="*/ 1 w 32"/>
                <a:gd name="T11" fmla="*/ 1 h 64"/>
                <a:gd name="T12" fmla="*/ 1 w 32"/>
                <a:gd name="T13" fmla="*/ 1 h 64"/>
                <a:gd name="T14" fmla="*/ 0 w 32"/>
                <a:gd name="T15" fmla="*/ 1 h 64"/>
                <a:gd name="T16" fmla="*/ 0 w 3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4"/>
                <a:gd name="T29" fmla="*/ 32 w 3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4">
                  <a:moveTo>
                    <a:pt x="0" y="0"/>
                  </a:moveTo>
                  <a:lnTo>
                    <a:pt x="10" y="17"/>
                  </a:lnTo>
                  <a:lnTo>
                    <a:pt x="28" y="45"/>
                  </a:lnTo>
                  <a:lnTo>
                    <a:pt x="32" y="51"/>
                  </a:lnTo>
                  <a:lnTo>
                    <a:pt x="32" y="64"/>
                  </a:lnTo>
                  <a:lnTo>
                    <a:pt x="29" y="60"/>
                  </a:lnTo>
                  <a:lnTo>
                    <a:pt x="1" y="22"/>
                  </a:lnTo>
                  <a:lnTo>
                    <a:pt x="0" y="21"/>
                  </a:lnTo>
                  <a:lnTo>
                    <a:pt x="0" y="0"/>
                  </a:lnTo>
                  <a:close/>
                </a:path>
              </a:pathLst>
            </a:custGeom>
            <a:solidFill>
              <a:srgbClr val="DF8119"/>
            </a:solidFill>
            <a:ln w="0">
              <a:solidFill>
                <a:srgbClr val="DF8119"/>
              </a:solidFill>
              <a:round/>
              <a:headEnd/>
              <a:tailEnd/>
            </a:ln>
          </p:spPr>
          <p:txBody>
            <a:bodyPr/>
            <a:lstStyle/>
            <a:p>
              <a:endParaRPr lang="en-US"/>
            </a:p>
          </p:txBody>
        </p:sp>
        <p:sp>
          <p:nvSpPr>
            <p:cNvPr id="37534" name="Freeform 932"/>
            <p:cNvSpPr>
              <a:spLocks/>
            </p:cNvSpPr>
            <p:nvPr/>
          </p:nvSpPr>
          <p:spPr bwMode="auto">
            <a:xfrm>
              <a:off x="2960" y="2062"/>
              <a:ext cx="16" cy="30"/>
            </a:xfrm>
            <a:custGeom>
              <a:avLst/>
              <a:gdLst>
                <a:gd name="T0" fmla="*/ 0 w 32"/>
                <a:gd name="T1" fmla="*/ 0 h 59"/>
                <a:gd name="T2" fmla="*/ 1 w 32"/>
                <a:gd name="T3" fmla="*/ 1 h 59"/>
                <a:gd name="T4" fmla="*/ 1 w 32"/>
                <a:gd name="T5" fmla="*/ 1 h 59"/>
                <a:gd name="T6" fmla="*/ 1 w 32"/>
                <a:gd name="T7" fmla="*/ 1 h 59"/>
                <a:gd name="T8" fmla="*/ 1 w 32"/>
                <a:gd name="T9" fmla="*/ 1 h 59"/>
                <a:gd name="T10" fmla="*/ 1 w 32"/>
                <a:gd name="T11" fmla="*/ 1 h 59"/>
                <a:gd name="T12" fmla="*/ 0 w 32"/>
                <a:gd name="T13" fmla="*/ 1 h 59"/>
                <a:gd name="T14" fmla="*/ 0 w 32"/>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9"/>
                <a:gd name="T26" fmla="*/ 32 w 3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9">
                  <a:moveTo>
                    <a:pt x="0" y="0"/>
                  </a:moveTo>
                  <a:lnTo>
                    <a:pt x="11" y="19"/>
                  </a:lnTo>
                  <a:lnTo>
                    <a:pt x="25" y="40"/>
                  </a:lnTo>
                  <a:lnTo>
                    <a:pt x="32" y="52"/>
                  </a:lnTo>
                  <a:lnTo>
                    <a:pt x="32" y="59"/>
                  </a:lnTo>
                  <a:lnTo>
                    <a:pt x="27" y="52"/>
                  </a:lnTo>
                  <a:lnTo>
                    <a:pt x="0" y="13"/>
                  </a:lnTo>
                  <a:lnTo>
                    <a:pt x="0" y="0"/>
                  </a:lnTo>
                  <a:close/>
                </a:path>
              </a:pathLst>
            </a:custGeom>
            <a:solidFill>
              <a:srgbClr val="DD790C"/>
            </a:solidFill>
            <a:ln w="0">
              <a:solidFill>
                <a:srgbClr val="DD790C"/>
              </a:solidFill>
              <a:round/>
              <a:headEnd/>
              <a:tailEnd/>
            </a:ln>
          </p:spPr>
          <p:txBody>
            <a:bodyPr/>
            <a:lstStyle/>
            <a:p>
              <a:endParaRPr lang="en-US"/>
            </a:p>
          </p:txBody>
        </p:sp>
        <p:sp>
          <p:nvSpPr>
            <p:cNvPr id="37535" name="Freeform 933"/>
            <p:cNvSpPr>
              <a:spLocks/>
            </p:cNvSpPr>
            <p:nvPr/>
          </p:nvSpPr>
          <p:spPr bwMode="auto">
            <a:xfrm>
              <a:off x="2976" y="2087"/>
              <a:ext cx="16" cy="26"/>
            </a:xfrm>
            <a:custGeom>
              <a:avLst/>
              <a:gdLst>
                <a:gd name="T0" fmla="*/ 0 w 32"/>
                <a:gd name="T1" fmla="*/ 0 h 52"/>
                <a:gd name="T2" fmla="*/ 1 w 32"/>
                <a:gd name="T3" fmla="*/ 1 h 52"/>
                <a:gd name="T4" fmla="*/ 1 w 32"/>
                <a:gd name="T5" fmla="*/ 1 h 52"/>
                <a:gd name="T6" fmla="*/ 1 w 32"/>
                <a:gd name="T7" fmla="*/ 1 h 52"/>
                <a:gd name="T8" fmla="*/ 1 w 32"/>
                <a:gd name="T9" fmla="*/ 1 h 52"/>
                <a:gd name="T10" fmla="*/ 1 w 32"/>
                <a:gd name="T11" fmla="*/ 1 h 52"/>
                <a:gd name="T12" fmla="*/ 1 w 32"/>
                <a:gd name="T13" fmla="*/ 1 h 52"/>
                <a:gd name="T14" fmla="*/ 0 w 32"/>
                <a:gd name="T15" fmla="*/ 1 h 52"/>
                <a:gd name="T16" fmla="*/ 0 w 3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2"/>
                <a:gd name="T29" fmla="*/ 32 w 3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2">
                  <a:moveTo>
                    <a:pt x="0" y="0"/>
                  </a:moveTo>
                  <a:lnTo>
                    <a:pt x="17" y="25"/>
                  </a:lnTo>
                  <a:lnTo>
                    <a:pt x="24" y="37"/>
                  </a:lnTo>
                  <a:lnTo>
                    <a:pt x="29" y="46"/>
                  </a:lnTo>
                  <a:lnTo>
                    <a:pt x="32" y="51"/>
                  </a:lnTo>
                  <a:lnTo>
                    <a:pt x="32" y="52"/>
                  </a:lnTo>
                  <a:lnTo>
                    <a:pt x="29" y="47"/>
                  </a:lnTo>
                  <a:lnTo>
                    <a:pt x="0" y="7"/>
                  </a:lnTo>
                  <a:lnTo>
                    <a:pt x="0" y="0"/>
                  </a:lnTo>
                  <a:close/>
                </a:path>
              </a:pathLst>
            </a:custGeom>
            <a:solidFill>
              <a:srgbClr val="DA7000"/>
            </a:solidFill>
            <a:ln w="0">
              <a:solidFill>
                <a:srgbClr val="DA7000"/>
              </a:solidFill>
              <a:round/>
              <a:headEnd/>
              <a:tailEnd/>
            </a:ln>
          </p:spPr>
          <p:txBody>
            <a:bodyPr/>
            <a:lstStyle/>
            <a:p>
              <a:endParaRPr lang="en-US"/>
            </a:p>
          </p:txBody>
        </p:sp>
        <p:sp>
          <p:nvSpPr>
            <p:cNvPr id="37536" name="Line 934"/>
            <p:cNvSpPr>
              <a:spLocks noChangeShapeType="1"/>
            </p:cNvSpPr>
            <p:nvPr/>
          </p:nvSpPr>
          <p:spPr bwMode="auto">
            <a:xfrm flipH="1">
              <a:off x="2668" y="1309"/>
              <a:ext cx="10"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37" name="Line 935"/>
            <p:cNvSpPr>
              <a:spLocks noChangeShapeType="1"/>
            </p:cNvSpPr>
            <p:nvPr/>
          </p:nvSpPr>
          <p:spPr bwMode="auto">
            <a:xfrm flipH="1">
              <a:off x="2659" y="1330"/>
              <a:ext cx="9"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38" name="Line 936"/>
            <p:cNvSpPr>
              <a:spLocks noChangeShapeType="1"/>
            </p:cNvSpPr>
            <p:nvPr/>
          </p:nvSpPr>
          <p:spPr bwMode="auto">
            <a:xfrm flipH="1">
              <a:off x="2652" y="1352"/>
              <a:ext cx="7"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39" name="Line 937"/>
            <p:cNvSpPr>
              <a:spLocks noChangeShapeType="1"/>
            </p:cNvSpPr>
            <p:nvPr/>
          </p:nvSpPr>
          <p:spPr bwMode="auto">
            <a:xfrm flipH="1">
              <a:off x="2646" y="1372"/>
              <a:ext cx="6"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0" name="Line 938"/>
            <p:cNvSpPr>
              <a:spLocks noChangeShapeType="1"/>
            </p:cNvSpPr>
            <p:nvPr/>
          </p:nvSpPr>
          <p:spPr bwMode="auto">
            <a:xfrm flipH="1">
              <a:off x="2642" y="1391"/>
              <a:ext cx="4"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1" name="Line 939"/>
            <p:cNvSpPr>
              <a:spLocks noChangeShapeType="1"/>
            </p:cNvSpPr>
            <p:nvPr/>
          </p:nvSpPr>
          <p:spPr bwMode="auto">
            <a:xfrm flipH="1">
              <a:off x="2640" y="1410"/>
              <a:ext cx="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2" name="Line 940"/>
            <p:cNvSpPr>
              <a:spLocks noChangeShapeType="1"/>
            </p:cNvSpPr>
            <p:nvPr/>
          </p:nvSpPr>
          <p:spPr bwMode="auto">
            <a:xfrm flipH="1">
              <a:off x="2640" y="1427"/>
              <a:ext cx="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3" name="Line 941"/>
            <p:cNvSpPr>
              <a:spLocks noChangeShapeType="1"/>
            </p:cNvSpPr>
            <p:nvPr/>
          </p:nvSpPr>
          <p:spPr bwMode="auto">
            <a:xfrm>
              <a:off x="2640" y="1443"/>
              <a:ext cx="0"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4" name="Line 942"/>
            <p:cNvSpPr>
              <a:spLocks noChangeShapeType="1"/>
            </p:cNvSpPr>
            <p:nvPr/>
          </p:nvSpPr>
          <p:spPr bwMode="auto">
            <a:xfrm>
              <a:off x="2640" y="1453"/>
              <a:ext cx="0"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5" name="Line 943"/>
            <p:cNvSpPr>
              <a:spLocks noChangeShapeType="1"/>
            </p:cNvSpPr>
            <p:nvPr/>
          </p:nvSpPr>
          <p:spPr bwMode="auto">
            <a:xfrm>
              <a:off x="2640" y="1464"/>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6" name="Line 944"/>
            <p:cNvSpPr>
              <a:spLocks noChangeShapeType="1"/>
            </p:cNvSpPr>
            <p:nvPr/>
          </p:nvSpPr>
          <p:spPr bwMode="auto">
            <a:xfrm>
              <a:off x="2641" y="1484"/>
              <a:ext cx="2"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7" name="Line 945"/>
            <p:cNvSpPr>
              <a:spLocks noChangeShapeType="1"/>
            </p:cNvSpPr>
            <p:nvPr/>
          </p:nvSpPr>
          <p:spPr bwMode="auto">
            <a:xfrm>
              <a:off x="2643" y="1504"/>
              <a:ext cx="2"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8" name="Line 946"/>
            <p:cNvSpPr>
              <a:spLocks noChangeShapeType="1"/>
            </p:cNvSpPr>
            <p:nvPr/>
          </p:nvSpPr>
          <p:spPr bwMode="auto">
            <a:xfrm>
              <a:off x="2645" y="1515"/>
              <a:ext cx="2"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9" name="Line 947"/>
            <p:cNvSpPr>
              <a:spLocks noChangeShapeType="1"/>
            </p:cNvSpPr>
            <p:nvPr/>
          </p:nvSpPr>
          <p:spPr bwMode="auto">
            <a:xfrm>
              <a:off x="2647" y="1526"/>
              <a:ext cx="3"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0" name="Line 948"/>
            <p:cNvSpPr>
              <a:spLocks noChangeShapeType="1"/>
            </p:cNvSpPr>
            <p:nvPr/>
          </p:nvSpPr>
          <p:spPr bwMode="auto">
            <a:xfrm>
              <a:off x="2650" y="1538"/>
              <a:ext cx="4"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1" name="Line 949"/>
            <p:cNvSpPr>
              <a:spLocks noChangeShapeType="1"/>
            </p:cNvSpPr>
            <p:nvPr/>
          </p:nvSpPr>
          <p:spPr bwMode="auto">
            <a:xfrm>
              <a:off x="2654" y="1550"/>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2" name="Line 950"/>
            <p:cNvSpPr>
              <a:spLocks noChangeShapeType="1"/>
            </p:cNvSpPr>
            <p:nvPr/>
          </p:nvSpPr>
          <p:spPr bwMode="auto">
            <a:xfrm>
              <a:off x="2658" y="1563"/>
              <a:ext cx="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3" name="Line 951"/>
            <p:cNvSpPr>
              <a:spLocks noChangeShapeType="1"/>
            </p:cNvSpPr>
            <p:nvPr/>
          </p:nvSpPr>
          <p:spPr bwMode="auto">
            <a:xfrm>
              <a:off x="2663" y="1578"/>
              <a:ext cx="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4" name="Line 952"/>
            <p:cNvSpPr>
              <a:spLocks noChangeShapeType="1"/>
            </p:cNvSpPr>
            <p:nvPr/>
          </p:nvSpPr>
          <p:spPr bwMode="auto">
            <a:xfrm>
              <a:off x="2670" y="1593"/>
              <a:ext cx="8"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5" name="Line 953"/>
            <p:cNvSpPr>
              <a:spLocks noChangeShapeType="1"/>
            </p:cNvSpPr>
            <p:nvPr/>
          </p:nvSpPr>
          <p:spPr bwMode="auto">
            <a:xfrm>
              <a:off x="2678" y="1610"/>
              <a:ext cx="9"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6" name="Line 954"/>
            <p:cNvSpPr>
              <a:spLocks noChangeShapeType="1"/>
            </p:cNvSpPr>
            <p:nvPr/>
          </p:nvSpPr>
          <p:spPr bwMode="auto">
            <a:xfrm>
              <a:off x="2687" y="1628"/>
              <a:ext cx="10"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7" name="Line 955"/>
            <p:cNvSpPr>
              <a:spLocks noChangeShapeType="1"/>
            </p:cNvSpPr>
            <p:nvPr/>
          </p:nvSpPr>
          <p:spPr bwMode="auto">
            <a:xfrm>
              <a:off x="2697" y="1647"/>
              <a:ext cx="12"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8" name="Line 956"/>
            <p:cNvSpPr>
              <a:spLocks noChangeShapeType="1"/>
            </p:cNvSpPr>
            <p:nvPr/>
          </p:nvSpPr>
          <p:spPr bwMode="auto">
            <a:xfrm>
              <a:off x="2709" y="1668"/>
              <a:ext cx="14"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9" name="Line 957"/>
            <p:cNvSpPr>
              <a:spLocks noChangeShapeType="1"/>
            </p:cNvSpPr>
            <p:nvPr/>
          </p:nvSpPr>
          <p:spPr bwMode="auto">
            <a:xfrm>
              <a:off x="2723" y="1691"/>
              <a:ext cx="15"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0" name="Line 958"/>
            <p:cNvSpPr>
              <a:spLocks noChangeShapeType="1"/>
            </p:cNvSpPr>
            <p:nvPr/>
          </p:nvSpPr>
          <p:spPr bwMode="auto">
            <a:xfrm>
              <a:off x="2738" y="1715"/>
              <a:ext cx="17"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1" name="Line 959"/>
            <p:cNvSpPr>
              <a:spLocks noChangeShapeType="1"/>
            </p:cNvSpPr>
            <p:nvPr/>
          </p:nvSpPr>
          <p:spPr bwMode="auto">
            <a:xfrm>
              <a:off x="2755" y="1742"/>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2" name="Line 960"/>
            <p:cNvSpPr>
              <a:spLocks noChangeShapeType="1"/>
            </p:cNvSpPr>
            <p:nvPr/>
          </p:nvSpPr>
          <p:spPr bwMode="auto">
            <a:xfrm>
              <a:off x="2762" y="1752"/>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3" name="Line 961"/>
            <p:cNvSpPr>
              <a:spLocks noChangeShapeType="1"/>
            </p:cNvSpPr>
            <p:nvPr/>
          </p:nvSpPr>
          <p:spPr bwMode="auto">
            <a:xfrm>
              <a:off x="2769" y="1764"/>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4" name="Line 962"/>
            <p:cNvSpPr>
              <a:spLocks noChangeShapeType="1"/>
            </p:cNvSpPr>
            <p:nvPr/>
          </p:nvSpPr>
          <p:spPr bwMode="auto">
            <a:xfrm>
              <a:off x="2778" y="1777"/>
              <a:ext cx="9"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5" name="Line 963"/>
            <p:cNvSpPr>
              <a:spLocks noChangeShapeType="1"/>
            </p:cNvSpPr>
            <p:nvPr/>
          </p:nvSpPr>
          <p:spPr bwMode="auto">
            <a:xfrm>
              <a:off x="2787" y="1791"/>
              <a:ext cx="9"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6" name="Line 964"/>
            <p:cNvSpPr>
              <a:spLocks noChangeShapeType="1"/>
            </p:cNvSpPr>
            <p:nvPr/>
          </p:nvSpPr>
          <p:spPr bwMode="auto">
            <a:xfrm>
              <a:off x="2796" y="1806"/>
              <a:ext cx="1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7" name="Line 965"/>
            <p:cNvSpPr>
              <a:spLocks noChangeShapeType="1"/>
            </p:cNvSpPr>
            <p:nvPr/>
          </p:nvSpPr>
          <p:spPr bwMode="auto">
            <a:xfrm>
              <a:off x="2807" y="1822"/>
              <a:ext cx="1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8" name="Line 966"/>
            <p:cNvSpPr>
              <a:spLocks noChangeShapeType="1"/>
            </p:cNvSpPr>
            <p:nvPr/>
          </p:nvSpPr>
          <p:spPr bwMode="auto">
            <a:xfrm>
              <a:off x="2817" y="1838"/>
              <a:ext cx="1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9" name="Line 967"/>
            <p:cNvSpPr>
              <a:spLocks noChangeShapeType="1"/>
            </p:cNvSpPr>
            <p:nvPr/>
          </p:nvSpPr>
          <p:spPr bwMode="auto">
            <a:xfrm>
              <a:off x="2829" y="1855"/>
              <a:ext cx="1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0" name="Line 968"/>
            <p:cNvSpPr>
              <a:spLocks noChangeShapeType="1"/>
            </p:cNvSpPr>
            <p:nvPr/>
          </p:nvSpPr>
          <p:spPr bwMode="auto">
            <a:xfrm>
              <a:off x="2840" y="1873"/>
              <a:ext cx="23" cy="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1" name="Line 969"/>
            <p:cNvSpPr>
              <a:spLocks noChangeShapeType="1"/>
            </p:cNvSpPr>
            <p:nvPr/>
          </p:nvSpPr>
          <p:spPr bwMode="auto">
            <a:xfrm>
              <a:off x="2863" y="1909"/>
              <a:ext cx="12"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2" name="Line 970"/>
            <p:cNvSpPr>
              <a:spLocks noChangeShapeType="1"/>
            </p:cNvSpPr>
            <p:nvPr/>
          </p:nvSpPr>
          <p:spPr bwMode="auto">
            <a:xfrm>
              <a:off x="2875" y="1928"/>
              <a:ext cx="23" cy="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3" name="Line 971"/>
            <p:cNvSpPr>
              <a:spLocks noChangeShapeType="1"/>
            </p:cNvSpPr>
            <p:nvPr/>
          </p:nvSpPr>
          <p:spPr bwMode="auto">
            <a:xfrm>
              <a:off x="2898" y="1964"/>
              <a:ext cx="1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4" name="Line 972"/>
            <p:cNvSpPr>
              <a:spLocks noChangeShapeType="1"/>
            </p:cNvSpPr>
            <p:nvPr/>
          </p:nvSpPr>
          <p:spPr bwMode="auto">
            <a:xfrm>
              <a:off x="2909" y="1982"/>
              <a:ext cx="1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5" name="Line 973"/>
            <p:cNvSpPr>
              <a:spLocks noChangeShapeType="1"/>
            </p:cNvSpPr>
            <p:nvPr/>
          </p:nvSpPr>
          <p:spPr bwMode="auto">
            <a:xfrm>
              <a:off x="2919" y="1998"/>
              <a:ext cx="11"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6" name="Line 974"/>
            <p:cNvSpPr>
              <a:spLocks noChangeShapeType="1"/>
            </p:cNvSpPr>
            <p:nvPr/>
          </p:nvSpPr>
          <p:spPr bwMode="auto">
            <a:xfrm>
              <a:off x="2930" y="2015"/>
              <a:ext cx="10"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7" name="Line 975"/>
            <p:cNvSpPr>
              <a:spLocks noChangeShapeType="1"/>
            </p:cNvSpPr>
            <p:nvPr/>
          </p:nvSpPr>
          <p:spPr bwMode="auto">
            <a:xfrm>
              <a:off x="2940" y="2030"/>
              <a:ext cx="9"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8" name="Line 976"/>
            <p:cNvSpPr>
              <a:spLocks noChangeShapeType="1"/>
            </p:cNvSpPr>
            <p:nvPr/>
          </p:nvSpPr>
          <p:spPr bwMode="auto">
            <a:xfrm>
              <a:off x="2949" y="2045"/>
              <a:ext cx="9"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9" name="Line 977"/>
            <p:cNvSpPr>
              <a:spLocks noChangeShapeType="1"/>
            </p:cNvSpPr>
            <p:nvPr/>
          </p:nvSpPr>
          <p:spPr bwMode="auto">
            <a:xfrm>
              <a:off x="2958" y="2059"/>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0" name="Line 978"/>
            <p:cNvSpPr>
              <a:spLocks noChangeShapeType="1"/>
            </p:cNvSpPr>
            <p:nvPr/>
          </p:nvSpPr>
          <p:spPr bwMode="auto">
            <a:xfrm>
              <a:off x="2966" y="2071"/>
              <a:ext cx="6"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1" name="Line 979"/>
            <p:cNvSpPr>
              <a:spLocks noChangeShapeType="1"/>
            </p:cNvSpPr>
            <p:nvPr/>
          </p:nvSpPr>
          <p:spPr bwMode="auto">
            <a:xfrm>
              <a:off x="2972" y="2082"/>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2" name="Line 980"/>
            <p:cNvSpPr>
              <a:spLocks noChangeShapeType="1"/>
            </p:cNvSpPr>
            <p:nvPr/>
          </p:nvSpPr>
          <p:spPr bwMode="auto">
            <a:xfrm>
              <a:off x="2979" y="2092"/>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3" name="Line 981"/>
            <p:cNvSpPr>
              <a:spLocks noChangeShapeType="1"/>
            </p:cNvSpPr>
            <p:nvPr/>
          </p:nvSpPr>
          <p:spPr bwMode="auto">
            <a:xfrm>
              <a:off x="2984" y="2100"/>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4" name="Line 982"/>
            <p:cNvSpPr>
              <a:spLocks noChangeShapeType="1"/>
            </p:cNvSpPr>
            <p:nvPr/>
          </p:nvSpPr>
          <p:spPr bwMode="auto">
            <a:xfrm>
              <a:off x="2987" y="2106"/>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5" name="Line 983"/>
            <p:cNvSpPr>
              <a:spLocks noChangeShapeType="1"/>
            </p:cNvSpPr>
            <p:nvPr/>
          </p:nvSpPr>
          <p:spPr bwMode="auto">
            <a:xfrm>
              <a:off x="2990" y="2111"/>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6" name="Line 984"/>
            <p:cNvSpPr>
              <a:spLocks noChangeShapeType="1"/>
            </p:cNvSpPr>
            <p:nvPr/>
          </p:nvSpPr>
          <p:spPr bwMode="auto">
            <a:xfrm>
              <a:off x="2992" y="2113"/>
              <a:ext cx="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7" name="Line 985"/>
            <p:cNvSpPr>
              <a:spLocks noChangeShapeType="1"/>
            </p:cNvSpPr>
            <p:nvPr/>
          </p:nvSpPr>
          <p:spPr bwMode="auto">
            <a:xfrm flipH="1" flipV="1">
              <a:off x="2990" y="2111"/>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8" name="Line 986"/>
            <p:cNvSpPr>
              <a:spLocks noChangeShapeType="1"/>
            </p:cNvSpPr>
            <p:nvPr/>
          </p:nvSpPr>
          <p:spPr bwMode="auto">
            <a:xfrm flipH="1" flipV="1">
              <a:off x="2973" y="2088"/>
              <a:ext cx="17"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9" name="Line 987"/>
            <p:cNvSpPr>
              <a:spLocks noChangeShapeType="1"/>
            </p:cNvSpPr>
            <p:nvPr/>
          </p:nvSpPr>
          <p:spPr bwMode="auto">
            <a:xfrm flipH="1" flipV="1">
              <a:off x="2958" y="2067"/>
              <a:ext cx="15"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0" name="Line 988"/>
            <p:cNvSpPr>
              <a:spLocks noChangeShapeType="1"/>
            </p:cNvSpPr>
            <p:nvPr/>
          </p:nvSpPr>
          <p:spPr bwMode="auto">
            <a:xfrm flipH="1" flipV="1">
              <a:off x="2944" y="2047"/>
              <a:ext cx="14"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1" name="Line 989"/>
            <p:cNvSpPr>
              <a:spLocks noChangeShapeType="1"/>
            </p:cNvSpPr>
            <p:nvPr/>
          </p:nvSpPr>
          <p:spPr bwMode="auto">
            <a:xfrm flipH="1" flipV="1">
              <a:off x="2931" y="2030"/>
              <a:ext cx="13"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2" name="Line 990"/>
            <p:cNvSpPr>
              <a:spLocks noChangeShapeType="1"/>
            </p:cNvSpPr>
            <p:nvPr/>
          </p:nvSpPr>
          <p:spPr bwMode="auto">
            <a:xfrm flipH="1" flipV="1">
              <a:off x="2920" y="2014"/>
              <a:ext cx="1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3" name="Line 991"/>
            <p:cNvSpPr>
              <a:spLocks noChangeShapeType="1"/>
            </p:cNvSpPr>
            <p:nvPr/>
          </p:nvSpPr>
          <p:spPr bwMode="auto">
            <a:xfrm flipH="1" flipV="1">
              <a:off x="2909" y="1999"/>
              <a:ext cx="11"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4" name="Line 992"/>
            <p:cNvSpPr>
              <a:spLocks noChangeShapeType="1"/>
            </p:cNvSpPr>
            <p:nvPr/>
          </p:nvSpPr>
          <p:spPr bwMode="auto">
            <a:xfrm flipH="1" flipV="1">
              <a:off x="2899" y="1986"/>
              <a:ext cx="10"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5" name="Line 993"/>
            <p:cNvSpPr>
              <a:spLocks noChangeShapeType="1"/>
            </p:cNvSpPr>
            <p:nvPr/>
          </p:nvSpPr>
          <p:spPr bwMode="auto">
            <a:xfrm flipH="1" flipV="1">
              <a:off x="2889" y="1973"/>
              <a:ext cx="10"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6" name="Line 994"/>
            <p:cNvSpPr>
              <a:spLocks noChangeShapeType="1"/>
            </p:cNvSpPr>
            <p:nvPr/>
          </p:nvSpPr>
          <p:spPr bwMode="auto">
            <a:xfrm flipH="1" flipV="1">
              <a:off x="2879" y="1960"/>
              <a:ext cx="10"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7" name="Line 995"/>
            <p:cNvSpPr>
              <a:spLocks noChangeShapeType="1"/>
            </p:cNvSpPr>
            <p:nvPr/>
          </p:nvSpPr>
          <p:spPr bwMode="auto">
            <a:xfrm flipH="1" flipV="1">
              <a:off x="2871" y="1948"/>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8" name="Line 996"/>
            <p:cNvSpPr>
              <a:spLocks noChangeShapeType="1"/>
            </p:cNvSpPr>
            <p:nvPr/>
          </p:nvSpPr>
          <p:spPr bwMode="auto">
            <a:xfrm flipH="1" flipV="1">
              <a:off x="2862" y="1936"/>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9" name="Line 997"/>
            <p:cNvSpPr>
              <a:spLocks noChangeShapeType="1"/>
            </p:cNvSpPr>
            <p:nvPr/>
          </p:nvSpPr>
          <p:spPr bwMode="auto">
            <a:xfrm flipH="1" flipV="1">
              <a:off x="2853" y="1923"/>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0" name="Line 998"/>
            <p:cNvSpPr>
              <a:spLocks noChangeShapeType="1"/>
            </p:cNvSpPr>
            <p:nvPr/>
          </p:nvSpPr>
          <p:spPr bwMode="auto">
            <a:xfrm flipH="1" flipV="1">
              <a:off x="2844" y="1910"/>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1" name="Line 999"/>
            <p:cNvSpPr>
              <a:spLocks noChangeShapeType="1"/>
            </p:cNvSpPr>
            <p:nvPr/>
          </p:nvSpPr>
          <p:spPr bwMode="auto">
            <a:xfrm flipH="1" flipV="1">
              <a:off x="2834" y="1897"/>
              <a:ext cx="10"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2" name="Line 1000"/>
            <p:cNvSpPr>
              <a:spLocks noChangeShapeType="1"/>
            </p:cNvSpPr>
            <p:nvPr/>
          </p:nvSpPr>
          <p:spPr bwMode="auto">
            <a:xfrm flipH="1" flipV="1">
              <a:off x="2824" y="1883"/>
              <a:ext cx="10"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3" name="Line 1001"/>
            <p:cNvSpPr>
              <a:spLocks noChangeShapeType="1"/>
            </p:cNvSpPr>
            <p:nvPr/>
          </p:nvSpPr>
          <p:spPr bwMode="auto">
            <a:xfrm flipH="1" flipV="1">
              <a:off x="2814" y="1867"/>
              <a:ext cx="1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4" name="Line 1002"/>
            <p:cNvSpPr>
              <a:spLocks noChangeShapeType="1"/>
            </p:cNvSpPr>
            <p:nvPr/>
          </p:nvSpPr>
          <p:spPr bwMode="auto">
            <a:xfrm flipH="1" flipV="1">
              <a:off x="2802" y="1850"/>
              <a:ext cx="1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5" name="Line 1003"/>
            <p:cNvSpPr>
              <a:spLocks noChangeShapeType="1"/>
            </p:cNvSpPr>
            <p:nvPr/>
          </p:nvSpPr>
          <p:spPr bwMode="auto">
            <a:xfrm flipH="1" flipV="1">
              <a:off x="2766" y="1797"/>
              <a:ext cx="36" cy="5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6" name="Line 1004"/>
            <p:cNvSpPr>
              <a:spLocks noChangeShapeType="1"/>
            </p:cNvSpPr>
            <p:nvPr/>
          </p:nvSpPr>
          <p:spPr bwMode="auto">
            <a:xfrm flipH="1" flipV="1">
              <a:off x="2746" y="1765"/>
              <a:ext cx="20"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7" name="Line 1005"/>
            <p:cNvSpPr>
              <a:spLocks noChangeShapeType="1"/>
            </p:cNvSpPr>
            <p:nvPr/>
          </p:nvSpPr>
          <p:spPr bwMode="auto">
            <a:xfrm flipH="1" flipV="1">
              <a:off x="2726" y="1734"/>
              <a:ext cx="20"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8" name="Line 1006"/>
            <p:cNvSpPr>
              <a:spLocks noChangeShapeType="1"/>
            </p:cNvSpPr>
            <p:nvPr/>
          </p:nvSpPr>
          <p:spPr bwMode="auto">
            <a:xfrm flipH="1" flipV="1">
              <a:off x="2709" y="1705"/>
              <a:ext cx="17" cy="2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9" name="Line 1007"/>
            <p:cNvSpPr>
              <a:spLocks noChangeShapeType="1"/>
            </p:cNvSpPr>
            <p:nvPr/>
          </p:nvSpPr>
          <p:spPr bwMode="auto">
            <a:xfrm flipH="1" flipV="1">
              <a:off x="2694" y="1677"/>
              <a:ext cx="15"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0" name="Line 1008"/>
            <p:cNvSpPr>
              <a:spLocks noChangeShapeType="1"/>
            </p:cNvSpPr>
            <p:nvPr/>
          </p:nvSpPr>
          <p:spPr bwMode="auto">
            <a:xfrm flipH="1" flipV="1">
              <a:off x="2680" y="1652"/>
              <a:ext cx="14"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1" name="Line 1009"/>
            <p:cNvSpPr>
              <a:spLocks noChangeShapeType="1"/>
            </p:cNvSpPr>
            <p:nvPr/>
          </p:nvSpPr>
          <p:spPr bwMode="auto">
            <a:xfrm flipH="1" flipV="1">
              <a:off x="2668" y="1628"/>
              <a:ext cx="12"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2" name="Line 1010"/>
            <p:cNvSpPr>
              <a:spLocks noChangeShapeType="1"/>
            </p:cNvSpPr>
            <p:nvPr/>
          </p:nvSpPr>
          <p:spPr bwMode="auto">
            <a:xfrm flipH="1" flipV="1">
              <a:off x="2658" y="1607"/>
              <a:ext cx="10"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3" name="Line 1011"/>
            <p:cNvSpPr>
              <a:spLocks noChangeShapeType="1"/>
            </p:cNvSpPr>
            <p:nvPr/>
          </p:nvSpPr>
          <p:spPr bwMode="auto">
            <a:xfrm flipH="1" flipV="1">
              <a:off x="2649" y="1588"/>
              <a:ext cx="9"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4" name="Line 1012"/>
            <p:cNvSpPr>
              <a:spLocks noChangeShapeType="1"/>
            </p:cNvSpPr>
            <p:nvPr/>
          </p:nvSpPr>
          <p:spPr bwMode="auto">
            <a:xfrm flipH="1" flipV="1">
              <a:off x="2642" y="1571"/>
              <a:ext cx="7"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5" name="Line 1013"/>
            <p:cNvSpPr>
              <a:spLocks noChangeShapeType="1"/>
            </p:cNvSpPr>
            <p:nvPr/>
          </p:nvSpPr>
          <p:spPr bwMode="auto">
            <a:xfrm flipH="1" flipV="1">
              <a:off x="2637" y="1556"/>
              <a:ext cx="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6" name="Line 1014"/>
            <p:cNvSpPr>
              <a:spLocks noChangeShapeType="1"/>
            </p:cNvSpPr>
            <p:nvPr/>
          </p:nvSpPr>
          <p:spPr bwMode="auto">
            <a:xfrm flipH="1" flipV="1">
              <a:off x="2633" y="1543"/>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7" name="Line 1015"/>
            <p:cNvSpPr>
              <a:spLocks noChangeShapeType="1"/>
            </p:cNvSpPr>
            <p:nvPr/>
          </p:nvSpPr>
          <p:spPr bwMode="auto">
            <a:xfrm flipH="1" flipV="1">
              <a:off x="2631" y="1533"/>
              <a:ext cx="2"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8" name="Line 1016"/>
            <p:cNvSpPr>
              <a:spLocks noChangeShapeType="1"/>
            </p:cNvSpPr>
            <p:nvPr/>
          </p:nvSpPr>
          <p:spPr bwMode="auto">
            <a:xfrm flipH="1" flipV="1">
              <a:off x="2629" y="1514"/>
              <a:ext cx="2"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9" name="Line 1017"/>
            <p:cNvSpPr>
              <a:spLocks noChangeShapeType="1"/>
            </p:cNvSpPr>
            <p:nvPr/>
          </p:nvSpPr>
          <p:spPr bwMode="auto">
            <a:xfrm flipH="1" flipV="1">
              <a:off x="2627" y="1498"/>
              <a:ext cx="2"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0" name="Line 1018"/>
            <p:cNvSpPr>
              <a:spLocks noChangeShapeType="1"/>
            </p:cNvSpPr>
            <p:nvPr/>
          </p:nvSpPr>
          <p:spPr bwMode="auto">
            <a:xfrm flipH="1" flipV="1">
              <a:off x="2626" y="1484"/>
              <a:ext cx="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1" name="Line 1019"/>
            <p:cNvSpPr>
              <a:spLocks noChangeShapeType="1"/>
            </p:cNvSpPr>
            <p:nvPr/>
          </p:nvSpPr>
          <p:spPr bwMode="auto">
            <a:xfrm flipH="1" flipV="1">
              <a:off x="2625" y="1471"/>
              <a:ext cx="1"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079" name="Group 1221"/>
          <p:cNvGrpSpPr>
            <a:grpSpLocks/>
          </p:cNvGrpSpPr>
          <p:nvPr/>
        </p:nvGrpSpPr>
        <p:grpSpPr bwMode="auto">
          <a:xfrm rot="5400000">
            <a:off x="4686300" y="1981201"/>
            <a:ext cx="454025" cy="2419350"/>
            <a:chOff x="2633" y="1309"/>
            <a:chExt cx="400" cy="1694"/>
          </a:xfrm>
        </p:grpSpPr>
        <p:sp>
          <p:nvSpPr>
            <p:cNvPr id="37222" name="Line 1222"/>
            <p:cNvSpPr>
              <a:spLocks noChangeShapeType="1"/>
            </p:cNvSpPr>
            <p:nvPr/>
          </p:nvSpPr>
          <p:spPr bwMode="auto">
            <a:xfrm flipH="1" flipV="1">
              <a:off x="3012" y="1473"/>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3" name="Line 1223"/>
            <p:cNvSpPr>
              <a:spLocks noChangeShapeType="1"/>
            </p:cNvSpPr>
            <p:nvPr/>
          </p:nvSpPr>
          <p:spPr bwMode="auto">
            <a:xfrm flipH="1" flipV="1">
              <a:off x="3005" y="1463"/>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4" name="Line 1224"/>
            <p:cNvSpPr>
              <a:spLocks noChangeShapeType="1"/>
            </p:cNvSpPr>
            <p:nvPr/>
          </p:nvSpPr>
          <p:spPr bwMode="auto">
            <a:xfrm flipH="1" flipV="1">
              <a:off x="2990" y="1439"/>
              <a:ext cx="15"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5" name="Line 1225"/>
            <p:cNvSpPr>
              <a:spLocks noChangeShapeType="1"/>
            </p:cNvSpPr>
            <p:nvPr/>
          </p:nvSpPr>
          <p:spPr bwMode="auto">
            <a:xfrm flipH="1" flipV="1">
              <a:off x="2986" y="1435"/>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6" name="Line 1226"/>
            <p:cNvSpPr>
              <a:spLocks noChangeShapeType="1"/>
            </p:cNvSpPr>
            <p:nvPr/>
          </p:nvSpPr>
          <p:spPr bwMode="auto">
            <a:xfrm flipH="1" flipV="1">
              <a:off x="2984" y="1432"/>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7" name="Line 1227"/>
            <p:cNvSpPr>
              <a:spLocks noChangeShapeType="1"/>
            </p:cNvSpPr>
            <p:nvPr/>
          </p:nvSpPr>
          <p:spPr bwMode="auto">
            <a:xfrm flipH="1" flipV="1">
              <a:off x="2983" y="1430"/>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8" name="Line 1228"/>
            <p:cNvSpPr>
              <a:spLocks noChangeShapeType="1"/>
            </p:cNvSpPr>
            <p:nvPr/>
          </p:nvSpPr>
          <p:spPr bwMode="auto">
            <a:xfrm flipH="1" flipV="1">
              <a:off x="2981" y="1426"/>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29" name="Line 1229"/>
            <p:cNvSpPr>
              <a:spLocks noChangeShapeType="1"/>
            </p:cNvSpPr>
            <p:nvPr/>
          </p:nvSpPr>
          <p:spPr bwMode="auto">
            <a:xfrm flipH="1" flipV="1">
              <a:off x="2977" y="1422"/>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0" name="Line 1230"/>
            <p:cNvSpPr>
              <a:spLocks noChangeShapeType="1"/>
            </p:cNvSpPr>
            <p:nvPr/>
          </p:nvSpPr>
          <p:spPr bwMode="auto">
            <a:xfrm flipH="1" flipV="1">
              <a:off x="2968" y="1408"/>
              <a:ext cx="9"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1" name="Line 1231"/>
            <p:cNvSpPr>
              <a:spLocks noChangeShapeType="1"/>
            </p:cNvSpPr>
            <p:nvPr/>
          </p:nvSpPr>
          <p:spPr bwMode="auto">
            <a:xfrm flipH="1" flipV="1">
              <a:off x="2962" y="1399"/>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2" name="Line 1232"/>
            <p:cNvSpPr>
              <a:spLocks noChangeShapeType="1"/>
            </p:cNvSpPr>
            <p:nvPr/>
          </p:nvSpPr>
          <p:spPr bwMode="auto">
            <a:xfrm flipH="1" flipV="1">
              <a:off x="2955" y="1389"/>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3" name="Line 1233"/>
            <p:cNvSpPr>
              <a:spLocks noChangeShapeType="1"/>
            </p:cNvSpPr>
            <p:nvPr/>
          </p:nvSpPr>
          <p:spPr bwMode="auto">
            <a:xfrm flipH="1" flipV="1">
              <a:off x="2948" y="1378"/>
              <a:ext cx="7"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4" name="Line 1234"/>
            <p:cNvSpPr>
              <a:spLocks noChangeShapeType="1"/>
            </p:cNvSpPr>
            <p:nvPr/>
          </p:nvSpPr>
          <p:spPr bwMode="auto">
            <a:xfrm flipH="1" flipV="1">
              <a:off x="2932" y="1355"/>
              <a:ext cx="16"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5" name="Line 1235"/>
            <p:cNvSpPr>
              <a:spLocks noChangeShapeType="1"/>
            </p:cNvSpPr>
            <p:nvPr/>
          </p:nvSpPr>
          <p:spPr bwMode="auto">
            <a:xfrm flipH="1" flipV="1">
              <a:off x="2924" y="1343"/>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6" name="Line 1236"/>
            <p:cNvSpPr>
              <a:spLocks noChangeShapeType="1"/>
            </p:cNvSpPr>
            <p:nvPr/>
          </p:nvSpPr>
          <p:spPr bwMode="auto">
            <a:xfrm flipH="1" flipV="1">
              <a:off x="2916" y="1331"/>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7" name="Line 1237"/>
            <p:cNvSpPr>
              <a:spLocks noChangeShapeType="1"/>
            </p:cNvSpPr>
            <p:nvPr/>
          </p:nvSpPr>
          <p:spPr bwMode="auto">
            <a:xfrm flipH="1" flipV="1">
              <a:off x="2900" y="1309"/>
              <a:ext cx="16"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38" name="Freeform 1238"/>
            <p:cNvSpPr>
              <a:spLocks/>
            </p:cNvSpPr>
            <p:nvPr/>
          </p:nvSpPr>
          <p:spPr bwMode="auto">
            <a:xfrm>
              <a:off x="2633" y="2197"/>
              <a:ext cx="16" cy="179"/>
            </a:xfrm>
            <a:custGeom>
              <a:avLst/>
              <a:gdLst>
                <a:gd name="T0" fmla="*/ 1 w 31"/>
                <a:gd name="T1" fmla="*/ 0 h 359"/>
                <a:gd name="T2" fmla="*/ 1 w 31"/>
                <a:gd name="T3" fmla="*/ 0 h 359"/>
                <a:gd name="T4" fmla="*/ 1 w 31"/>
                <a:gd name="T5" fmla="*/ 0 h 359"/>
                <a:gd name="T6" fmla="*/ 1 w 31"/>
                <a:gd name="T7" fmla="*/ 0 h 359"/>
                <a:gd name="T8" fmla="*/ 1 w 31"/>
                <a:gd name="T9" fmla="*/ 0 h 359"/>
                <a:gd name="T10" fmla="*/ 1 w 31"/>
                <a:gd name="T11" fmla="*/ 0 h 359"/>
                <a:gd name="T12" fmla="*/ 1 w 31"/>
                <a:gd name="T13" fmla="*/ 0 h 359"/>
                <a:gd name="T14" fmla="*/ 1 w 31"/>
                <a:gd name="T15" fmla="*/ 0 h 359"/>
                <a:gd name="T16" fmla="*/ 0 w 31"/>
                <a:gd name="T17" fmla="*/ 0 h 359"/>
                <a:gd name="T18" fmla="*/ 0 w 31"/>
                <a:gd name="T19" fmla="*/ 0 h 359"/>
                <a:gd name="T20" fmla="*/ 1 w 31"/>
                <a:gd name="T21" fmla="*/ 0 h 359"/>
                <a:gd name="T22" fmla="*/ 1 w 31"/>
                <a:gd name="T23" fmla="*/ 0 h 359"/>
                <a:gd name="T24" fmla="*/ 1 w 31"/>
                <a:gd name="T25" fmla="*/ 0 h 359"/>
                <a:gd name="T26" fmla="*/ 1 w 31"/>
                <a:gd name="T27" fmla="*/ 0 h 359"/>
                <a:gd name="T28" fmla="*/ 1 w 31"/>
                <a:gd name="T29" fmla="*/ 0 h 359"/>
                <a:gd name="T30" fmla="*/ 1 w 31"/>
                <a:gd name="T31" fmla="*/ 0 h 3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359"/>
                <a:gd name="T50" fmla="*/ 31 w 31"/>
                <a:gd name="T51" fmla="*/ 359 h 3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359">
                  <a:moveTo>
                    <a:pt x="31" y="0"/>
                  </a:moveTo>
                  <a:lnTo>
                    <a:pt x="31" y="359"/>
                  </a:lnTo>
                  <a:lnTo>
                    <a:pt x="28" y="349"/>
                  </a:lnTo>
                  <a:lnTo>
                    <a:pt x="22" y="328"/>
                  </a:lnTo>
                  <a:lnTo>
                    <a:pt x="16" y="306"/>
                  </a:lnTo>
                  <a:lnTo>
                    <a:pt x="11" y="279"/>
                  </a:lnTo>
                  <a:lnTo>
                    <a:pt x="6" y="249"/>
                  </a:lnTo>
                  <a:lnTo>
                    <a:pt x="2" y="218"/>
                  </a:lnTo>
                  <a:lnTo>
                    <a:pt x="0" y="185"/>
                  </a:lnTo>
                  <a:lnTo>
                    <a:pt x="0" y="156"/>
                  </a:lnTo>
                  <a:lnTo>
                    <a:pt x="2" y="129"/>
                  </a:lnTo>
                  <a:lnTo>
                    <a:pt x="6" y="101"/>
                  </a:lnTo>
                  <a:lnTo>
                    <a:pt x="11" y="73"/>
                  </a:lnTo>
                  <a:lnTo>
                    <a:pt x="17" y="43"/>
                  </a:lnTo>
                  <a:lnTo>
                    <a:pt x="27" y="12"/>
                  </a:lnTo>
                  <a:lnTo>
                    <a:pt x="31" y="0"/>
                  </a:lnTo>
                  <a:close/>
                </a:path>
              </a:pathLst>
            </a:custGeom>
            <a:solidFill>
              <a:srgbClr val="F6CF6C"/>
            </a:solidFill>
            <a:ln w="0">
              <a:solidFill>
                <a:srgbClr val="F6CF6C"/>
              </a:solidFill>
              <a:round/>
              <a:headEnd/>
              <a:tailEnd/>
            </a:ln>
          </p:spPr>
          <p:txBody>
            <a:bodyPr/>
            <a:lstStyle/>
            <a:p>
              <a:endParaRPr lang="en-US"/>
            </a:p>
          </p:txBody>
        </p:sp>
        <p:sp>
          <p:nvSpPr>
            <p:cNvPr id="37239" name="Freeform 1239"/>
            <p:cNvSpPr>
              <a:spLocks/>
            </p:cNvSpPr>
            <p:nvPr/>
          </p:nvSpPr>
          <p:spPr bwMode="auto">
            <a:xfrm>
              <a:off x="2649" y="2156"/>
              <a:ext cx="16" cy="263"/>
            </a:xfrm>
            <a:custGeom>
              <a:avLst/>
              <a:gdLst>
                <a:gd name="T0" fmla="*/ 1 w 32"/>
                <a:gd name="T1" fmla="*/ 0 h 526"/>
                <a:gd name="T2" fmla="*/ 1 w 32"/>
                <a:gd name="T3" fmla="*/ 1 h 526"/>
                <a:gd name="T4" fmla="*/ 1 w 32"/>
                <a:gd name="T5" fmla="*/ 1 h 526"/>
                <a:gd name="T6" fmla="*/ 1 w 32"/>
                <a:gd name="T7" fmla="*/ 1 h 526"/>
                <a:gd name="T8" fmla="*/ 1 w 32"/>
                <a:gd name="T9" fmla="*/ 1 h 526"/>
                <a:gd name="T10" fmla="*/ 1 w 32"/>
                <a:gd name="T11" fmla="*/ 1 h 526"/>
                <a:gd name="T12" fmla="*/ 1 w 32"/>
                <a:gd name="T13" fmla="*/ 1 h 526"/>
                <a:gd name="T14" fmla="*/ 1 w 32"/>
                <a:gd name="T15" fmla="*/ 1 h 526"/>
                <a:gd name="T16" fmla="*/ 1 w 32"/>
                <a:gd name="T17" fmla="*/ 1 h 526"/>
                <a:gd name="T18" fmla="*/ 1 w 32"/>
                <a:gd name="T19" fmla="*/ 1 h 526"/>
                <a:gd name="T20" fmla="*/ 1 w 32"/>
                <a:gd name="T21" fmla="*/ 1 h 526"/>
                <a:gd name="T22" fmla="*/ 1 w 32"/>
                <a:gd name="T23" fmla="*/ 1 h 526"/>
                <a:gd name="T24" fmla="*/ 1 w 32"/>
                <a:gd name="T25" fmla="*/ 1 h 526"/>
                <a:gd name="T26" fmla="*/ 1 w 32"/>
                <a:gd name="T27" fmla="*/ 1 h 526"/>
                <a:gd name="T28" fmla="*/ 1 w 32"/>
                <a:gd name="T29" fmla="*/ 1 h 526"/>
                <a:gd name="T30" fmla="*/ 1 w 32"/>
                <a:gd name="T31" fmla="*/ 1 h 526"/>
                <a:gd name="T32" fmla="*/ 1 w 32"/>
                <a:gd name="T33" fmla="*/ 1 h 526"/>
                <a:gd name="T34" fmla="*/ 1 w 32"/>
                <a:gd name="T35" fmla="*/ 1 h 526"/>
                <a:gd name="T36" fmla="*/ 1 w 32"/>
                <a:gd name="T37" fmla="*/ 1 h 526"/>
                <a:gd name="T38" fmla="*/ 0 w 32"/>
                <a:gd name="T39" fmla="*/ 1 h 526"/>
                <a:gd name="T40" fmla="*/ 0 w 32"/>
                <a:gd name="T41" fmla="*/ 1 h 526"/>
                <a:gd name="T42" fmla="*/ 1 w 32"/>
                <a:gd name="T43" fmla="*/ 1 h 526"/>
                <a:gd name="T44" fmla="*/ 1 w 32"/>
                <a:gd name="T45" fmla="*/ 1 h 526"/>
                <a:gd name="T46" fmla="*/ 1 w 32"/>
                <a:gd name="T47" fmla="*/ 1 h 526"/>
                <a:gd name="T48" fmla="*/ 1 w 32"/>
                <a:gd name="T49" fmla="*/ 1 h 526"/>
                <a:gd name="T50" fmla="*/ 1 w 32"/>
                <a:gd name="T51" fmla="*/ 0 h 5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526"/>
                <a:gd name="T80" fmla="*/ 32 w 32"/>
                <a:gd name="T81" fmla="*/ 526 h 5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526">
                  <a:moveTo>
                    <a:pt x="32" y="0"/>
                  </a:moveTo>
                  <a:lnTo>
                    <a:pt x="32" y="67"/>
                  </a:lnTo>
                  <a:lnTo>
                    <a:pt x="26" y="88"/>
                  </a:lnTo>
                  <a:lnTo>
                    <a:pt x="20" y="117"/>
                  </a:lnTo>
                  <a:lnTo>
                    <a:pt x="13" y="144"/>
                  </a:lnTo>
                  <a:lnTo>
                    <a:pt x="9" y="170"/>
                  </a:lnTo>
                  <a:lnTo>
                    <a:pt x="7" y="191"/>
                  </a:lnTo>
                  <a:lnTo>
                    <a:pt x="6" y="216"/>
                  </a:lnTo>
                  <a:lnTo>
                    <a:pt x="6" y="254"/>
                  </a:lnTo>
                  <a:lnTo>
                    <a:pt x="7" y="268"/>
                  </a:lnTo>
                  <a:lnTo>
                    <a:pt x="8" y="281"/>
                  </a:lnTo>
                  <a:lnTo>
                    <a:pt x="10" y="293"/>
                  </a:lnTo>
                  <a:lnTo>
                    <a:pt x="11" y="306"/>
                  </a:lnTo>
                  <a:lnTo>
                    <a:pt x="18" y="345"/>
                  </a:lnTo>
                  <a:lnTo>
                    <a:pt x="26" y="386"/>
                  </a:lnTo>
                  <a:lnTo>
                    <a:pt x="32" y="410"/>
                  </a:lnTo>
                  <a:lnTo>
                    <a:pt x="32" y="526"/>
                  </a:lnTo>
                  <a:lnTo>
                    <a:pt x="15" y="484"/>
                  </a:lnTo>
                  <a:lnTo>
                    <a:pt x="5" y="455"/>
                  </a:lnTo>
                  <a:lnTo>
                    <a:pt x="0" y="440"/>
                  </a:lnTo>
                  <a:lnTo>
                    <a:pt x="0" y="81"/>
                  </a:lnTo>
                  <a:lnTo>
                    <a:pt x="7" y="59"/>
                  </a:lnTo>
                  <a:lnTo>
                    <a:pt x="11" y="47"/>
                  </a:lnTo>
                  <a:lnTo>
                    <a:pt x="18" y="32"/>
                  </a:lnTo>
                  <a:lnTo>
                    <a:pt x="25" y="16"/>
                  </a:lnTo>
                  <a:lnTo>
                    <a:pt x="32" y="0"/>
                  </a:lnTo>
                  <a:close/>
                </a:path>
              </a:pathLst>
            </a:custGeom>
            <a:solidFill>
              <a:srgbClr val="F6CF6C"/>
            </a:solidFill>
            <a:ln w="0">
              <a:solidFill>
                <a:srgbClr val="F6CF6C"/>
              </a:solidFill>
              <a:round/>
              <a:headEnd/>
              <a:tailEnd/>
            </a:ln>
          </p:spPr>
          <p:txBody>
            <a:bodyPr/>
            <a:lstStyle/>
            <a:p>
              <a:endParaRPr lang="en-US"/>
            </a:p>
          </p:txBody>
        </p:sp>
        <p:sp>
          <p:nvSpPr>
            <p:cNvPr id="37240" name="Freeform 1240"/>
            <p:cNvSpPr>
              <a:spLocks noEditPoints="1"/>
            </p:cNvSpPr>
            <p:nvPr/>
          </p:nvSpPr>
          <p:spPr bwMode="auto">
            <a:xfrm>
              <a:off x="2665" y="2129"/>
              <a:ext cx="16" cy="326"/>
            </a:xfrm>
            <a:custGeom>
              <a:avLst/>
              <a:gdLst>
                <a:gd name="T0" fmla="*/ 0 w 32"/>
                <a:gd name="T1" fmla="*/ 1 h 651"/>
                <a:gd name="T2" fmla="*/ 1 w 32"/>
                <a:gd name="T3" fmla="*/ 1 h 651"/>
                <a:gd name="T4" fmla="*/ 1 w 32"/>
                <a:gd name="T5" fmla="*/ 1 h 651"/>
                <a:gd name="T6" fmla="*/ 1 w 32"/>
                <a:gd name="T7" fmla="*/ 1 h 651"/>
                <a:gd name="T8" fmla="*/ 1 w 32"/>
                <a:gd name="T9" fmla="*/ 1 h 651"/>
                <a:gd name="T10" fmla="*/ 1 w 32"/>
                <a:gd name="T11" fmla="*/ 1 h 651"/>
                <a:gd name="T12" fmla="*/ 1 w 32"/>
                <a:gd name="T13" fmla="*/ 1 h 651"/>
                <a:gd name="T14" fmla="*/ 1 w 32"/>
                <a:gd name="T15" fmla="*/ 1 h 651"/>
                <a:gd name="T16" fmla="*/ 0 w 32"/>
                <a:gd name="T17" fmla="*/ 1 h 651"/>
                <a:gd name="T18" fmla="*/ 0 w 32"/>
                <a:gd name="T19" fmla="*/ 1 h 651"/>
                <a:gd name="T20" fmla="*/ 1 w 32"/>
                <a:gd name="T21" fmla="*/ 0 h 651"/>
                <a:gd name="T22" fmla="*/ 1 w 32"/>
                <a:gd name="T23" fmla="*/ 1 h 651"/>
                <a:gd name="T24" fmla="*/ 1 w 32"/>
                <a:gd name="T25" fmla="*/ 1 h 651"/>
                <a:gd name="T26" fmla="*/ 1 w 32"/>
                <a:gd name="T27" fmla="*/ 1 h 651"/>
                <a:gd name="T28" fmla="*/ 1 w 32"/>
                <a:gd name="T29" fmla="*/ 1 h 651"/>
                <a:gd name="T30" fmla="*/ 1 w 32"/>
                <a:gd name="T31" fmla="*/ 1 h 651"/>
                <a:gd name="T32" fmla="*/ 0 w 32"/>
                <a:gd name="T33" fmla="*/ 1 h 651"/>
                <a:gd name="T34" fmla="*/ 0 w 32"/>
                <a:gd name="T35" fmla="*/ 1 h 651"/>
                <a:gd name="T36" fmla="*/ 1 w 32"/>
                <a:gd name="T37" fmla="*/ 1 h 651"/>
                <a:gd name="T38" fmla="*/ 1 w 32"/>
                <a:gd name="T39" fmla="*/ 1 h 651"/>
                <a:gd name="T40" fmla="*/ 1 w 32"/>
                <a:gd name="T41" fmla="*/ 0 h 6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651"/>
                <a:gd name="T65" fmla="*/ 32 w 32"/>
                <a:gd name="T66" fmla="*/ 651 h 6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651">
                  <a:moveTo>
                    <a:pt x="0" y="465"/>
                  </a:moveTo>
                  <a:lnTo>
                    <a:pt x="4" y="481"/>
                  </a:lnTo>
                  <a:lnTo>
                    <a:pt x="16" y="520"/>
                  </a:lnTo>
                  <a:lnTo>
                    <a:pt x="27" y="557"/>
                  </a:lnTo>
                  <a:lnTo>
                    <a:pt x="32" y="571"/>
                  </a:lnTo>
                  <a:lnTo>
                    <a:pt x="32" y="651"/>
                  </a:lnTo>
                  <a:lnTo>
                    <a:pt x="25" y="636"/>
                  </a:lnTo>
                  <a:lnTo>
                    <a:pt x="9" y="603"/>
                  </a:lnTo>
                  <a:lnTo>
                    <a:pt x="0" y="581"/>
                  </a:lnTo>
                  <a:lnTo>
                    <a:pt x="0" y="465"/>
                  </a:lnTo>
                  <a:close/>
                  <a:moveTo>
                    <a:pt x="32" y="0"/>
                  </a:moveTo>
                  <a:lnTo>
                    <a:pt x="32" y="43"/>
                  </a:lnTo>
                  <a:lnTo>
                    <a:pt x="26" y="54"/>
                  </a:lnTo>
                  <a:lnTo>
                    <a:pt x="19" y="69"/>
                  </a:lnTo>
                  <a:lnTo>
                    <a:pt x="10" y="90"/>
                  </a:lnTo>
                  <a:lnTo>
                    <a:pt x="2" y="116"/>
                  </a:lnTo>
                  <a:lnTo>
                    <a:pt x="0" y="122"/>
                  </a:lnTo>
                  <a:lnTo>
                    <a:pt x="0" y="55"/>
                  </a:lnTo>
                  <a:lnTo>
                    <a:pt x="7" y="39"/>
                  </a:lnTo>
                  <a:lnTo>
                    <a:pt x="14" y="28"/>
                  </a:lnTo>
                  <a:lnTo>
                    <a:pt x="32" y="0"/>
                  </a:lnTo>
                  <a:close/>
                </a:path>
              </a:pathLst>
            </a:custGeom>
            <a:solidFill>
              <a:srgbClr val="F6CF6C"/>
            </a:solidFill>
            <a:ln w="0">
              <a:solidFill>
                <a:srgbClr val="F6CF6C"/>
              </a:solidFill>
              <a:round/>
              <a:headEnd/>
              <a:tailEnd/>
            </a:ln>
          </p:spPr>
          <p:txBody>
            <a:bodyPr/>
            <a:lstStyle/>
            <a:p>
              <a:endParaRPr lang="en-US"/>
            </a:p>
          </p:txBody>
        </p:sp>
        <p:sp>
          <p:nvSpPr>
            <p:cNvPr id="37241" name="Freeform 1241"/>
            <p:cNvSpPr>
              <a:spLocks noEditPoints="1"/>
            </p:cNvSpPr>
            <p:nvPr/>
          </p:nvSpPr>
          <p:spPr bwMode="auto">
            <a:xfrm>
              <a:off x="2681" y="2108"/>
              <a:ext cx="16" cy="380"/>
            </a:xfrm>
            <a:custGeom>
              <a:avLst/>
              <a:gdLst>
                <a:gd name="T0" fmla="*/ 0 w 32"/>
                <a:gd name="T1" fmla="*/ 0 h 761"/>
                <a:gd name="T2" fmla="*/ 1 w 32"/>
                <a:gd name="T3" fmla="*/ 0 h 761"/>
                <a:gd name="T4" fmla="*/ 1 w 32"/>
                <a:gd name="T5" fmla="*/ 0 h 761"/>
                <a:gd name="T6" fmla="*/ 1 w 32"/>
                <a:gd name="T7" fmla="*/ 0 h 761"/>
                <a:gd name="T8" fmla="*/ 1 w 32"/>
                <a:gd name="T9" fmla="*/ 0 h 761"/>
                <a:gd name="T10" fmla="*/ 1 w 32"/>
                <a:gd name="T11" fmla="*/ 0 h 761"/>
                <a:gd name="T12" fmla="*/ 1 w 32"/>
                <a:gd name="T13" fmla="*/ 0 h 761"/>
                <a:gd name="T14" fmla="*/ 1 w 32"/>
                <a:gd name="T15" fmla="*/ 0 h 761"/>
                <a:gd name="T16" fmla="*/ 0 w 32"/>
                <a:gd name="T17" fmla="*/ 0 h 761"/>
                <a:gd name="T18" fmla="*/ 0 w 32"/>
                <a:gd name="T19" fmla="*/ 0 h 761"/>
                <a:gd name="T20" fmla="*/ 1 w 32"/>
                <a:gd name="T21" fmla="*/ 0 h 761"/>
                <a:gd name="T22" fmla="*/ 1 w 32"/>
                <a:gd name="T23" fmla="*/ 0 h 761"/>
                <a:gd name="T24" fmla="*/ 1 w 32"/>
                <a:gd name="T25" fmla="*/ 0 h 761"/>
                <a:gd name="T26" fmla="*/ 0 w 32"/>
                <a:gd name="T27" fmla="*/ 0 h 761"/>
                <a:gd name="T28" fmla="*/ 0 w 32"/>
                <a:gd name="T29" fmla="*/ 0 h 761"/>
                <a:gd name="T30" fmla="*/ 1 w 32"/>
                <a:gd name="T31" fmla="*/ 0 h 761"/>
                <a:gd name="T32" fmla="*/ 1 w 32"/>
                <a:gd name="T33" fmla="*/ 0 h 761"/>
                <a:gd name="T34" fmla="*/ 1 w 32"/>
                <a:gd name="T35" fmla="*/ 0 h 7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761"/>
                <a:gd name="T56" fmla="*/ 32 w 32"/>
                <a:gd name="T57" fmla="*/ 761 h 7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761">
                  <a:moveTo>
                    <a:pt x="0" y="614"/>
                  </a:moveTo>
                  <a:lnTo>
                    <a:pt x="8" y="634"/>
                  </a:lnTo>
                  <a:lnTo>
                    <a:pt x="18" y="665"/>
                  </a:lnTo>
                  <a:lnTo>
                    <a:pt x="28" y="690"/>
                  </a:lnTo>
                  <a:lnTo>
                    <a:pt x="32" y="700"/>
                  </a:lnTo>
                  <a:lnTo>
                    <a:pt x="32" y="761"/>
                  </a:lnTo>
                  <a:lnTo>
                    <a:pt x="24" y="745"/>
                  </a:lnTo>
                  <a:lnTo>
                    <a:pt x="9" y="713"/>
                  </a:lnTo>
                  <a:lnTo>
                    <a:pt x="0" y="694"/>
                  </a:lnTo>
                  <a:lnTo>
                    <a:pt x="0" y="614"/>
                  </a:lnTo>
                  <a:close/>
                  <a:moveTo>
                    <a:pt x="32" y="0"/>
                  </a:moveTo>
                  <a:lnTo>
                    <a:pt x="32" y="38"/>
                  </a:lnTo>
                  <a:lnTo>
                    <a:pt x="14" y="65"/>
                  </a:lnTo>
                  <a:lnTo>
                    <a:pt x="0" y="86"/>
                  </a:lnTo>
                  <a:lnTo>
                    <a:pt x="0" y="43"/>
                  </a:lnTo>
                  <a:lnTo>
                    <a:pt x="13" y="25"/>
                  </a:lnTo>
                  <a:lnTo>
                    <a:pt x="26" y="7"/>
                  </a:lnTo>
                  <a:lnTo>
                    <a:pt x="32" y="0"/>
                  </a:lnTo>
                  <a:close/>
                </a:path>
              </a:pathLst>
            </a:custGeom>
            <a:solidFill>
              <a:srgbClr val="F5CF6B"/>
            </a:solidFill>
            <a:ln w="0">
              <a:solidFill>
                <a:srgbClr val="F5CF6B"/>
              </a:solidFill>
              <a:round/>
              <a:headEnd/>
              <a:tailEnd/>
            </a:ln>
          </p:spPr>
          <p:txBody>
            <a:bodyPr/>
            <a:lstStyle/>
            <a:p>
              <a:endParaRPr lang="en-US"/>
            </a:p>
          </p:txBody>
        </p:sp>
        <p:sp>
          <p:nvSpPr>
            <p:cNvPr id="37242" name="Freeform 1242"/>
            <p:cNvSpPr>
              <a:spLocks noEditPoints="1"/>
            </p:cNvSpPr>
            <p:nvPr/>
          </p:nvSpPr>
          <p:spPr bwMode="auto">
            <a:xfrm>
              <a:off x="2697" y="2088"/>
              <a:ext cx="16" cy="429"/>
            </a:xfrm>
            <a:custGeom>
              <a:avLst/>
              <a:gdLst>
                <a:gd name="T0" fmla="*/ 0 w 33"/>
                <a:gd name="T1" fmla="*/ 1 h 857"/>
                <a:gd name="T2" fmla="*/ 0 w 33"/>
                <a:gd name="T3" fmla="*/ 1 h 857"/>
                <a:gd name="T4" fmla="*/ 0 w 33"/>
                <a:gd name="T5" fmla="*/ 1 h 857"/>
                <a:gd name="T6" fmla="*/ 0 w 33"/>
                <a:gd name="T7" fmla="*/ 1 h 857"/>
                <a:gd name="T8" fmla="*/ 0 w 33"/>
                <a:gd name="T9" fmla="*/ 1 h 857"/>
                <a:gd name="T10" fmla="*/ 0 w 33"/>
                <a:gd name="T11" fmla="*/ 1 h 857"/>
                <a:gd name="T12" fmla="*/ 0 w 33"/>
                <a:gd name="T13" fmla="*/ 1 h 857"/>
                <a:gd name="T14" fmla="*/ 0 w 33"/>
                <a:gd name="T15" fmla="*/ 1 h 857"/>
                <a:gd name="T16" fmla="*/ 0 w 33"/>
                <a:gd name="T17" fmla="*/ 1 h 857"/>
                <a:gd name="T18" fmla="*/ 0 w 33"/>
                <a:gd name="T19" fmla="*/ 1 h 857"/>
                <a:gd name="T20" fmla="*/ 0 w 33"/>
                <a:gd name="T21" fmla="*/ 1 h 857"/>
                <a:gd name="T22" fmla="*/ 0 w 33"/>
                <a:gd name="T23" fmla="*/ 0 h 857"/>
                <a:gd name="T24" fmla="*/ 0 w 33"/>
                <a:gd name="T25" fmla="*/ 1 h 857"/>
                <a:gd name="T26" fmla="*/ 0 w 33"/>
                <a:gd name="T27" fmla="*/ 1 h 857"/>
                <a:gd name="T28" fmla="*/ 0 w 33"/>
                <a:gd name="T29" fmla="*/ 1 h 857"/>
                <a:gd name="T30" fmla="*/ 0 w 33"/>
                <a:gd name="T31" fmla="*/ 1 h 857"/>
                <a:gd name="T32" fmla="*/ 0 w 33"/>
                <a:gd name="T33" fmla="*/ 1 h 857"/>
                <a:gd name="T34" fmla="*/ 0 w 33"/>
                <a:gd name="T35" fmla="*/ 1 h 857"/>
                <a:gd name="T36" fmla="*/ 0 w 33"/>
                <a:gd name="T37" fmla="*/ 0 h 8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857"/>
                <a:gd name="T59" fmla="*/ 33 w 33"/>
                <a:gd name="T60" fmla="*/ 857 h 8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857">
                  <a:moveTo>
                    <a:pt x="0" y="738"/>
                  </a:moveTo>
                  <a:lnTo>
                    <a:pt x="11" y="758"/>
                  </a:lnTo>
                  <a:lnTo>
                    <a:pt x="21" y="777"/>
                  </a:lnTo>
                  <a:lnTo>
                    <a:pt x="32" y="797"/>
                  </a:lnTo>
                  <a:lnTo>
                    <a:pt x="33" y="799"/>
                  </a:lnTo>
                  <a:lnTo>
                    <a:pt x="33" y="857"/>
                  </a:lnTo>
                  <a:lnTo>
                    <a:pt x="27" y="848"/>
                  </a:lnTo>
                  <a:lnTo>
                    <a:pt x="14" y="824"/>
                  </a:lnTo>
                  <a:lnTo>
                    <a:pt x="3" y="803"/>
                  </a:lnTo>
                  <a:lnTo>
                    <a:pt x="0" y="799"/>
                  </a:lnTo>
                  <a:lnTo>
                    <a:pt x="0" y="738"/>
                  </a:lnTo>
                  <a:close/>
                  <a:moveTo>
                    <a:pt x="33" y="0"/>
                  </a:moveTo>
                  <a:lnTo>
                    <a:pt x="33" y="31"/>
                  </a:lnTo>
                  <a:lnTo>
                    <a:pt x="22" y="44"/>
                  </a:lnTo>
                  <a:lnTo>
                    <a:pt x="3" y="72"/>
                  </a:lnTo>
                  <a:lnTo>
                    <a:pt x="0" y="76"/>
                  </a:lnTo>
                  <a:lnTo>
                    <a:pt x="0" y="38"/>
                  </a:lnTo>
                  <a:lnTo>
                    <a:pt x="8" y="29"/>
                  </a:lnTo>
                  <a:lnTo>
                    <a:pt x="33" y="0"/>
                  </a:lnTo>
                  <a:close/>
                </a:path>
              </a:pathLst>
            </a:custGeom>
            <a:solidFill>
              <a:srgbClr val="F5CF6B"/>
            </a:solidFill>
            <a:ln w="0">
              <a:solidFill>
                <a:srgbClr val="F5CF6B"/>
              </a:solidFill>
              <a:round/>
              <a:headEnd/>
              <a:tailEnd/>
            </a:ln>
          </p:spPr>
          <p:txBody>
            <a:bodyPr/>
            <a:lstStyle/>
            <a:p>
              <a:endParaRPr lang="en-US"/>
            </a:p>
          </p:txBody>
        </p:sp>
        <p:sp>
          <p:nvSpPr>
            <p:cNvPr id="37243" name="Freeform 1243"/>
            <p:cNvSpPr>
              <a:spLocks noEditPoints="1"/>
            </p:cNvSpPr>
            <p:nvPr/>
          </p:nvSpPr>
          <p:spPr bwMode="auto">
            <a:xfrm>
              <a:off x="2713" y="2072"/>
              <a:ext cx="16" cy="472"/>
            </a:xfrm>
            <a:custGeom>
              <a:avLst/>
              <a:gdLst>
                <a:gd name="T0" fmla="*/ 0 w 32"/>
                <a:gd name="T1" fmla="*/ 1 h 943"/>
                <a:gd name="T2" fmla="*/ 1 w 32"/>
                <a:gd name="T3" fmla="*/ 1 h 943"/>
                <a:gd name="T4" fmla="*/ 1 w 32"/>
                <a:gd name="T5" fmla="*/ 1 h 943"/>
                <a:gd name="T6" fmla="*/ 1 w 32"/>
                <a:gd name="T7" fmla="*/ 1 h 943"/>
                <a:gd name="T8" fmla="*/ 1 w 32"/>
                <a:gd name="T9" fmla="*/ 1 h 943"/>
                <a:gd name="T10" fmla="*/ 1 w 32"/>
                <a:gd name="T11" fmla="*/ 1 h 943"/>
                <a:gd name="T12" fmla="*/ 0 w 32"/>
                <a:gd name="T13" fmla="*/ 1 h 943"/>
                <a:gd name="T14" fmla="*/ 0 w 32"/>
                <a:gd name="T15" fmla="*/ 1 h 943"/>
                <a:gd name="T16" fmla="*/ 1 w 32"/>
                <a:gd name="T17" fmla="*/ 0 h 943"/>
                <a:gd name="T18" fmla="*/ 1 w 32"/>
                <a:gd name="T19" fmla="*/ 1 h 943"/>
                <a:gd name="T20" fmla="*/ 1 w 32"/>
                <a:gd name="T21" fmla="*/ 1 h 943"/>
                <a:gd name="T22" fmla="*/ 1 w 32"/>
                <a:gd name="T23" fmla="*/ 1 h 943"/>
                <a:gd name="T24" fmla="*/ 0 w 32"/>
                <a:gd name="T25" fmla="*/ 1 h 943"/>
                <a:gd name="T26" fmla="*/ 0 w 32"/>
                <a:gd name="T27" fmla="*/ 1 h 943"/>
                <a:gd name="T28" fmla="*/ 1 w 32"/>
                <a:gd name="T29" fmla="*/ 1 h 943"/>
                <a:gd name="T30" fmla="*/ 1 w 32"/>
                <a:gd name="T31" fmla="*/ 1 h 943"/>
                <a:gd name="T32" fmla="*/ 1 w 32"/>
                <a:gd name="T33" fmla="*/ 0 h 9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943"/>
                <a:gd name="T53" fmla="*/ 32 w 32"/>
                <a:gd name="T54" fmla="*/ 943 h 9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943">
                  <a:moveTo>
                    <a:pt x="0" y="829"/>
                  </a:moveTo>
                  <a:lnTo>
                    <a:pt x="12" y="849"/>
                  </a:lnTo>
                  <a:lnTo>
                    <a:pt x="32" y="886"/>
                  </a:lnTo>
                  <a:lnTo>
                    <a:pt x="32" y="943"/>
                  </a:lnTo>
                  <a:lnTo>
                    <a:pt x="26" y="932"/>
                  </a:lnTo>
                  <a:lnTo>
                    <a:pt x="10" y="905"/>
                  </a:lnTo>
                  <a:lnTo>
                    <a:pt x="0" y="887"/>
                  </a:lnTo>
                  <a:lnTo>
                    <a:pt x="0" y="829"/>
                  </a:lnTo>
                  <a:close/>
                  <a:moveTo>
                    <a:pt x="32" y="0"/>
                  </a:moveTo>
                  <a:lnTo>
                    <a:pt x="32" y="22"/>
                  </a:lnTo>
                  <a:lnTo>
                    <a:pt x="30" y="25"/>
                  </a:lnTo>
                  <a:lnTo>
                    <a:pt x="11" y="49"/>
                  </a:lnTo>
                  <a:lnTo>
                    <a:pt x="0" y="64"/>
                  </a:lnTo>
                  <a:lnTo>
                    <a:pt x="0" y="33"/>
                  </a:lnTo>
                  <a:lnTo>
                    <a:pt x="3" y="30"/>
                  </a:lnTo>
                  <a:lnTo>
                    <a:pt x="14" y="17"/>
                  </a:lnTo>
                  <a:lnTo>
                    <a:pt x="32" y="0"/>
                  </a:lnTo>
                  <a:close/>
                </a:path>
              </a:pathLst>
            </a:custGeom>
            <a:solidFill>
              <a:srgbClr val="F5CE6B"/>
            </a:solidFill>
            <a:ln w="0">
              <a:solidFill>
                <a:srgbClr val="F5CE6B"/>
              </a:solidFill>
              <a:round/>
              <a:headEnd/>
              <a:tailEnd/>
            </a:ln>
          </p:spPr>
          <p:txBody>
            <a:bodyPr/>
            <a:lstStyle/>
            <a:p>
              <a:endParaRPr lang="en-US"/>
            </a:p>
          </p:txBody>
        </p:sp>
        <p:sp>
          <p:nvSpPr>
            <p:cNvPr id="37244" name="Freeform 1244"/>
            <p:cNvSpPr>
              <a:spLocks noEditPoints="1"/>
            </p:cNvSpPr>
            <p:nvPr/>
          </p:nvSpPr>
          <p:spPr bwMode="auto">
            <a:xfrm>
              <a:off x="2729" y="2058"/>
              <a:ext cx="16" cy="512"/>
            </a:xfrm>
            <a:custGeom>
              <a:avLst/>
              <a:gdLst>
                <a:gd name="T0" fmla="*/ 0 w 32"/>
                <a:gd name="T1" fmla="*/ 0 h 1025"/>
                <a:gd name="T2" fmla="*/ 1 w 32"/>
                <a:gd name="T3" fmla="*/ 0 h 1025"/>
                <a:gd name="T4" fmla="*/ 1 w 32"/>
                <a:gd name="T5" fmla="*/ 0 h 1025"/>
                <a:gd name="T6" fmla="*/ 1 w 32"/>
                <a:gd name="T7" fmla="*/ 0 h 1025"/>
                <a:gd name="T8" fmla="*/ 1 w 32"/>
                <a:gd name="T9" fmla="*/ 0 h 1025"/>
                <a:gd name="T10" fmla="*/ 1 w 32"/>
                <a:gd name="T11" fmla="*/ 1 h 1025"/>
                <a:gd name="T12" fmla="*/ 1 w 32"/>
                <a:gd name="T13" fmla="*/ 0 h 1025"/>
                <a:gd name="T14" fmla="*/ 1 w 32"/>
                <a:gd name="T15" fmla="*/ 0 h 1025"/>
                <a:gd name="T16" fmla="*/ 0 w 32"/>
                <a:gd name="T17" fmla="*/ 0 h 1025"/>
                <a:gd name="T18" fmla="*/ 0 w 32"/>
                <a:gd name="T19" fmla="*/ 0 h 1025"/>
                <a:gd name="T20" fmla="*/ 1 w 32"/>
                <a:gd name="T21" fmla="*/ 0 h 1025"/>
                <a:gd name="T22" fmla="*/ 1 w 32"/>
                <a:gd name="T23" fmla="*/ 0 h 1025"/>
                <a:gd name="T24" fmla="*/ 1 w 32"/>
                <a:gd name="T25" fmla="*/ 0 h 1025"/>
                <a:gd name="T26" fmla="*/ 0 w 32"/>
                <a:gd name="T27" fmla="*/ 0 h 1025"/>
                <a:gd name="T28" fmla="*/ 0 w 32"/>
                <a:gd name="T29" fmla="*/ 0 h 1025"/>
                <a:gd name="T30" fmla="*/ 1 w 32"/>
                <a:gd name="T31" fmla="*/ 0 h 1025"/>
                <a:gd name="T32" fmla="*/ 1 w 32"/>
                <a:gd name="T33" fmla="*/ 0 h 1025"/>
                <a:gd name="T34" fmla="*/ 1 w 32"/>
                <a:gd name="T35" fmla="*/ 0 h 10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025"/>
                <a:gd name="T56" fmla="*/ 32 w 32"/>
                <a:gd name="T57" fmla="*/ 1025 h 10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025">
                  <a:moveTo>
                    <a:pt x="0" y="915"/>
                  </a:moveTo>
                  <a:lnTo>
                    <a:pt x="3" y="920"/>
                  </a:lnTo>
                  <a:lnTo>
                    <a:pt x="14" y="940"/>
                  </a:lnTo>
                  <a:lnTo>
                    <a:pt x="26" y="957"/>
                  </a:lnTo>
                  <a:lnTo>
                    <a:pt x="32" y="969"/>
                  </a:lnTo>
                  <a:lnTo>
                    <a:pt x="32" y="1025"/>
                  </a:lnTo>
                  <a:lnTo>
                    <a:pt x="28" y="1017"/>
                  </a:lnTo>
                  <a:lnTo>
                    <a:pt x="10" y="988"/>
                  </a:lnTo>
                  <a:lnTo>
                    <a:pt x="0" y="972"/>
                  </a:lnTo>
                  <a:lnTo>
                    <a:pt x="0" y="915"/>
                  </a:lnTo>
                  <a:close/>
                  <a:moveTo>
                    <a:pt x="32" y="0"/>
                  </a:moveTo>
                  <a:lnTo>
                    <a:pt x="32" y="12"/>
                  </a:lnTo>
                  <a:lnTo>
                    <a:pt x="15" y="32"/>
                  </a:lnTo>
                  <a:lnTo>
                    <a:pt x="0" y="51"/>
                  </a:lnTo>
                  <a:lnTo>
                    <a:pt x="0" y="29"/>
                  </a:lnTo>
                  <a:lnTo>
                    <a:pt x="8" y="21"/>
                  </a:lnTo>
                  <a:lnTo>
                    <a:pt x="23" y="8"/>
                  </a:lnTo>
                  <a:lnTo>
                    <a:pt x="32" y="0"/>
                  </a:lnTo>
                  <a:close/>
                </a:path>
              </a:pathLst>
            </a:custGeom>
            <a:solidFill>
              <a:srgbClr val="F5CE6B"/>
            </a:solidFill>
            <a:ln w="0">
              <a:solidFill>
                <a:srgbClr val="F5CE6B"/>
              </a:solidFill>
              <a:round/>
              <a:headEnd/>
              <a:tailEnd/>
            </a:ln>
          </p:spPr>
          <p:txBody>
            <a:bodyPr/>
            <a:lstStyle/>
            <a:p>
              <a:endParaRPr lang="en-US"/>
            </a:p>
          </p:txBody>
        </p:sp>
        <p:sp>
          <p:nvSpPr>
            <p:cNvPr id="37245" name="Freeform 1245"/>
            <p:cNvSpPr>
              <a:spLocks noEditPoints="1"/>
            </p:cNvSpPr>
            <p:nvPr/>
          </p:nvSpPr>
          <p:spPr bwMode="auto">
            <a:xfrm>
              <a:off x="2745" y="2044"/>
              <a:ext cx="16" cy="552"/>
            </a:xfrm>
            <a:custGeom>
              <a:avLst/>
              <a:gdLst>
                <a:gd name="T0" fmla="*/ 0 w 32"/>
                <a:gd name="T1" fmla="*/ 0 h 1105"/>
                <a:gd name="T2" fmla="*/ 1 w 32"/>
                <a:gd name="T3" fmla="*/ 0 h 1105"/>
                <a:gd name="T4" fmla="*/ 1 w 32"/>
                <a:gd name="T5" fmla="*/ 0 h 1105"/>
                <a:gd name="T6" fmla="*/ 1 w 32"/>
                <a:gd name="T7" fmla="*/ 1 h 1105"/>
                <a:gd name="T8" fmla="*/ 1 w 32"/>
                <a:gd name="T9" fmla="*/ 1 h 1105"/>
                <a:gd name="T10" fmla="*/ 1 w 32"/>
                <a:gd name="T11" fmla="*/ 1 h 1105"/>
                <a:gd name="T12" fmla="*/ 1 w 32"/>
                <a:gd name="T13" fmla="*/ 1 h 1105"/>
                <a:gd name="T14" fmla="*/ 1 w 32"/>
                <a:gd name="T15" fmla="*/ 1 h 1105"/>
                <a:gd name="T16" fmla="*/ 1 w 32"/>
                <a:gd name="T17" fmla="*/ 1 h 1105"/>
                <a:gd name="T18" fmla="*/ 1 w 32"/>
                <a:gd name="T19" fmla="*/ 1 h 1105"/>
                <a:gd name="T20" fmla="*/ 0 w 32"/>
                <a:gd name="T21" fmla="*/ 1 h 1105"/>
                <a:gd name="T22" fmla="*/ 0 w 32"/>
                <a:gd name="T23" fmla="*/ 0 h 1105"/>
                <a:gd name="T24" fmla="*/ 1 w 32"/>
                <a:gd name="T25" fmla="*/ 0 h 1105"/>
                <a:gd name="T26" fmla="*/ 1 w 32"/>
                <a:gd name="T27" fmla="*/ 0 h 1105"/>
                <a:gd name="T28" fmla="*/ 1 w 32"/>
                <a:gd name="T29" fmla="*/ 0 h 1105"/>
                <a:gd name="T30" fmla="*/ 1 w 32"/>
                <a:gd name="T31" fmla="*/ 0 h 1105"/>
                <a:gd name="T32" fmla="*/ 0 w 32"/>
                <a:gd name="T33" fmla="*/ 0 h 1105"/>
                <a:gd name="T34" fmla="*/ 0 w 32"/>
                <a:gd name="T35" fmla="*/ 0 h 1105"/>
                <a:gd name="T36" fmla="*/ 1 w 32"/>
                <a:gd name="T37" fmla="*/ 0 h 1105"/>
                <a:gd name="T38" fmla="*/ 1 w 32"/>
                <a:gd name="T39" fmla="*/ 0 h 1105"/>
                <a:gd name="T40" fmla="*/ 1 w 32"/>
                <a:gd name="T41" fmla="*/ 0 h 1105"/>
                <a:gd name="T42" fmla="*/ 1 w 32"/>
                <a:gd name="T43" fmla="*/ 0 h 1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105"/>
                <a:gd name="T68" fmla="*/ 32 w 32"/>
                <a:gd name="T69" fmla="*/ 1105 h 1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105">
                  <a:moveTo>
                    <a:pt x="0" y="997"/>
                  </a:moveTo>
                  <a:lnTo>
                    <a:pt x="3" y="1002"/>
                  </a:lnTo>
                  <a:lnTo>
                    <a:pt x="10" y="1014"/>
                  </a:lnTo>
                  <a:lnTo>
                    <a:pt x="17" y="1024"/>
                  </a:lnTo>
                  <a:lnTo>
                    <a:pt x="20" y="1030"/>
                  </a:lnTo>
                  <a:lnTo>
                    <a:pt x="30" y="1046"/>
                  </a:lnTo>
                  <a:lnTo>
                    <a:pt x="32" y="1050"/>
                  </a:lnTo>
                  <a:lnTo>
                    <a:pt x="32" y="1105"/>
                  </a:lnTo>
                  <a:lnTo>
                    <a:pt x="30" y="1101"/>
                  </a:lnTo>
                  <a:lnTo>
                    <a:pt x="12" y="1073"/>
                  </a:lnTo>
                  <a:lnTo>
                    <a:pt x="0" y="1053"/>
                  </a:lnTo>
                  <a:lnTo>
                    <a:pt x="0" y="997"/>
                  </a:lnTo>
                  <a:close/>
                  <a:moveTo>
                    <a:pt x="32" y="0"/>
                  </a:moveTo>
                  <a:lnTo>
                    <a:pt x="32" y="4"/>
                  </a:lnTo>
                  <a:lnTo>
                    <a:pt x="28" y="8"/>
                  </a:lnTo>
                  <a:lnTo>
                    <a:pt x="16" y="22"/>
                  </a:lnTo>
                  <a:lnTo>
                    <a:pt x="0" y="40"/>
                  </a:lnTo>
                  <a:lnTo>
                    <a:pt x="0" y="28"/>
                  </a:lnTo>
                  <a:lnTo>
                    <a:pt x="4" y="23"/>
                  </a:lnTo>
                  <a:lnTo>
                    <a:pt x="18" y="12"/>
                  </a:lnTo>
                  <a:lnTo>
                    <a:pt x="29" y="2"/>
                  </a:lnTo>
                  <a:lnTo>
                    <a:pt x="32" y="0"/>
                  </a:lnTo>
                  <a:close/>
                </a:path>
              </a:pathLst>
            </a:custGeom>
            <a:solidFill>
              <a:srgbClr val="F4CC69"/>
            </a:solidFill>
            <a:ln w="0">
              <a:solidFill>
                <a:srgbClr val="F4CC69"/>
              </a:solidFill>
              <a:round/>
              <a:headEnd/>
              <a:tailEnd/>
            </a:ln>
          </p:spPr>
          <p:txBody>
            <a:bodyPr/>
            <a:lstStyle/>
            <a:p>
              <a:endParaRPr lang="en-US"/>
            </a:p>
          </p:txBody>
        </p:sp>
        <p:sp>
          <p:nvSpPr>
            <p:cNvPr id="37246" name="Freeform 1246"/>
            <p:cNvSpPr>
              <a:spLocks noEditPoints="1"/>
            </p:cNvSpPr>
            <p:nvPr/>
          </p:nvSpPr>
          <p:spPr bwMode="auto">
            <a:xfrm>
              <a:off x="2761" y="2034"/>
              <a:ext cx="16" cy="589"/>
            </a:xfrm>
            <a:custGeom>
              <a:avLst/>
              <a:gdLst>
                <a:gd name="T0" fmla="*/ 0 w 32"/>
                <a:gd name="T1" fmla="*/ 2 h 1177"/>
                <a:gd name="T2" fmla="*/ 1 w 32"/>
                <a:gd name="T3" fmla="*/ 2 h 1177"/>
                <a:gd name="T4" fmla="*/ 1 w 32"/>
                <a:gd name="T5" fmla="*/ 2 h 1177"/>
                <a:gd name="T6" fmla="*/ 1 w 32"/>
                <a:gd name="T7" fmla="*/ 2 h 1177"/>
                <a:gd name="T8" fmla="*/ 1 w 32"/>
                <a:gd name="T9" fmla="*/ 2 h 1177"/>
                <a:gd name="T10" fmla="*/ 1 w 32"/>
                <a:gd name="T11" fmla="*/ 2 h 1177"/>
                <a:gd name="T12" fmla="*/ 0 w 32"/>
                <a:gd name="T13" fmla="*/ 2 h 1177"/>
                <a:gd name="T14" fmla="*/ 0 w 32"/>
                <a:gd name="T15" fmla="*/ 2 h 1177"/>
                <a:gd name="T16" fmla="*/ 1 w 32"/>
                <a:gd name="T17" fmla="*/ 0 h 1177"/>
                <a:gd name="T18" fmla="*/ 1 w 32"/>
                <a:gd name="T19" fmla="*/ 1 h 1177"/>
                <a:gd name="T20" fmla="*/ 1 w 32"/>
                <a:gd name="T21" fmla="*/ 1 h 1177"/>
                <a:gd name="T22" fmla="*/ 0 w 32"/>
                <a:gd name="T23" fmla="*/ 1 h 1177"/>
                <a:gd name="T24" fmla="*/ 0 w 32"/>
                <a:gd name="T25" fmla="*/ 1 h 1177"/>
                <a:gd name="T26" fmla="*/ 1 w 32"/>
                <a:gd name="T27" fmla="*/ 1 h 1177"/>
                <a:gd name="T28" fmla="*/ 1 w 32"/>
                <a:gd name="T29" fmla="*/ 1 h 1177"/>
                <a:gd name="T30" fmla="*/ 1 w 32"/>
                <a:gd name="T31" fmla="*/ 0 h 1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77"/>
                <a:gd name="T50" fmla="*/ 32 w 32"/>
                <a:gd name="T51" fmla="*/ 1177 h 11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77">
                  <a:moveTo>
                    <a:pt x="0" y="1069"/>
                  </a:moveTo>
                  <a:lnTo>
                    <a:pt x="10" y="1085"/>
                  </a:lnTo>
                  <a:lnTo>
                    <a:pt x="23" y="1106"/>
                  </a:lnTo>
                  <a:lnTo>
                    <a:pt x="32" y="1120"/>
                  </a:lnTo>
                  <a:lnTo>
                    <a:pt x="32" y="1177"/>
                  </a:lnTo>
                  <a:lnTo>
                    <a:pt x="31" y="1174"/>
                  </a:lnTo>
                  <a:lnTo>
                    <a:pt x="0" y="1124"/>
                  </a:lnTo>
                  <a:lnTo>
                    <a:pt x="0" y="1069"/>
                  </a:lnTo>
                  <a:close/>
                  <a:moveTo>
                    <a:pt x="22" y="0"/>
                  </a:moveTo>
                  <a:lnTo>
                    <a:pt x="15" y="7"/>
                  </a:lnTo>
                  <a:lnTo>
                    <a:pt x="7" y="15"/>
                  </a:lnTo>
                  <a:lnTo>
                    <a:pt x="0" y="23"/>
                  </a:lnTo>
                  <a:lnTo>
                    <a:pt x="0" y="19"/>
                  </a:lnTo>
                  <a:lnTo>
                    <a:pt x="15" y="6"/>
                  </a:lnTo>
                  <a:lnTo>
                    <a:pt x="20" y="1"/>
                  </a:lnTo>
                  <a:lnTo>
                    <a:pt x="22" y="0"/>
                  </a:lnTo>
                  <a:close/>
                </a:path>
              </a:pathLst>
            </a:custGeom>
            <a:solidFill>
              <a:srgbClr val="F3CA67"/>
            </a:solidFill>
            <a:ln w="0">
              <a:solidFill>
                <a:srgbClr val="F3CA67"/>
              </a:solidFill>
              <a:round/>
              <a:headEnd/>
              <a:tailEnd/>
            </a:ln>
          </p:spPr>
          <p:txBody>
            <a:bodyPr/>
            <a:lstStyle/>
            <a:p>
              <a:endParaRPr lang="en-US"/>
            </a:p>
          </p:txBody>
        </p:sp>
        <p:sp>
          <p:nvSpPr>
            <p:cNvPr id="37247" name="Freeform 1247"/>
            <p:cNvSpPr>
              <a:spLocks/>
            </p:cNvSpPr>
            <p:nvPr/>
          </p:nvSpPr>
          <p:spPr bwMode="auto">
            <a:xfrm>
              <a:off x="2777" y="2594"/>
              <a:ext cx="16" cy="53"/>
            </a:xfrm>
            <a:custGeom>
              <a:avLst/>
              <a:gdLst>
                <a:gd name="T0" fmla="*/ 0 w 33"/>
                <a:gd name="T1" fmla="*/ 0 h 107"/>
                <a:gd name="T2" fmla="*/ 0 w 33"/>
                <a:gd name="T3" fmla="*/ 0 h 107"/>
                <a:gd name="T4" fmla="*/ 0 w 33"/>
                <a:gd name="T5" fmla="*/ 0 h 107"/>
                <a:gd name="T6" fmla="*/ 0 w 33"/>
                <a:gd name="T7" fmla="*/ 0 h 107"/>
                <a:gd name="T8" fmla="*/ 0 w 33"/>
                <a:gd name="T9" fmla="*/ 0 h 107"/>
                <a:gd name="T10" fmla="*/ 0 w 33"/>
                <a:gd name="T11" fmla="*/ 0 h 107"/>
                <a:gd name="T12" fmla="*/ 0 w 33"/>
                <a:gd name="T13" fmla="*/ 0 h 107"/>
                <a:gd name="T14" fmla="*/ 0 w 33"/>
                <a:gd name="T15" fmla="*/ 0 h 107"/>
                <a:gd name="T16" fmla="*/ 0 w 33"/>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07"/>
                <a:gd name="T29" fmla="*/ 33 w 33"/>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07">
                  <a:moveTo>
                    <a:pt x="0" y="0"/>
                  </a:moveTo>
                  <a:lnTo>
                    <a:pt x="8" y="12"/>
                  </a:lnTo>
                  <a:lnTo>
                    <a:pt x="23" y="37"/>
                  </a:lnTo>
                  <a:lnTo>
                    <a:pt x="33" y="52"/>
                  </a:lnTo>
                  <a:lnTo>
                    <a:pt x="33" y="107"/>
                  </a:lnTo>
                  <a:lnTo>
                    <a:pt x="30" y="104"/>
                  </a:lnTo>
                  <a:lnTo>
                    <a:pt x="16" y="81"/>
                  </a:lnTo>
                  <a:lnTo>
                    <a:pt x="0" y="56"/>
                  </a:lnTo>
                  <a:lnTo>
                    <a:pt x="0" y="0"/>
                  </a:lnTo>
                  <a:close/>
                </a:path>
              </a:pathLst>
            </a:custGeom>
            <a:solidFill>
              <a:srgbClr val="F2C865"/>
            </a:solidFill>
            <a:ln w="0">
              <a:solidFill>
                <a:srgbClr val="F2C865"/>
              </a:solidFill>
              <a:round/>
              <a:headEnd/>
              <a:tailEnd/>
            </a:ln>
          </p:spPr>
          <p:txBody>
            <a:bodyPr/>
            <a:lstStyle/>
            <a:p>
              <a:endParaRPr lang="en-US"/>
            </a:p>
          </p:txBody>
        </p:sp>
        <p:sp>
          <p:nvSpPr>
            <p:cNvPr id="37248" name="Freeform 1248"/>
            <p:cNvSpPr>
              <a:spLocks/>
            </p:cNvSpPr>
            <p:nvPr/>
          </p:nvSpPr>
          <p:spPr bwMode="auto">
            <a:xfrm>
              <a:off x="2793" y="2620"/>
              <a:ext cx="16" cy="53"/>
            </a:xfrm>
            <a:custGeom>
              <a:avLst/>
              <a:gdLst>
                <a:gd name="T0" fmla="*/ 0 w 32"/>
                <a:gd name="T1" fmla="*/ 0 h 106"/>
                <a:gd name="T2" fmla="*/ 1 w 32"/>
                <a:gd name="T3" fmla="*/ 1 h 106"/>
                <a:gd name="T4" fmla="*/ 1 w 32"/>
                <a:gd name="T5" fmla="*/ 1 h 106"/>
                <a:gd name="T6" fmla="*/ 1 w 32"/>
                <a:gd name="T7" fmla="*/ 1 h 106"/>
                <a:gd name="T8" fmla="*/ 1 w 32"/>
                <a:gd name="T9" fmla="*/ 1 h 106"/>
                <a:gd name="T10" fmla="*/ 1 w 32"/>
                <a:gd name="T11" fmla="*/ 1 h 106"/>
                <a:gd name="T12" fmla="*/ 0 w 32"/>
                <a:gd name="T13" fmla="*/ 1 h 106"/>
                <a:gd name="T14" fmla="*/ 0 w 32"/>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06"/>
                <a:gd name="T26" fmla="*/ 32 w 32"/>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06">
                  <a:moveTo>
                    <a:pt x="0" y="0"/>
                  </a:moveTo>
                  <a:lnTo>
                    <a:pt x="6" y="11"/>
                  </a:lnTo>
                  <a:lnTo>
                    <a:pt x="32" y="51"/>
                  </a:lnTo>
                  <a:lnTo>
                    <a:pt x="32" y="106"/>
                  </a:lnTo>
                  <a:lnTo>
                    <a:pt x="22" y="92"/>
                  </a:lnTo>
                  <a:lnTo>
                    <a:pt x="11" y="73"/>
                  </a:lnTo>
                  <a:lnTo>
                    <a:pt x="0" y="55"/>
                  </a:lnTo>
                  <a:lnTo>
                    <a:pt x="0" y="0"/>
                  </a:lnTo>
                  <a:close/>
                </a:path>
              </a:pathLst>
            </a:custGeom>
            <a:solidFill>
              <a:srgbClr val="F1C562"/>
            </a:solidFill>
            <a:ln w="0">
              <a:solidFill>
                <a:srgbClr val="F1C562"/>
              </a:solidFill>
              <a:round/>
              <a:headEnd/>
              <a:tailEnd/>
            </a:ln>
          </p:spPr>
          <p:txBody>
            <a:bodyPr/>
            <a:lstStyle/>
            <a:p>
              <a:endParaRPr lang="en-US"/>
            </a:p>
          </p:txBody>
        </p:sp>
        <p:sp>
          <p:nvSpPr>
            <p:cNvPr id="37249" name="Freeform 1249"/>
            <p:cNvSpPr>
              <a:spLocks/>
            </p:cNvSpPr>
            <p:nvPr/>
          </p:nvSpPr>
          <p:spPr bwMode="auto">
            <a:xfrm>
              <a:off x="2809" y="2645"/>
              <a:ext cx="16" cy="51"/>
            </a:xfrm>
            <a:custGeom>
              <a:avLst/>
              <a:gdLst>
                <a:gd name="T0" fmla="*/ 0 w 32"/>
                <a:gd name="T1" fmla="*/ 0 h 102"/>
                <a:gd name="T2" fmla="*/ 1 w 32"/>
                <a:gd name="T3" fmla="*/ 1 h 102"/>
                <a:gd name="T4" fmla="*/ 1 w 32"/>
                <a:gd name="T5" fmla="*/ 1 h 102"/>
                <a:gd name="T6" fmla="*/ 1 w 32"/>
                <a:gd name="T7" fmla="*/ 1 h 102"/>
                <a:gd name="T8" fmla="*/ 1 w 32"/>
                <a:gd name="T9" fmla="*/ 1 h 102"/>
                <a:gd name="T10" fmla="*/ 1 w 32"/>
                <a:gd name="T11" fmla="*/ 1 h 102"/>
                <a:gd name="T12" fmla="*/ 1 w 32"/>
                <a:gd name="T13" fmla="*/ 1 h 102"/>
                <a:gd name="T14" fmla="*/ 1 w 32"/>
                <a:gd name="T15" fmla="*/ 1 h 102"/>
                <a:gd name="T16" fmla="*/ 0 w 32"/>
                <a:gd name="T17" fmla="*/ 1 h 102"/>
                <a:gd name="T18" fmla="*/ 0 w 32"/>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02"/>
                <a:gd name="T32" fmla="*/ 32 w 3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02">
                  <a:moveTo>
                    <a:pt x="0" y="0"/>
                  </a:moveTo>
                  <a:lnTo>
                    <a:pt x="24" y="37"/>
                  </a:lnTo>
                  <a:lnTo>
                    <a:pt x="32" y="50"/>
                  </a:lnTo>
                  <a:lnTo>
                    <a:pt x="32" y="102"/>
                  </a:lnTo>
                  <a:lnTo>
                    <a:pt x="16" y="80"/>
                  </a:lnTo>
                  <a:lnTo>
                    <a:pt x="13" y="76"/>
                  </a:lnTo>
                  <a:lnTo>
                    <a:pt x="8" y="68"/>
                  </a:lnTo>
                  <a:lnTo>
                    <a:pt x="1" y="56"/>
                  </a:lnTo>
                  <a:lnTo>
                    <a:pt x="0" y="55"/>
                  </a:lnTo>
                  <a:lnTo>
                    <a:pt x="0" y="0"/>
                  </a:lnTo>
                  <a:close/>
                </a:path>
              </a:pathLst>
            </a:custGeom>
            <a:solidFill>
              <a:srgbClr val="F0C25F"/>
            </a:solidFill>
            <a:ln w="0">
              <a:solidFill>
                <a:srgbClr val="F0C25F"/>
              </a:solidFill>
              <a:round/>
              <a:headEnd/>
              <a:tailEnd/>
            </a:ln>
          </p:spPr>
          <p:txBody>
            <a:bodyPr/>
            <a:lstStyle/>
            <a:p>
              <a:endParaRPr lang="en-US"/>
            </a:p>
          </p:txBody>
        </p:sp>
        <p:sp>
          <p:nvSpPr>
            <p:cNvPr id="37250" name="Freeform 1250"/>
            <p:cNvSpPr>
              <a:spLocks/>
            </p:cNvSpPr>
            <p:nvPr/>
          </p:nvSpPr>
          <p:spPr bwMode="auto">
            <a:xfrm>
              <a:off x="2825" y="2670"/>
              <a:ext cx="16" cy="48"/>
            </a:xfrm>
            <a:custGeom>
              <a:avLst/>
              <a:gdLst>
                <a:gd name="T0" fmla="*/ 0 w 32"/>
                <a:gd name="T1" fmla="*/ 0 h 96"/>
                <a:gd name="T2" fmla="*/ 1 w 32"/>
                <a:gd name="T3" fmla="*/ 1 h 96"/>
                <a:gd name="T4" fmla="*/ 1 w 32"/>
                <a:gd name="T5" fmla="*/ 1 h 96"/>
                <a:gd name="T6" fmla="*/ 1 w 32"/>
                <a:gd name="T7" fmla="*/ 1 h 96"/>
                <a:gd name="T8" fmla="*/ 1 w 32"/>
                <a:gd name="T9" fmla="*/ 1 h 96"/>
                <a:gd name="T10" fmla="*/ 0 w 32"/>
                <a:gd name="T11" fmla="*/ 1 h 96"/>
                <a:gd name="T12" fmla="*/ 0 w 32"/>
                <a:gd name="T13" fmla="*/ 0 h 96"/>
                <a:gd name="T14" fmla="*/ 0 60000 65536"/>
                <a:gd name="T15" fmla="*/ 0 60000 65536"/>
                <a:gd name="T16" fmla="*/ 0 60000 65536"/>
                <a:gd name="T17" fmla="*/ 0 60000 65536"/>
                <a:gd name="T18" fmla="*/ 0 60000 65536"/>
                <a:gd name="T19" fmla="*/ 0 60000 65536"/>
                <a:gd name="T20" fmla="*/ 0 60000 65536"/>
                <a:gd name="T21" fmla="*/ 0 w 32"/>
                <a:gd name="T22" fmla="*/ 0 h 96"/>
                <a:gd name="T23" fmla="*/ 32 w 3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6">
                  <a:moveTo>
                    <a:pt x="0" y="0"/>
                  </a:moveTo>
                  <a:lnTo>
                    <a:pt x="23" y="35"/>
                  </a:lnTo>
                  <a:lnTo>
                    <a:pt x="32" y="50"/>
                  </a:lnTo>
                  <a:lnTo>
                    <a:pt x="32" y="96"/>
                  </a:lnTo>
                  <a:lnTo>
                    <a:pt x="23" y="83"/>
                  </a:lnTo>
                  <a:lnTo>
                    <a:pt x="0" y="52"/>
                  </a:lnTo>
                  <a:lnTo>
                    <a:pt x="0" y="0"/>
                  </a:lnTo>
                  <a:close/>
                </a:path>
              </a:pathLst>
            </a:custGeom>
            <a:solidFill>
              <a:srgbClr val="EEBE5B"/>
            </a:solidFill>
            <a:ln w="0">
              <a:solidFill>
                <a:srgbClr val="EEBE5B"/>
              </a:solidFill>
              <a:round/>
              <a:headEnd/>
              <a:tailEnd/>
            </a:ln>
          </p:spPr>
          <p:txBody>
            <a:bodyPr/>
            <a:lstStyle/>
            <a:p>
              <a:endParaRPr lang="en-US"/>
            </a:p>
          </p:txBody>
        </p:sp>
        <p:sp>
          <p:nvSpPr>
            <p:cNvPr id="37251" name="Freeform 1251"/>
            <p:cNvSpPr>
              <a:spLocks/>
            </p:cNvSpPr>
            <p:nvPr/>
          </p:nvSpPr>
          <p:spPr bwMode="auto">
            <a:xfrm>
              <a:off x="2841" y="2695"/>
              <a:ext cx="16" cy="46"/>
            </a:xfrm>
            <a:custGeom>
              <a:avLst/>
              <a:gdLst>
                <a:gd name="T0" fmla="*/ 0 w 32"/>
                <a:gd name="T1" fmla="*/ 0 h 91"/>
                <a:gd name="T2" fmla="*/ 1 w 32"/>
                <a:gd name="T3" fmla="*/ 1 h 91"/>
                <a:gd name="T4" fmla="*/ 1 w 32"/>
                <a:gd name="T5" fmla="*/ 1 h 91"/>
                <a:gd name="T6" fmla="*/ 1 w 32"/>
                <a:gd name="T7" fmla="*/ 1 h 91"/>
                <a:gd name="T8" fmla="*/ 1 w 32"/>
                <a:gd name="T9" fmla="*/ 1 h 91"/>
                <a:gd name="T10" fmla="*/ 1 w 32"/>
                <a:gd name="T11" fmla="*/ 1 h 91"/>
                <a:gd name="T12" fmla="*/ 1 w 32"/>
                <a:gd name="T13" fmla="*/ 1 h 91"/>
                <a:gd name="T14" fmla="*/ 0 w 32"/>
                <a:gd name="T15" fmla="*/ 1 h 91"/>
                <a:gd name="T16" fmla="*/ 0 w 3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91"/>
                <a:gd name="T29" fmla="*/ 32 w 32"/>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91">
                  <a:moveTo>
                    <a:pt x="0" y="0"/>
                  </a:moveTo>
                  <a:lnTo>
                    <a:pt x="4" y="6"/>
                  </a:lnTo>
                  <a:lnTo>
                    <a:pt x="17" y="26"/>
                  </a:lnTo>
                  <a:lnTo>
                    <a:pt x="27" y="41"/>
                  </a:lnTo>
                  <a:lnTo>
                    <a:pt x="32" y="50"/>
                  </a:lnTo>
                  <a:lnTo>
                    <a:pt x="32" y="91"/>
                  </a:lnTo>
                  <a:lnTo>
                    <a:pt x="28" y="85"/>
                  </a:lnTo>
                  <a:lnTo>
                    <a:pt x="0" y="46"/>
                  </a:lnTo>
                  <a:lnTo>
                    <a:pt x="0" y="0"/>
                  </a:lnTo>
                  <a:close/>
                </a:path>
              </a:pathLst>
            </a:custGeom>
            <a:solidFill>
              <a:srgbClr val="EAB855"/>
            </a:solidFill>
            <a:ln w="0">
              <a:solidFill>
                <a:srgbClr val="EAB855"/>
              </a:solidFill>
              <a:round/>
              <a:headEnd/>
              <a:tailEnd/>
            </a:ln>
          </p:spPr>
          <p:txBody>
            <a:bodyPr/>
            <a:lstStyle/>
            <a:p>
              <a:endParaRPr lang="en-US"/>
            </a:p>
          </p:txBody>
        </p:sp>
        <p:sp>
          <p:nvSpPr>
            <p:cNvPr id="37252" name="Freeform 1252"/>
            <p:cNvSpPr>
              <a:spLocks/>
            </p:cNvSpPr>
            <p:nvPr/>
          </p:nvSpPr>
          <p:spPr bwMode="auto">
            <a:xfrm>
              <a:off x="2857" y="2719"/>
              <a:ext cx="16" cy="43"/>
            </a:xfrm>
            <a:custGeom>
              <a:avLst/>
              <a:gdLst>
                <a:gd name="T0" fmla="*/ 0 w 32"/>
                <a:gd name="T1" fmla="*/ 0 h 86"/>
                <a:gd name="T2" fmla="*/ 1 w 32"/>
                <a:gd name="T3" fmla="*/ 1 h 86"/>
                <a:gd name="T4" fmla="*/ 1 w 32"/>
                <a:gd name="T5" fmla="*/ 1 h 86"/>
                <a:gd name="T6" fmla="*/ 1 w 32"/>
                <a:gd name="T7" fmla="*/ 1 h 86"/>
                <a:gd name="T8" fmla="*/ 1 w 32"/>
                <a:gd name="T9" fmla="*/ 1 h 86"/>
                <a:gd name="T10" fmla="*/ 1 w 32"/>
                <a:gd name="T11" fmla="*/ 1 h 86"/>
                <a:gd name="T12" fmla="*/ 1 w 32"/>
                <a:gd name="T13" fmla="*/ 1 h 86"/>
                <a:gd name="T14" fmla="*/ 1 w 32"/>
                <a:gd name="T15" fmla="*/ 1 h 86"/>
                <a:gd name="T16" fmla="*/ 1 w 32"/>
                <a:gd name="T17" fmla="*/ 1 h 86"/>
                <a:gd name="T18" fmla="*/ 1 w 32"/>
                <a:gd name="T19" fmla="*/ 1 h 86"/>
                <a:gd name="T20" fmla="*/ 0 w 32"/>
                <a:gd name="T21" fmla="*/ 1 h 86"/>
                <a:gd name="T22" fmla="*/ 0 w 32"/>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86"/>
                <a:gd name="T38" fmla="*/ 32 w 32"/>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86">
                  <a:moveTo>
                    <a:pt x="0" y="0"/>
                  </a:moveTo>
                  <a:lnTo>
                    <a:pt x="4" y="6"/>
                  </a:lnTo>
                  <a:lnTo>
                    <a:pt x="12" y="15"/>
                  </a:lnTo>
                  <a:lnTo>
                    <a:pt x="15" y="20"/>
                  </a:lnTo>
                  <a:lnTo>
                    <a:pt x="18" y="24"/>
                  </a:lnTo>
                  <a:lnTo>
                    <a:pt x="21" y="30"/>
                  </a:lnTo>
                  <a:lnTo>
                    <a:pt x="25" y="34"/>
                  </a:lnTo>
                  <a:lnTo>
                    <a:pt x="29" y="40"/>
                  </a:lnTo>
                  <a:lnTo>
                    <a:pt x="32" y="44"/>
                  </a:lnTo>
                  <a:lnTo>
                    <a:pt x="32" y="86"/>
                  </a:lnTo>
                  <a:lnTo>
                    <a:pt x="0" y="40"/>
                  </a:lnTo>
                  <a:lnTo>
                    <a:pt x="0" y="0"/>
                  </a:lnTo>
                  <a:close/>
                </a:path>
              </a:pathLst>
            </a:custGeom>
            <a:solidFill>
              <a:srgbClr val="E7B14F"/>
            </a:solidFill>
            <a:ln w="0">
              <a:solidFill>
                <a:srgbClr val="E7B14F"/>
              </a:solidFill>
              <a:round/>
              <a:headEnd/>
              <a:tailEnd/>
            </a:ln>
          </p:spPr>
          <p:txBody>
            <a:bodyPr/>
            <a:lstStyle/>
            <a:p>
              <a:endParaRPr lang="en-US"/>
            </a:p>
          </p:txBody>
        </p:sp>
        <p:sp>
          <p:nvSpPr>
            <p:cNvPr id="37253" name="Freeform 1253"/>
            <p:cNvSpPr>
              <a:spLocks/>
            </p:cNvSpPr>
            <p:nvPr/>
          </p:nvSpPr>
          <p:spPr bwMode="auto">
            <a:xfrm>
              <a:off x="2873" y="2742"/>
              <a:ext cx="16" cy="44"/>
            </a:xfrm>
            <a:custGeom>
              <a:avLst/>
              <a:gdLst>
                <a:gd name="T0" fmla="*/ 0 w 33"/>
                <a:gd name="T1" fmla="*/ 0 h 88"/>
                <a:gd name="T2" fmla="*/ 0 w 33"/>
                <a:gd name="T3" fmla="*/ 1 h 88"/>
                <a:gd name="T4" fmla="*/ 0 w 33"/>
                <a:gd name="T5" fmla="*/ 1 h 88"/>
                <a:gd name="T6" fmla="*/ 0 w 33"/>
                <a:gd name="T7" fmla="*/ 1 h 88"/>
                <a:gd name="T8" fmla="*/ 0 w 33"/>
                <a:gd name="T9" fmla="*/ 1 h 88"/>
                <a:gd name="T10" fmla="*/ 0 w 33"/>
                <a:gd name="T11" fmla="*/ 1 h 88"/>
                <a:gd name="T12" fmla="*/ 0 w 33"/>
                <a:gd name="T13" fmla="*/ 1 h 88"/>
                <a:gd name="T14" fmla="*/ 0 w 33"/>
                <a:gd name="T15" fmla="*/ 1 h 88"/>
                <a:gd name="T16" fmla="*/ 0 w 33"/>
                <a:gd name="T17" fmla="*/ 1 h 88"/>
                <a:gd name="T18" fmla="*/ 0 w 33"/>
                <a:gd name="T19" fmla="*/ 1 h 88"/>
                <a:gd name="T20" fmla="*/ 0 w 3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88"/>
                <a:gd name="T35" fmla="*/ 33 w 3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88">
                  <a:moveTo>
                    <a:pt x="0" y="0"/>
                  </a:moveTo>
                  <a:lnTo>
                    <a:pt x="3" y="2"/>
                  </a:lnTo>
                  <a:lnTo>
                    <a:pt x="8" y="10"/>
                  </a:lnTo>
                  <a:lnTo>
                    <a:pt x="14" y="20"/>
                  </a:lnTo>
                  <a:lnTo>
                    <a:pt x="22" y="31"/>
                  </a:lnTo>
                  <a:lnTo>
                    <a:pt x="32" y="46"/>
                  </a:lnTo>
                  <a:lnTo>
                    <a:pt x="33" y="47"/>
                  </a:lnTo>
                  <a:lnTo>
                    <a:pt x="33" y="88"/>
                  </a:lnTo>
                  <a:lnTo>
                    <a:pt x="1" y="43"/>
                  </a:lnTo>
                  <a:lnTo>
                    <a:pt x="0" y="42"/>
                  </a:lnTo>
                  <a:lnTo>
                    <a:pt x="0" y="0"/>
                  </a:lnTo>
                  <a:close/>
                </a:path>
              </a:pathLst>
            </a:custGeom>
            <a:solidFill>
              <a:srgbClr val="E4AA48"/>
            </a:solidFill>
            <a:ln w="0">
              <a:solidFill>
                <a:srgbClr val="E4AA48"/>
              </a:solidFill>
              <a:round/>
              <a:headEnd/>
              <a:tailEnd/>
            </a:ln>
          </p:spPr>
          <p:txBody>
            <a:bodyPr/>
            <a:lstStyle/>
            <a:p>
              <a:endParaRPr lang="en-US"/>
            </a:p>
          </p:txBody>
        </p:sp>
        <p:sp>
          <p:nvSpPr>
            <p:cNvPr id="37254" name="Freeform 1254"/>
            <p:cNvSpPr>
              <a:spLocks/>
            </p:cNvSpPr>
            <p:nvPr/>
          </p:nvSpPr>
          <p:spPr bwMode="auto">
            <a:xfrm>
              <a:off x="2889" y="2765"/>
              <a:ext cx="16" cy="43"/>
            </a:xfrm>
            <a:custGeom>
              <a:avLst/>
              <a:gdLst>
                <a:gd name="T0" fmla="*/ 0 w 32"/>
                <a:gd name="T1" fmla="*/ 0 h 87"/>
                <a:gd name="T2" fmla="*/ 1 w 32"/>
                <a:gd name="T3" fmla="*/ 0 h 87"/>
                <a:gd name="T4" fmla="*/ 1 w 32"/>
                <a:gd name="T5" fmla="*/ 0 h 87"/>
                <a:gd name="T6" fmla="*/ 1 w 32"/>
                <a:gd name="T7" fmla="*/ 0 h 87"/>
                <a:gd name="T8" fmla="*/ 1 w 32"/>
                <a:gd name="T9" fmla="*/ 0 h 87"/>
                <a:gd name="T10" fmla="*/ 1 w 32"/>
                <a:gd name="T11" fmla="*/ 0 h 87"/>
                <a:gd name="T12" fmla="*/ 0 w 32"/>
                <a:gd name="T13" fmla="*/ 0 h 87"/>
                <a:gd name="T14" fmla="*/ 0 w 32"/>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87"/>
                <a:gd name="T26" fmla="*/ 32 w 32"/>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87">
                  <a:moveTo>
                    <a:pt x="0" y="0"/>
                  </a:moveTo>
                  <a:lnTo>
                    <a:pt x="10" y="15"/>
                  </a:lnTo>
                  <a:lnTo>
                    <a:pt x="23" y="35"/>
                  </a:lnTo>
                  <a:lnTo>
                    <a:pt x="32" y="49"/>
                  </a:lnTo>
                  <a:lnTo>
                    <a:pt x="32" y="87"/>
                  </a:lnTo>
                  <a:lnTo>
                    <a:pt x="3" y="45"/>
                  </a:lnTo>
                  <a:lnTo>
                    <a:pt x="0" y="41"/>
                  </a:lnTo>
                  <a:lnTo>
                    <a:pt x="0" y="0"/>
                  </a:lnTo>
                  <a:close/>
                </a:path>
              </a:pathLst>
            </a:custGeom>
            <a:solidFill>
              <a:srgbClr val="DFA13F"/>
            </a:solidFill>
            <a:ln w="0">
              <a:solidFill>
                <a:srgbClr val="DFA13F"/>
              </a:solidFill>
              <a:round/>
              <a:headEnd/>
              <a:tailEnd/>
            </a:ln>
          </p:spPr>
          <p:txBody>
            <a:bodyPr/>
            <a:lstStyle/>
            <a:p>
              <a:endParaRPr lang="en-US"/>
            </a:p>
          </p:txBody>
        </p:sp>
        <p:sp>
          <p:nvSpPr>
            <p:cNvPr id="37255" name="Freeform 1255"/>
            <p:cNvSpPr>
              <a:spLocks/>
            </p:cNvSpPr>
            <p:nvPr/>
          </p:nvSpPr>
          <p:spPr bwMode="auto">
            <a:xfrm>
              <a:off x="2905" y="2789"/>
              <a:ext cx="16" cy="43"/>
            </a:xfrm>
            <a:custGeom>
              <a:avLst/>
              <a:gdLst>
                <a:gd name="T0" fmla="*/ 0 w 32"/>
                <a:gd name="T1" fmla="*/ 0 h 85"/>
                <a:gd name="T2" fmla="*/ 1 w 32"/>
                <a:gd name="T3" fmla="*/ 1 h 85"/>
                <a:gd name="T4" fmla="*/ 1 w 32"/>
                <a:gd name="T5" fmla="*/ 1 h 85"/>
                <a:gd name="T6" fmla="*/ 1 w 32"/>
                <a:gd name="T7" fmla="*/ 1 h 85"/>
                <a:gd name="T8" fmla="*/ 1 w 32"/>
                <a:gd name="T9" fmla="*/ 1 h 85"/>
                <a:gd name="T10" fmla="*/ 1 w 32"/>
                <a:gd name="T11" fmla="*/ 1 h 85"/>
                <a:gd name="T12" fmla="*/ 0 w 32"/>
                <a:gd name="T13" fmla="*/ 1 h 85"/>
                <a:gd name="T14" fmla="*/ 0 w 32"/>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85"/>
                <a:gd name="T26" fmla="*/ 32 w 32"/>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85">
                  <a:moveTo>
                    <a:pt x="0" y="0"/>
                  </a:moveTo>
                  <a:lnTo>
                    <a:pt x="6" y="9"/>
                  </a:lnTo>
                  <a:lnTo>
                    <a:pt x="23" y="36"/>
                  </a:lnTo>
                  <a:lnTo>
                    <a:pt x="32" y="50"/>
                  </a:lnTo>
                  <a:lnTo>
                    <a:pt x="32" y="85"/>
                  </a:lnTo>
                  <a:lnTo>
                    <a:pt x="4" y="44"/>
                  </a:lnTo>
                  <a:lnTo>
                    <a:pt x="0" y="38"/>
                  </a:lnTo>
                  <a:lnTo>
                    <a:pt x="0" y="0"/>
                  </a:lnTo>
                  <a:close/>
                </a:path>
              </a:pathLst>
            </a:custGeom>
            <a:solidFill>
              <a:srgbClr val="DB9836"/>
            </a:solidFill>
            <a:ln w="0">
              <a:solidFill>
                <a:srgbClr val="DB9836"/>
              </a:solidFill>
              <a:round/>
              <a:headEnd/>
              <a:tailEnd/>
            </a:ln>
          </p:spPr>
          <p:txBody>
            <a:bodyPr/>
            <a:lstStyle/>
            <a:p>
              <a:endParaRPr lang="en-US"/>
            </a:p>
          </p:txBody>
        </p:sp>
        <p:sp>
          <p:nvSpPr>
            <p:cNvPr id="37256" name="Freeform 1256"/>
            <p:cNvSpPr>
              <a:spLocks/>
            </p:cNvSpPr>
            <p:nvPr/>
          </p:nvSpPr>
          <p:spPr bwMode="auto">
            <a:xfrm>
              <a:off x="2921" y="2815"/>
              <a:ext cx="16" cy="41"/>
            </a:xfrm>
            <a:custGeom>
              <a:avLst/>
              <a:gdLst>
                <a:gd name="T0" fmla="*/ 0 w 32"/>
                <a:gd name="T1" fmla="*/ 0 h 83"/>
                <a:gd name="T2" fmla="*/ 1 w 32"/>
                <a:gd name="T3" fmla="*/ 0 h 83"/>
                <a:gd name="T4" fmla="*/ 1 w 32"/>
                <a:gd name="T5" fmla="*/ 0 h 83"/>
                <a:gd name="T6" fmla="*/ 1 w 32"/>
                <a:gd name="T7" fmla="*/ 0 h 83"/>
                <a:gd name="T8" fmla="*/ 1 w 32"/>
                <a:gd name="T9" fmla="*/ 0 h 83"/>
                <a:gd name="T10" fmla="*/ 0 w 32"/>
                <a:gd name="T11" fmla="*/ 0 h 83"/>
                <a:gd name="T12" fmla="*/ 0 w 32"/>
                <a:gd name="T13" fmla="*/ 0 h 83"/>
                <a:gd name="T14" fmla="*/ 0 60000 65536"/>
                <a:gd name="T15" fmla="*/ 0 60000 65536"/>
                <a:gd name="T16" fmla="*/ 0 60000 65536"/>
                <a:gd name="T17" fmla="*/ 0 60000 65536"/>
                <a:gd name="T18" fmla="*/ 0 60000 65536"/>
                <a:gd name="T19" fmla="*/ 0 60000 65536"/>
                <a:gd name="T20" fmla="*/ 0 60000 65536"/>
                <a:gd name="T21" fmla="*/ 0 w 32"/>
                <a:gd name="T22" fmla="*/ 0 h 83"/>
                <a:gd name="T23" fmla="*/ 32 w 32"/>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83">
                  <a:moveTo>
                    <a:pt x="0" y="0"/>
                  </a:moveTo>
                  <a:lnTo>
                    <a:pt x="10" y="16"/>
                  </a:lnTo>
                  <a:lnTo>
                    <a:pt x="32" y="51"/>
                  </a:lnTo>
                  <a:lnTo>
                    <a:pt x="32" y="83"/>
                  </a:lnTo>
                  <a:lnTo>
                    <a:pt x="4" y="41"/>
                  </a:lnTo>
                  <a:lnTo>
                    <a:pt x="0" y="35"/>
                  </a:lnTo>
                  <a:lnTo>
                    <a:pt x="0" y="0"/>
                  </a:lnTo>
                  <a:close/>
                </a:path>
              </a:pathLst>
            </a:custGeom>
            <a:solidFill>
              <a:srgbClr val="D58C2B"/>
            </a:solidFill>
            <a:ln w="0">
              <a:solidFill>
                <a:srgbClr val="D58C2B"/>
              </a:solidFill>
              <a:round/>
              <a:headEnd/>
              <a:tailEnd/>
            </a:ln>
          </p:spPr>
          <p:txBody>
            <a:bodyPr/>
            <a:lstStyle/>
            <a:p>
              <a:endParaRPr lang="en-US"/>
            </a:p>
          </p:txBody>
        </p:sp>
        <p:sp>
          <p:nvSpPr>
            <p:cNvPr id="37257" name="Freeform 1257"/>
            <p:cNvSpPr>
              <a:spLocks/>
            </p:cNvSpPr>
            <p:nvPr/>
          </p:nvSpPr>
          <p:spPr bwMode="auto">
            <a:xfrm>
              <a:off x="2937" y="2839"/>
              <a:ext cx="16" cy="40"/>
            </a:xfrm>
            <a:custGeom>
              <a:avLst/>
              <a:gdLst>
                <a:gd name="T0" fmla="*/ 0 w 32"/>
                <a:gd name="T1" fmla="*/ 0 h 80"/>
                <a:gd name="T2" fmla="*/ 1 w 32"/>
                <a:gd name="T3" fmla="*/ 1 h 80"/>
                <a:gd name="T4" fmla="*/ 1 w 32"/>
                <a:gd name="T5" fmla="*/ 1 h 80"/>
                <a:gd name="T6" fmla="*/ 1 w 32"/>
                <a:gd name="T7" fmla="*/ 1 h 80"/>
                <a:gd name="T8" fmla="*/ 1 w 32"/>
                <a:gd name="T9" fmla="*/ 1 h 80"/>
                <a:gd name="T10" fmla="*/ 1 w 32"/>
                <a:gd name="T11" fmla="*/ 1 h 80"/>
                <a:gd name="T12" fmla="*/ 1 w 32"/>
                <a:gd name="T13" fmla="*/ 1 h 80"/>
                <a:gd name="T14" fmla="*/ 0 w 32"/>
                <a:gd name="T15" fmla="*/ 1 h 80"/>
                <a:gd name="T16" fmla="*/ 0 w 32"/>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0"/>
                <a:gd name="T29" fmla="*/ 32 w 3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0">
                  <a:moveTo>
                    <a:pt x="0" y="0"/>
                  </a:moveTo>
                  <a:lnTo>
                    <a:pt x="1" y="2"/>
                  </a:lnTo>
                  <a:lnTo>
                    <a:pt x="26" y="42"/>
                  </a:lnTo>
                  <a:lnTo>
                    <a:pt x="32" y="52"/>
                  </a:lnTo>
                  <a:lnTo>
                    <a:pt x="32" y="80"/>
                  </a:lnTo>
                  <a:lnTo>
                    <a:pt x="31" y="78"/>
                  </a:lnTo>
                  <a:lnTo>
                    <a:pt x="2" y="35"/>
                  </a:lnTo>
                  <a:lnTo>
                    <a:pt x="0" y="32"/>
                  </a:lnTo>
                  <a:lnTo>
                    <a:pt x="0" y="0"/>
                  </a:lnTo>
                  <a:close/>
                </a:path>
              </a:pathLst>
            </a:custGeom>
            <a:solidFill>
              <a:srgbClr val="CE7E1E"/>
            </a:solidFill>
            <a:ln w="0">
              <a:solidFill>
                <a:srgbClr val="CE7E1E"/>
              </a:solidFill>
              <a:round/>
              <a:headEnd/>
              <a:tailEnd/>
            </a:ln>
          </p:spPr>
          <p:txBody>
            <a:bodyPr/>
            <a:lstStyle/>
            <a:p>
              <a:endParaRPr lang="en-US"/>
            </a:p>
          </p:txBody>
        </p:sp>
        <p:sp>
          <p:nvSpPr>
            <p:cNvPr id="37258" name="Freeform 1258"/>
            <p:cNvSpPr>
              <a:spLocks/>
            </p:cNvSpPr>
            <p:nvPr/>
          </p:nvSpPr>
          <p:spPr bwMode="auto">
            <a:xfrm>
              <a:off x="2953" y="2865"/>
              <a:ext cx="16" cy="38"/>
            </a:xfrm>
            <a:custGeom>
              <a:avLst/>
              <a:gdLst>
                <a:gd name="T0" fmla="*/ 0 w 33"/>
                <a:gd name="T1" fmla="*/ 0 h 77"/>
                <a:gd name="T2" fmla="*/ 0 w 33"/>
                <a:gd name="T3" fmla="*/ 0 h 77"/>
                <a:gd name="T4" fmla="*/ 0 w 33"/>
                <a:gd name="T5" fmla="*/ 0 h 77"/>
                <a:gd name="T6" fmla="*/ 0 w 33"/>
                <a:gd name="T7" fmla="*/ 0 h 77"/>
                <a:gd name="T8" fmla="*/ 0 w 33"/>
                <a:gd name="T9" fmla="*/ 0 h 77"/>
                <a:gd name="T10" fmla="*/ 0 w 33"/>
                <a:gd name="T11" fmla="*/ 0 h 77"/>
                <a:gd name="T12" fmla="*/ 0 60000 65536"/>
                <a:gd name="T13" fmla="*/ 0 60000 65536"/>
                <a:gd name="T14" fmla="*/ 0 60000 65536"/>
                <a:gd name="T15" fmla="*/ 0 60000 65536"/>
                <a:gd name="T16" fmla="*/ 0 60000 65536"/>
                <a:gd name="T17" fmla="*/ 0 60000 65536"/>
                <a:gd name="T18" fmla="*/ 0 w 33"/>
                <a:gd name="T19" fmla="*/ 0 h 77"/>
                <a:gd name="T20" fmla="*/ 33 w 33"/>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33" h="77">
                  <a:moveTo>
                    <a:pt x="0" y="0"/>
                  </a:moveTo>
                  <a:lnTo>
                    <a:pt x="33" y="56"/>
                  </a:lnTo>
                  <a:lnTo>
                    <a:pt x="33" y="77"/>
                  </a:lnTo>
                  <a:lnTo>
                    <a:pt x="25" y="65"/>
                  </a:lnTo>
                  <a:lnTo>
                    <a:pt x="0" y="28"/>
                  </a:lnTo>
                  <a:lnTo>
                    <a:pt x="0" y="0"/>
                  </a:lnTo>
                  <a:close/>
                </a:path>
              </a:pathLst>
            </a:custGeom>
            <a:solidFill>
              <a:srgbClr val="C87011"/>
            </a:solidFill>
            <a:ln w="0">
              <a:solidFill>
                <a:srgbClr val="C87011"/>
              </a:solidFill>
              <a:round/>
              <a:headEnd/>
              <a:tailEnd/>
            </a:ln>
          </p:spPr>
          <p:txBody>
            <a:bodyPr/>
            <a:lstStyle/>
            <a:p>
              <a:endParaRPr lang="en-US"/>
            </a:p>
          </p:txBody>
        </p:sp>
        <p:sp>
          <p:nvSpPr>
            <p:cNvPr id="37259" name="Freeform 1259"/>
            <p:cNvSpPr>
              <a:spLocks/>
            </p:cNvSpPr>
            <p:nvPr/>
          </p:nvSpPr>
          <p:spPr bwMode="auto">
            <a:xfrm>
              <a:off x="2969" y="2893"/>
              <a:ext cx="16" cy="35"/>
            </a:xfrm>
            <a:custGeom>
              <a:avLst/>
              <a:gdLst>
                <a:gd name="T0" fmla="*/ 0 w 32"/>
                <a:gd name="T1" fmla="*/ 0 h 70"/>
                <a:gd name="T2" fmla="*/ 1 w 32"/>
                <a:gd name="T3" fmla="*/ 1 h 70"/>
                <a:gd name="T4" fmla="*/ 1 w 32"/>
                <a:gd name="T5" fmla="*/ 1 h 70"/>
                <a:gd name="T6" fmla="*/ 1 w 32"/>
                <a:gd name="T7" fmla="*/ 1 h 70"/>
                <a:gd name="T8" fmla="*/ 0 w 32"/>
                <a:gd name="T9" fmla="*/ 1 h 70"/>
                <a:gd name="T10" fmla="*/ 0 w 32"/>
                <a:gd name="T11" fmla="*/ 0 h 70"/>
                <a:gd name="T12" fmla="*/ 0 60000 65536"/>
                <a:gd name="T13" fmla="*/ 0 60000 65536"/>
                <a:gd name="T14" fmla="*/ 0 60000 65536"/>
                <a:gd name="T15" fmla="*/ 0 60000 65536"/>
                <a:gd name="T16" fmla="*/ 0 60000 65536"/>
                <a:gd name="T17" fmla="*/ 0 60000 65536"/>
                <a:gd name="T18" fmla="*/ 0 w 32"/>
                <a:gd name="T19" fmla="*/ 0 h 70"/>
                <a:gd name="T20" fmla="*/ 32 w 3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32" h="70">
                  <a:moveTo>
                    <a:pt x="0" y="0"/>
                  </a:moveTo>
                  <a:lnTo>
                    <a:pt x="32" y="55"/>
                  </a:lnTo>
                  <a:lnTo>
                    <a:pt x="32" y="70"/>
                  </a:lnTo>
                  <a:lnTo>
                    <a:pt x="16" y="46"/>
                  </a:lnTo>
                  <a:lnTo>
                    <a:pt x="0" y="21"/>
                  </a:lnTo>
                  <a:lnTo>
                    <a:pt x="0" y="0"/>
                  </a:lnTo>
                  <a:close/>
                </a:path>
              </a:pathLst>
            </a:custGeom>
            <a:solidFill>
              <a:srgbClr val="C06001"/>
            </a:solidFill>
            <a:ln w="0">
              <a:solidFill>
                <a:srgbClr val="C06001"/>
              </a:solidFill>
              <a:round/>
              <a:headEnd/>
              <a:tailEnd/>
            </a:ln>
          </p:spPr>
          <p:txBody>
            <a:bodyPr/>
            <a:lstStyle/>
            <a:p>
              <a:endParaRPr lang="en-US"/>
            </a:p>
          </p:txBody>
        </p:sp>
        <p:sp>
          <p:nvSpPr>
            <p:cNvPr id="37260" name="Freeform 1260"/>
            <p:cNvSpPr>
              <a:spLocks/>
            </p:cNvSpPr>
            <p:nvPr/>
          </p:nvSpPr>
          <p:spPr bwMode="auto">
            <a:xfrm>
              <a:off x="2985" y="2921"/>
              <a:ext cx="16" cy="32"/>
            </a:xfrm>
            <a:custGeom>
              <a:avLst/>
              <a:gdLst>
                <a:gd name="T0" fmla="*/ 0 w 32"/>
                <a:gd name="T1" fmla="*/ 0 h 64"/>
                <a:gd name="T2" fmla="*/ 1 w 32"/>
                <a:gd name="T3" fmla="*/ 1 h 64"/>
                <a:gd name="T4" fmla="*/ 1 w 32"/>
                <a:gd name="T5" fmla="*/ 1 h 64"/>
                <a:gd name="T6" fmla="*/ 1 w 32"/>
                <a:gd name="T7" fmla="*/ 1 h 64"/>
                <a:gd name="T8" fmla="*/ 1 w 32"/>
                <a:gd name="T9" fmla="*/ 1 h 64"/>
                <a:gd name="T10" fmla="*/ 0 w 32"/>
                <a:gd name="T11" fmla="*/ 1 h 64"/>
                <a:gd name="T12" fmla="*/ 0 w 32"/>
                <a:gd name="T13" fmla="*/ 0 h 64"/>
                <a:gd name="T14" fmla="*/ 0 60000 65536"/>
                <a:gd name="T15" fmla="*/ 0 60000 65536"/>
                <a:gd name="T16" fmla="*/ 0 60000 65536"/>
                <a:gd name="T17" fmla="*/ 0 60000 65536"/>
                <a:gd name="T18" fmla="*/ 0 60000 65536"/>
                <a:gd name="T19" fmla="*/ 0 60000 65536"/>
                <a:gd name="T20" fmla="*/ 0 60000 65536"/>
                <a:gd name="T21" fmla="*/ 0 w 32"/>
                <a:gd name="T22" fmla="*/ 0 h 64"/>
                <a:gd name="T23" fmla="*/ 32 w 32"/>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64">
                  <a:moveTo>
                    <a:pt x="0" y="0"/>
                  </a:moveTo>
                  <a:lnTo>
                    <a:pt x="32" y="55"/>
                  </a:lnTo>
                  <a:lnTo>
                    <a:pt x="32" y="64"/>
                  </a:lnTo>
                  <a:lnTo>
                    <a:pt x="27" y="56"/>
                  </a:lnTo>
                  <a:lnTo>
                    <a:pt x="7" y="25"/>
                  </a:lnTo>
                  <a:lnTo>
                    <a:pt x="0" y="15"/>
                  </a:lnTo>
                  <a:lnTo>
                    <a:pt x="0" y="0"/>
                  </a:lnTo>
                  <a:close/>
                </a:path>
              </a:pathLst>
            </a:custGeom>
            <a:solidFill>
              <a:srgbClr val="B74E00"/>
            </a:solidFill>
            <a:ln w="0">
              <a:solidFill>
                <a:srgbClr val="B74E00"/>
              </a:solidFill>
              <a:round/>
              <a:headEnd/>
              <a:tailEnd/>
            </a:ln>
          </p:spPr>
          <p:txBody>
            <a:bodyPr/>
            <a:lstStyle/>
            <a:p>
              <a:endParaRPr lang="en-US"/>
            </a:p>
          </p:txBody>
        </p:sp>
        <p:sp>
          <p:nvSpPr>
            <p:cNvPr id="37261" name="Freeform 1261"/>
            <p:cNvSpPr>
              <a:spLocks/>
            </p:cNvSpPr>
            <p:nvPr/>
          </p:nvSpPr>
          <p:spPr bwMode="auto">
            <a:xfrm>
              <a:off x="3000" y="2948"/>
              <a:ext cx="17" cy="29"/>
            </a:xfrm>
            <a:custGeom>
              <a:avLst/>
              <a:gdLst>
                <a:gd name="T0" fmla="*/ 0 w 32"/>
                <a:gd name="T1" fmla="*/ 0 h 59"/>
                <a:gd name="T2" fmla="*/ 1 w 32"/>
                <a:gd name="T3" fmla="*/ 0 h 59"/>
                <a:gd name="T4" fmla="*/ 1 w 32"/>
                <a:gd name="T5" fmla="*/ 0 h 59"/>
                <a:gd name="T6" fmla="*/ 1 w 32"/>
                <a:gd name="T7" fmla="*/ 0 h 59"/>
                <a:gd name="T8" fmla="*/ 1 w 32"/>
                <a:gd name="T9" fmla="*/ 0 h 59"/>
                <a:gd name="T10" fmla="*/ 0 w 32"/>
                <a:gd name="T11" fmla="*/ 0 h 59"/>
                <a:gd name="T12" fmla="*/ 0 w 32"/>
                <a:gd name="T13" fmla="*/ 0 h 59"/>
                <a:gd name="T14" fmla="*/ 0 60000 65536"/>
                <a:gd name="T15" fmla="*/ 0 60000 65536"/>
                <a:gd name="T16" fmla="*/ 0 60000 65536"/>
                <a:gd name="T17" fmla="*/ 0 60000 65536"/>
                <a:gd name="T18" fmla="*/ 0 60000 65536"/>
                <a:gd name="T19" fmla="*/ 0 60000 65536"/>
                <a:gd name="T20" fmla="*/ 0 60000 65536"/>
                <a:gd name="T21" fmla="*/ 0 w 32"/>
                <a:gd name="T22" fmla="*/ 0 h 59"/>
                <a:gd name="T23" fmla="*/ 32 w 32"/>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9">
                  <a:moveTo>
                    <a:pt x="0" y="0"/>
                  </a:moveTo>
                  <a:lnTo>
                    <a:pt x="32" y="55"/>
                  </a:lnTo>
                  <a:lnTo>
                    <a:pt x="32" y="59"/>
                  </a:lnTo>
                  <a:lnTo>
                    <a:pt x="28" y="53"/>
                  </a:lnTo>
                  <a:lnTo>
                    <a:pt x="13" y="29"/>
                  </a:lnTo>
                  <a:lnTo>
                    <a:pt x="0" y="8"/>
                  </a:lnTo>
                  <a:lnTo>
                    <a:pt x="0" y="0"/>
                  </a:lnTo>
                  <a:close/>
                </a:path>
              </a:pathLst>
            </a:custGeom>
            <a:solidFill>
              <a:srgbClr val="AD3900"/>
            </a:solidFill>
            <a:ln w="0">
              <a:solidFill>
                <a:srgbClr val="AD3900"/>
              </a:solidFill>
              <a:round/>
              <a:headEnd/>
              <a:tailEnd/>
            </a:ln>
          </p:spPr>
          <p:txBody>
            <a:bodyPr/>
            <a:lstStyle/>
            <a:p>
              <a:endParaRPr lang="en-US"/>
            </a:p>
          </p:txBody>
        </p:sp>
        <p:sp>
          <p:nvSpPr>
            <p:cNvPr id="37262" name="Freeform 1262"/>
            <p:cNvSpPr>
              <a:spLocks noEditPoints="1"/>
            </p:cNvSpPr>
            <p:nvPr/>
          </p:nvSpPr>
          <p:spPr bwMode="auto">
            <a:xfrm>
              <a:off x="3017" y="2975"/>
              <a:ext cx="16" cy="28"/>
            </a:xfrm>
            <a:custGeom>
              <a:avLst/>
              <a:gdLst>
                <a:gd name="T0" fmla="*/ 1 w 32"/>
                <a:gd name="T1" fmla="*/ 1 h 55"/>
                <a:gd name="T2" fmla="*/ 1 w 32"/>
                <a:gd name="T3" fmla="*/ 1 h 55"/>
                <a:gd name="T4" fmla="*/ 1 w 32"/>
                <a:gd name="T5" fmla="*/ 1 h 55"/>
                <a:gd name="T6" fmla="*/ 1 w 32"/>
                <a:gd name="T7" fmla="*/ 1 h 55"/>
                <a:gd name="T8" fmla="*/ 0 w 32"/>
                <a:gd name="T9" fmla="*/ 0 h 55"/>
                <a:gd name="T10" fmla="*/ 1 w 32"/>
                <a:gd name="T11" fmla="*/ 1 h 55"/>
                <a:gd name="T12" fmla="*/ 1 w 32"/>
                <a:gd name="T13" fmla="*/ 1 h 55"/>
                <a:gd name="T14" fmla="*/ 1 w 32"/>
                <a:gd name="T15" fmla="*/ 1 h 55"/>
                <a:gd name="T16" fmla="*/ 1 w 32"/>
                <a:gd name="T17" fmla="*/ 1 h 55"/>
                <a:gd name="T18" fmla="*/ 0 w 32"/>
                <a:gd name="T19" fmla="*/ 1 h 55"/>
                <a:gd name="T20" fmla="*/ 0 w 32"/>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5"/>
                <a:gd name="T35" fmla="*/ 32 w 3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5">
                  <a:moveTo>
                    <a:pt x="30" y="52"/>
                  </a:moveTo>
                  <a:lnTo>
                    <a:pt x="31" y="53"/>
                  </a:lnTo>
                  <a:lnTo>
                    <a:pt x="32" y="55"/>
                  </a:lnTo>
                  <a:lnTo>
                    <a:pt x="30" y="52"/>
                  </a:lnTo>
                  <a:close/>
                  <a:moveTo>
                    <a:pt x="0" y="0"/>
                  </a:moveTo>
                  <a:lnTo>
                    <a:pt x="30" y="52"/>
                  </a:lnTo>
                  <a:lnTo>
                    <a:pt x="26" y="46"/>
                  </a:lnTo>
                  <a:lnTo>
                    <a:pt x="19" y="34"/>
                  </a:lnTo>
                  <a:lnTo>
                    <a:pt x="9" y="18"/>
                  </a:lnTo>
                  <a:lnTo>
                    <a:pt x="0" y="4"/>
                  </a:lnTo>
                  <a:lnTo>
                    <a:pt x="0" y="0"/>
                  </a:lnTo>
                  <a:close/>
                </a:path>
              </a:pathLst>
            </a:custGeom>
            <a:solidFill>
              <a:srgbClr val="A12300"/>
            </a:solidFill>
            <a:ln w="0">
              <a:solidFill>
                <a:srgbClr val="A12300"/>
              </a:solidFill>
              <a:round/>
              <a:headEnd/>
              <a:tailEnd/>
            </a:ln>
          </p:spPr>
          <p:txBody>
            <a:bodyPr/>
            <a:lstStyle/>
            <a:p>
              <a:endParaRPr lang="en-US"/>
            </a:p>
          </p:txBody>
        </p:sp>
        <p:sp>
          <p:nvSpPr>
            <p:cNvPr id="37263" name="Line 1263"/>
            <p:cNvSpPr>
              <a:spLocks noChangeShapeType="1"/>
            </p:cNvSpPr>
            <p:nvPr/>
          </p:nvSpPr>
          <p:spPr bwMode="auto">
            <a:xfrm flipH="1" flipV="1">
              <a:off x="3032" y="3001"/>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4" name="Line 1264"/>
            <p:cNvSpPr>
              <a:spLocks noChangeShapeType="1"/>
            </p:cNvSpPr>
            <p:nvPr/>
          </p:nvSpPr>
          <p:spPr bwMode="auto">
            <a:xfrm flipH="1" flipV="1">
              <a:off x="3030" y="2998"/>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5" name="Line 1265"/>
            <p:cNvSpPr>
              <a:spLocks noChangeShapeType="1"/>
            </p:cNvSpPr>
            <p:nvPr/>
          </p:nvSpPr>
          <p:spPr bwMode="auto">
            <a:xfrm flipH="1" flipV="1">
              <a:off x="3026" y="2992"/>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6" name="Line 1266"/>
            <p:cNvSpPr>
              <a:spLocks noChangeShapeType="1"/>
            </p:cNvSpPr>
            <p:nvPr/>
          </p:nvSpPr>
          <p:spPr bwMode="auto">
            <a:xfrm flipH="1" flipV="1">
              <a:off x="3021" y="2984"/>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7" name="Line 1267"/>
            <p:cNvSpPr>
              <a:spLocks noChangeShapeType="1"/>
            </p:cNvSpPr>
            <p:nvPr/>
          </p:nvSpPr>
          <p:spPr bwMode="auto">
            <a:xfrm flipH="1" flipV="1">
              <a:off x="3014" y="2974"/>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8" name="Line 1268"/>
            <p:cNvSpPr>
              <a:spLocks noChangeShapeType="1"/>
            </p:cNvSpPr>
            <p:nvPr/>
          </p:nvSpPr>
          <p:spPr bwMode="auto">
            <a:xfrm flipH="1" flipV="1">
              <a:off x="3007" y="2962"/>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9" name="Line 1269"/>
            <p:cNvSpPr>
              <a:spLocks noChangeShapeType="1"/>
            </p:cNvSpPr>
            <p:nvPr/>
          </p:nvSpPr>
          <p:spPr bwMode="auto">
            <a:xfrm flipH="1" flipV="1">
              <a:off x="2998" y="2949"/>
              <a:ext cx="9"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0" name="Line 1270"/>
            <p:cNvSpPr>
              <a:spLocks noChangeShapeType="1"/>
            </p:cNvSpPr>
            <p:nvPr/>
          </p:nvSpPr>
          <p:spPr bwMode="auto">
            <a:xfrm flipH="1" flipV="1">
              <a:off x="2989" y="2933"/>
              <a:ext cx="9"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1" name="Line 1271"/>
            <p:cNvSpPr>
              <a:spLocks noChangeShapeType="1"/>
            </p:cNvSpPr>
            <p:nvPr/>
          </p:nvSpPr>
          <p:spPr bwMode="auto">
            <a:xfrm flipH="1" flipV="1">
              <a:off x="2977" y="2916"/>
              <a:ext cx="1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2" name="Line 1272"/>
            <p:cNvSpPr>
              <a:spLocks noChangeShapeType="1"/>
            </p:cNvSpPr>
            <p:nvPr/>
          </p:nvSpPr>
          <p:spPr bwMode="auto">
            <a:xfrm flipH="1" flipV="1">
              <a:off x="2965" y="2898"/>
              <a:ext cx="12"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3" name="Line 1273"/>
            <p:cNvSpPr>
              <a:spLocks noChangeShapeType="1"/>
            </p:cNvSpPr>
            <p:nvPr/>
          </p:nvSpPr>
          <p:spPr bwMode="auto">
            <a:xfrm flipH="1" flipV="1">
              <a:off x="2952" y="2878"/>
              <a:ext cx="13"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4" name="Line 1274"/>
            <p:cNvSpPr>
              <a:spLocks noChangeShapeType="1"/>
            </p:cNvSpPr>
            <p:nvPr/>
          </p:nvSpPr>
          <p:spPr bwMode="auto">
            <a:xfrm flipH="1" flipV="1">
              <a:off x="2938" y="2857"/>
              <a:ext cx="14"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5" name="Line 1275"/>
            <p:cNvSpPr>
              <a:spLocks noChangeShapeType="1"/>
            </p:cNvSpPr>
            <p:nvPr/>
          </p:nvSpPr>
          <p:spPr bwMode="auto">
            <a:xfrm flipH="1" flipV="1">
              <a:off x="2923" y="2835"/>
              <a:ext cx="15"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6" name="Line 1276"/>
            <p:cNvSpPr>
              <a:spLocks noChangeShapeType="1"/>
            </p:cNvSpPr>
            <p:nvPr/>
          </p:nvSpPr>
          <p:spPr bwMode="auto">
            <a:xfrm flipH="1" flipV="1">
              <a:off x="2907" y="2812"/>
              <a:ext cx="16"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7" name="Line 1277"/>
            <p:cNvSpPr>
              <a:spLocks noChangeShapeType="1"/>
            </p:cNvSpPr>
            <p:nvPr/>
          </p:nvSpPr>
          <p:spPr bwMode="auto">
            <a:xfrm flipH="1" flipV="1">
              <a:off x="2890" y="2788"/>
              <a:ext cx="17"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8" name="Line 1278"/>
            <p:cNvSpPr>
              <a:spLocks noChangeShapeType="1"/>
            </p:cNvSpPr>
            <p:nvPr/>
          </p:nvSpPr>
          <p:spPr bwMode="auto">
            <a:xfrm flipH="1" flipV="1">
              <a:off x="2873" y="2763"/>
              <a:ext cx="17"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9" name="Line 1279"/>
            <p:cNvSpPr>
              <a:spLocks noChangeShapeType="1"/>
            </p:cNvSpPr>
            <p:nvPr/>
          </p:nvSpPr>
          <p:spPr bwMode="auto">
            <a:xfrm flipH="1" flipV="1">
              <a:off x="2855" y="2737"/>
              <a:ext cx="18"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0" name="Line 1280"/>
            <p:cNvSpPr>
              <a:spLocks noChangeShapeType="1"/>
            </p:cNvSpPr>
            <p:nvPr/>
          </p:nvSpPr>
          <p:spPr bwMode="auto">
            <a:xfrm flipH="1" flipV="1">
              <a:off x="2836" y="2711"/>
              <a:ext cx="19"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1" name="Line 1281"/>
            <p:cNvSpPr>
              <a:spLocks noChangeShapeType="1"/>
            </p:cNvSpPr>
            <p:nvPr/>
          </p:nvSpPr>
          <p:spPr bwMode="auto">
            <a:xfrm flipH="1" flipV="1">
              <a:off x="2817" y="2685"/>
              <a:ext cx="19"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2" name="Line 1282"/>
            <p:cNvSpPr>
              <a:spLocks noChangeShapeType="1"/>
            </p:cNvSpPr>
            <p:nvPr/>
          </p:nvSpPr>
          <p:spPr bwMode="auto">
            <a:xfrm flipH="1" flipV="1">
              <a:off x="2816" y="2683"/>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3" name="Line 1283"/>
            <p:cNvSpPr>
              <a:spLocks noChangeShapeType="1"/>
            </p:cNvSpPr>
            <p:nvPr/>
          </p:nvSpPr>
          <p:spPr bwMode="auto">
            <a:xfrm flipH="1" flipV="1">
              <a:off x="2813" y="2679"/>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4" name="Line 1284"/>
            <p:cNvSpPr>
              <a:spLocks noChangeShapeType="1"/>
            </p:cNvSpPr>
            <p:nvPr/>
          </p:nvSpPr>
          <p:spPr bwMode="auto">
            <a:xfrm flipH="1" flipV="1">
              <a:off x="2809" y="2673"/>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5" name="Line 1285"/>
            <p:cNvSpPr>
              <a:spLocks noChangeShapeType="1"/>
            </p:cNvSpPr>
            <p:nvPr/>
          </p:nvSpPr>
          <p:spPr bwMode="auto">
            <a:xfrm flipH="1" flipV="1">
              <a:off x="2804" y="2665"/>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6" name="Line 1286"/>
            <p:cNvSpPr>
              <a:spLocks noChangeShapeType="1"/>
            </p:cNvSpPr>
            <p:nvPr/>
          </p:nvSpPr>
          <p:spPr bwMode="auto">
            <a:xfrm flipH="1" flipV="1">
              <a:off x="2798" y="2656"/>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7" name="Line 1287"/>
            <p:cNvSpPr>
              <a:spLocks noChangeShapeType="1"/>
            </p:cNvSpPr>
            <p:nvPr/>
          </p:nvSpPr>
          <p:spPr bwMode="auto">
            <a:xfrm flipH="1" flipV="1">
              <a:off x="2792" y="2646"/>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8" name="Line 1288"/>
            <p:cNvSpPr>
              <a:spLocks noChangeShapeType="1"/>
            </p:cNvSpPr>
            <p:nvPr/>
          </p:nvSpPr>
          <p:spPr bwMode="auto">
            <a:xfrm flipH="1" flipV="1">
              <a:off x="2784" y="2634"/>
              <a:ext cx="8"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9" name="Line 1289"/>
            <p:cNvSpPr>
              <a:spLocks noChangeShapeType="1"/>
            </p:cNvSpPr>
            <p:nvPr/>
          </p:nvSpPr>
          <p:spPr bwMode="auto">
            <a:xfrm flipH="1" flipV="1">
              <a:off x="2777" y="2622"/>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0" name="Line 1290"/>
            <p:cNvSpPr>
              <a:spLocks noChangeShapeType="1"/>
            </p:cNvSpPr>
            <p:nvPr/>
          </p:nvSpPr>
          <p:spPr bwMode="auto">
            <a:xfrm flipH="1" flipV="1">
              <a:off x="2760" y="2595"/>
              <a:ext cx="17"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1" name="Line 1291"/>
            <p:cNvSpPr>
              <a:spLocks noChangeShapeType="1"/>
            </p:cNvSpPr>
            <p:nvPr/>
          </p:nvSpPr>
          <p:spPr bwMode="auto">
            <a:xfrm flipH="1" flipV="1">
              <a:off x="2751" y="2581"/>
              <a:ext cx="9"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2" name="Line 1292"/>
            <p:cNvSpPr>
              <a:spLocks noChangeShapeType="1"/>
            </p:cNvSpPr>
            <p:nvPr/>
          </p:nvSpPr>
          <p:spPr bwMode="auto">
            <a:xfrm flipH="1" flipV="1">
              <a:off x="2743" y="2567"/>
              <a:ext cx="8"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3" name="Line 1293"/>
            <p:cNvSpPr>
              <a:spLocks noChangeShapeType="1"/>
            </p:cNvSpPr>
            <p:nvPr/>
          </p:nvSpPr>
          <p:spPr bwMode="auto">
            <a:xfrm flipH="1" flipV="1">
              <a:off x="2734" y="2552"/>
              <a:ext cx="9"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4" name="Line 1294"/>
            <p:cNvSpPr>
              <a:spLocks noChangeShapeType="1"/>
            </p:cNvSpPr>
            <p:nvPr/>
          </p:nvSpPr>
          <p:spPr bwMode="auto">
            <a:xfrm flipH="1" flipV="1">
              <a:off x="2726" y="2539"/>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5" name="Line 1295"/>
            <p:cNvSpPr>
              <a:spLocks noChangeShapeType="1"/>
            </p:cNvSpPr>
            <p:nvPr/>
          </p:nvSpPr>
          <p:spPr bwMode="auto">
            <a:xfrm flipH="1" flipV="1">
              <a:off x="2718" y="2525"/>
              <a:ext cx="8"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6" name="Line 1296"/>
            <p:cNvSpPr>
              <a:spLocks noChangeShapeType="1"/>
            </p:cNvSpPr>
            <p:nvPr/>
          </p:nvSpPr>
          <p:spPr bwMode="auto">
            <a:xfrm flipH="1" flipV="1">
              <a:off x="2711" y="2512"/>
              <a:ext cx="7"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7" name="Line 1297"/>
            <p:cNvSpPr>
              <a:spLocks noChangeShapeType="1"/>
            </p:cNvSpPr>
            <p:nvPr/>
          </p:nvSpPr>
          <p:spPr bwMode="auto">
            <a:xfrm flipH="1" flipV="1">
              <a:off x="2704" y="2500"/>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8" name="Line 1298"/>
            <p:cNvSpPr>
              <a:spLocks noChangeShapeType="1"/>
            </p:cNvSpPr>
            <p:nvPr/>
          </p:nvSpPr>
          <p:spPr bwMode="auto">
            <a:xfrm flipH="1" flipV="1">
              <a:off x="2698" y="2490"/>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9" name="Line 1299"/>
            <p:cNvSpPr>
              <a:spLocks noChangeShapeType="1"/>
            </p:cNvSpPr>
            <p:nvPr/>
          </p:nvSpPr>
          <p:spPr bwMode="auto">
            <a:xfrm flipH="1" flipV="1">
              <a:off x="2693" y="2480"/>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0" name="Line 1300"/>
            <p:cNvSpPr>
              <a:spLocks noChangeShapeType="1"/>
            </p:cNvSpPr>
            <p:nvPr/>
          </p:nvSpPr>
          <p:spPr bwMode="auto">
            <a:xfrm flipH="1" flipV="1">
              <a:off x="2685" y="2464"/>
              <a:ext cx="8"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1" name="Line 1301"/>
            <p:cNvSpPr>
              <a:spLocks noChangeShapeType="1"/>
            </p:cNvSpPr>
            <p:nvPr/>
          </p:nvSpPr>
          <p:spPr bwMode="auto">
            <a:xfrm flipH="1" flipV="1">
              <a:off x="2677" y="2447"/>
              <a:ext cx="8"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2" name="Line 1302"/>
            <p:cNvSpPr>
              <a:spLocks noChangeShapeType="1"/>
            </p:cNvSpPr>
            <p:nvPr/>
          </p:nvSpPr>
          <p:spPr bwMode="auto">
            <a:xfrm flipH="1" flipV="1">
              <a:off x="2670" y="2430"/>
              <a:ext cx="7"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3" name="Line 1303"/>
            <p:cNvSpPr>
              <a:spLocks noChangeShapeType="1"/>
            </p:cNvSpPr>
            <p:nvPr/>
          </p:nvSpPr>
          <p:spPr bwMode="auto">
            <a:xfrm flipH="1" flipV="1">
              <a:off x="2663" y="2414"/>
              <a:ext cx="7"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4" name="Line 1304"/>
            <p:cNvSpPr>
              <a:spLocks noChangeShapeType="1"/>
            </p:cNvSpPr>
            <p:nvPr/>
          </p:nvSpPr>
          <p:spPr bwMode="auto">
            <a:xfrm flipH="1" flipV="1">
              <a:off x="2657" y="2399"/>
              <a:ext cx="6"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5" name="Line 1305"/>
            <p:cNvSpPr>
              <a:spLocks noChangeShapeType="1"/>
            </p:cNvSpPr>
            <p:nvPr/>
          </p:nvSpPr>
          <p:spPr bwMode="auto">
            <a:xfrm flipH="1" flipV="1">
              <a:off x="2652" y="2384"/>
              <a:ext cx="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6" name="Line 1306"/>
            <p:cNvSpPr>
              <a:spLocks noChangeShapeType="1"/>
            </p:cNvSpPr>
            <p:nvPr/>
          </p:nvSpPr>
          <p:spPr bwMode="auto">
            <a:xfrm flipH="1" flipV="1">
              <a:off x="2647" y="2372"/>
              <a:ext cx="5"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7" name="Line 1307"/>
            <p:cNvSpPr>
              <a:spLocks noChangeShapeType="1"/>
            </p:cNvSpPr>
            <p:nvPr/>
          </p:nvSpPr>
          <p:spPr bwMode="auto">
            <a:xfrm flipH="1" flipV="1">
              <a:off x="2644" y="2361"/>
              <a:ext cx="3"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8" name="Line 1308"/>
            <p:cNvSpPr>
              <a:spLocks noChangeShapeType="1"/>
            </p:cNvSpPr>
            <p:nvPr/>
          </p:nvSpPr>
          <p:spPr bwMode="auto">
            <a:xfrm flipH="1" flipV="1">
              <a:off x="2642" y="2350"/>
              <a:ext cx="2"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9" name="Line 1309"/>
            <p:cNvSpPr>
              <a:spLocks noChangeShapeType="1"/>
            </p:cNvSpPr>
            <p:nvPr/>
          </p:nvSpPr>
          <p:spPr bwMode="auto">
            <a:xfrm flipH="1" flipV="1">
              <a:off x="2639" y="2336"/>
              <a:ext cx="3"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0" name="Line 1310"/>
            <p:cNvSpPr>
              <a:spLocks noChangeShapeType="1"/>
            </p:cNvSpPr>
            <p:nvPr/>
          </p:nvSpPr>
          <p:spPr bwMode="auto">
            <a:xfrm flipH="1" flipV="1">
              <a:off x="2636" y="2321"/>
              <a:ext cx="3"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1" name="Line 1311"/>
            <p:cNvSpPr>
              <a:spLocks noChangeShapeType="1"/>
            </p:cNvSpPr>
            <p:nvPr/>
          </p:nvSpPr>
          <p:spPr bwMode="auto">
            <a:xfrm flipH="1" flipV="1">
              <a:off x="2634" y="2306"/>
              <a:ext cx="2"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2" name="Line 1312"/>
            <p:cNvSpPr>
              <a:spLocks noChangeShapeType="1"/>
            </p:cNvSpPr>
            <p:nvPr/>
          </p:nvSpPr>
          <p:spPr bwMode="auto">
            <a:xfrm flipH="1" flipV="1">
              <a:off x="2633" y="2290"/>
              <a:ext cx="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3" name="Line 1313"/>
            <p:cNvSpPr>
              <a:spLocks noChangeShapeType="1"/>
            </p:cNvSpPr>
            <p:nvPr/>
          </p:nvSpPr>
          <p:spPr bwMode="auto">
            <a:xfrm flipV="1">
              <a:off x="2633" y="2275"/>
              <a:ext cx="0"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4" name="Line 1314"/>
            <p:cNvSpPr>
              <a:spLocks noChangeShapeType="1"/>
            </p:cNvSpPr>
            <p:nvPr/>
          </p:nvSpPr>
          <p:spPr bwMode="auto">
            <a:xfrm flipV="1">
              <a:off x="2633" y="2262"/>
              <a:ext cx="1"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5" name="Line 1315"/>
            <p:cNvSpPr>
              <a:spLocks noChangeShapeType="1"/>
            </p:cNvSpPr>
            <p:nvPr/>
          </p:nvSpPr>
          <p:spPr bwMode="auto">
            <a:xfrm flipV="1">
              <a:off x="2634" y="2248"/>
              <a:ext cx="2"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6" name="Line 1316"/>
            <p:cNvSpPr>
              <a:spLocks noChangeShapeType="1"/>
            </p:cNvSpPr>
            <p:nvPr/>
          </p:nvSpPr>
          <p:spPr bwMode="auto">
            <a:xfrm flipV="1">
              <a:off x="2636" y="2234"/>
              <a:ext cx="3"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7" name="Line 1317"/>
            <p:cNvSpPr>
              <a:spLocks noChangeShapeType="1"/>
            </p:cNvSpPr>
            <p:nvPr/>
          </p:nvSpPr>
          <p:spPr bwMode="auto">
            <a:xfrm flipV="1">
              <a:off x="2639" y="2219"/>
              <a:ext cx="3"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8" name="Line 1318"/>
            <p:cNvSpPr>
              <a:spLocks noChangeShapeType="1"/>
            </p:cNvSpPr>
            <p:nvPr/>
          </p:nvSpPr>
          <p:spPr bwMode="auto">
            <a:xfrm flipV="1">
              <a:off x="2642" y="2203"/>
              <a:ext cx="5"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9" name="Line 1319"/>
            <p:cNvSpPr>
              <a:spLocks noChangeShapeType="1"/>
            </p:cNvSpPr>
            <p:nvPr/>
          </p:nvSpPr>
          <p:spPr bwMode="auto">
            <a:xfrm flipV="1">
              <a:off x="2647" y="2186"/>
              <a:ext cx="6"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0" name="Line 1320"/>
            <p:cNvSpPr>
              <a:spLocks noChangeShapeType="1"/>
            </p:cNvSpPr>
            <p:nvPr/>
          </p:nvSpPr>
          <p:spPr bwMode="auto">
            <a:xfrm flipV="1">
              <a:off x="2653" y="2180"/>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1" name="Line 1321"/>
            <p:cNvSpPr>
              <a:spLocks noChangeShapeType="1"/>
            </p:cNvSpPr>
            <p:nvPr/>
          </p:nvSpPr>
          <p:spPr bwMode="auto">
            <a:xfrm flipV="1">
              <a:off x="2655" y="2172"/>
              <a:ext cx="3"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2" name="Line 1322"/>
            <p:cNvSpPr>
              <a:spLocks noChangeShapeType="1"/>
            </p:cNvSpPr>
            <p:nvPr/>
          </p:nvSpPr>
          <p:spPr bwMode="auto">
            <a:xfrm flipV="1">
              <a:off x="2658" y="2165"/>
              <a:ext cx="3"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3" name="Line 1323"/>
            <p:cNvSpPr>
              <a:spLocks noChangeShapeType="1"/>
            </p:cNvSpPr>
            <p:nvPr/>
          </p:nvSpPr>
          <p:spPr bwMode="auto">
            <a:xfrm flipV="1">
              <a:off x="2661" y="2156"/>
              <a:ext cx="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4" name="Line 1324"/>
            <p:cNvSpPr>
              <a:spLocks noChangeShapeType="1"/>
            </p:cNvSpPr>
            <p:nvPr/>
          </p:nvSpPr>
          <p:spPr bwMode="auto">
            <a:xfrm flipV="1">
              <a:off x="2665" y="2149"/>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5" name="Line 1325"/>
            <p:cNvSpPr>
              <a:spLocks noChangeShapeType="1"/>
            </p:cNvSpPr>
            <p:nvPr/>
          </p:nvSpPr>
          <p:spPr bwMode="auto">
            <a:xfrm flipV="1">
              <a:off x="2669" y="2143"/>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6" name="Line 1326"/>
            <p:cNvSpPr>
              <a:spLocks noChangeShapeType="1"/>
            </p:cNvSpPr>
            <p:nvPr/>
          </p:nvSpPr>
          <p:spPr bwMode="auto">
            <a:xfrm flipV="1">
              <a:off x="2672" y="2130"/>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7" name="Line 1327"/>
            <p:cNvSpPr>
              <a:spLocks noChangeShapeType="1"/>
            </p:cNvSpPr>
            <p:nvPr/>
          </p:nvSpPr>
          <p:spPr bwMode="auto">
            <a:xfrm flipV="1">
              <a:off x="2680" y="2120"/>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8" name="Line 1328"/>
            <p:cNvSpPr>
              <a:spLocks noChangeShapeType="1"/>
            </p:cNvSpPr>
            <p:nvPr/>
          </p:nvSpPr>
          <p:spPr bwMode="auto">
            <a:xfrm flipV="1">
              <a:off x="2687" y="2111"/>
              <a:ext cx="7"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9" name="Line 1329"/>
            <p:cNvSpPr>
              <a:spLocks noChangeShapeType="1"/>
            </p:cNvSpPr>
            <p:nvPr/>
          </p:nvSpPr>
          <p:spPr bwMode="auto">
            <a:xfrm flipV="1">
              <a:off x="2694" y="2103"/>
              <a:ext cx="7"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0" name="Line 1330"/>
            <p:cNvSpPr>
              <a:spLocks noChangeShapeType="1"/>
            </p:cNvSpPr>
            <p:nvPr/>
          </p:nvSpPr>
          <p:spPr bwMode="auto">
            <a:xfrm flipV="1">
              <a:off x="2701" y="2087"/>
              <a:ext cx="13"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1" name="Line 1331"/>
            <p:cNvSpPr>
              <a:spLocks noChangeShapeType="1"/>
            </p:cNvSpPr>
            <p:nvPr/>
          </p:nvSpPr>
          <p:spPr bwMode="auto">
            <a:xfrm flipV="1">
              <a:off x="2714" y="2081"/>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2" name="Line 1332"/>
            <p:cNvSpPr>
              <a:spLocks noChangeShapeType="1"/>
            </p:cNvSpPr>
            <p:nvPr/>
          </p:nvSpPr>
          <p:spPr bwMode="auto">
            <a:xfrm flipV="1">
              <a:off x="2720" y="2075"/>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3" name="Line 1333"/>
            <p:cNvSpPr>
              <a:spLocks noChangeShapeType="1"/>
            </p:cNvSpPr>
            <p:nvPr/>
          </p:nvSpPr>
          <p:spPr bwMode="auto">
            <a:xfrm flipV="1">
              <a:off x="2726" y="2069"/>
              <a:ext cx="7"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4" name="Line 1334"/>
            <p:cNvSpPr>
              <a:spLocks noChangeShapeType="1"/>
            </p:cNvSpPr>
            <p:nvPr/>
          </p:nvSpPr>
          <p:spPr bwMode="auto">
            <a:xfrm flipV="1">
              <a:off x="2733" y="2062"/>
              <a:ext cx="7"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5" name="Line 1335"/>
            <p:cNvSpPr>
              <a:spLocks noChangeShapeType="1"/>
            </p:cNvSpPr>
            <p:nvPr/>
          </p:nvSpPr>
          <p:spPr bwMode="auto">
            <a:xfrm flipV="1">
              <a:off x="2740" y="2056"/>
              <a:ext cx="7"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6" name="Line 1336"/>
            <p:cNvSpPr>
              <a:spLocks noChangeShapeType="1"/>
            </p:cNvSpPr>
            <p:nvPr/>
          </p:nvSpPr>
          <p:spPr bwMode="auto">
            <a:xfrm flipV="1">
              <a:off x="2747" y="2050"/>
              <a:ext cx="7"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7" name="Line 1337"/>
            <p:cNvSpPr>
              <a:spLocks noChangeShapeType="1"/>
            </p:cNvSpPr>
            <p:nvPr/>
          </p:nvSpPr>
          <p:spPr bwMode="auto">
            <a:xfrm flipV="1">
              <a:off x="2754" y="2045"/>
              <a:ext cx="6"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8" name="Line 1338"/>
            <p:cNvSpPr>
              <a:spLocks noChangeShapeType="1"/>
            </p:cNvSpPr>
            <p:nvPr/>
          </p:nvSpPr>
          <p:spPr bwMode="auto">
            <a:xfrm flipV="1">
              <a:off x="2760" y="2041"/>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9" name="Line 1339"/>
            <p:cNvSpPr>
              <a:spLocks noChangeShapeType="1"/>
            </p:cNvSpPr>
            <p:nvPr/>
          </p:nvSpPr>
          <p:spPr bwMode="auto">
            <a:xfrm flipV="1">
              <a:off x="2765" y="2038"/>
              <a:ext cx="3"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0" name="Line 1340"/>
            <p:cNvSpPr>
              <a:spLocks noChangeShapeType="1"/>
            </p:cNvSpPr>
            <p:nvPr/>
          </p:nvSpPr>
          <p:spPr bwMode="auto">
            <a:xfrm flipV="1">
              <a:off x="2768" y="2035"/>
              <a:ext cx="3"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1" name="Line 1341"/>
            <p:cNvSpPr>
              <a:spLocks noChangeShapeType="1"/>
            </p:cNvSpPr>
            <p:nvPr/>
          </p:nvSpPr>
          <p:spPr bwMode="auto">
            <a:xfrm flipV="1">
              <a:off x="2771" y="2034"/>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2" name="Line 1342"/>
            <p:cNvSpPr>
              <a:spLocks noChangeShapeType="1"/>
            </p:cNvSpPr>
            <p:nvPr/>
          </p:nvSpPr>
          <p:spPr bwMode="auto">
            <a:xfrm flipH="1">
              <a:off x="2768" y="2034"/>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3" name="Line 1343"/>
            <p:cNvSpPr>
              <a:spLocks noChangeShapeType="1"/>
            </p:cNvSpPr>
            <p:nvPr/>
          </p:nvSpPr>
          <p:spPr bwMode="auto">
            <a:xfrm flipH="1">
              <a:off x="2765" y="2038"/>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4" name="Line 1344"/>
            <p:cNvSpPr>
              <a:spLocks noChangeShapeType="1"/>
            </p:cNvSpPr>
            <p:nvPr/>
          </p:nvSpPr>
          <p:spPr bwMode="auto">
            <a:xfrm flipH="1">
              <a:off x="2759" y="2042"/>
              <a:ext cx="6"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5" name="Line 1345"/>
            <p:cNvSpPr>
              <a:spLocks noChangeShapeType="1"/>
            </p:cNvSpPr>
            <p:nvPr/>
          </p:nvSpPr>
          <p:spPr bwMode="auto">
            <a:xfrm flipH="1">
              <a:off x="2753" y="2048"/>
              <a:ext cx="6"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6" name="Line 1346"/>
            <p:cNvSpPr>
              <a:spLocks noChangeShapeType="1"/>
            </p:cNvSpPr>
            <p:nvPr/>
          </p:nvSpPr>
          <p:spPr bwMode="auto">
            <a:xfrm flipH="1">
              <a:off x="2745" y="2055"/>
              <a:ext cx="8"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7" name="Line 1347"/>
            <p:cNvSpPr>
              <a:spLocks noChangeShapeType="1"/>
            </p:cNvSpPr>
            <p:nvPr/>
          </p:nvSpPr>
          <p:spPr bwMode="auto">
            <a:xfrm flipH="1">
              <a:off x="2737" y="2064"/>
              <a:ext cx="8"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8" name="Line 1348"/>
            <p:cNvSpPr>
              <a:spLocks noChangeShapeType="1"/>
            </p:cNvSpPr>
            <p:nvPr/>
          </p:nvSpPr>
          <p:spPr bwMode="auto">
            <a:xfrm flipH="1">
              <a:off x="2728" y="2074"/>
              <a:ext cx="9"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9" name="Line 1349"/>
            <p:cNvSpPr>
              <a:spLocks noChangeShapeType="1"/>
            </p:cNvSpPr>
            <p:nvPr/>
          </p:nvSpPr>
          <p:spPr bwMode="auto">
            <a:xfrm flipH="1">
              <a:off x="2719" y="2085"/>
              <a:ext cx="9"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0" name="Line 1350"/>
            <p:cNvSpPr>
              <a:spLocks noChangeShapeType="1"/>
            </p:cNvSpPr>
            <p:nvPr/>
          </p:nvSpPr>
          <p:spPr bwMode="auto">
            <a:xfrm flipH="1">
              <a:off x="2708" y="2097"/>
              <a:ext cx="1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1" name="Line 1351"/>
            <p:cNvSpPr>
              <a:spLocks noChangeShapeType="1"/>
            </p:cNvSpPr>
            <p:nvPr/>
          </p:nvSpPr>
          <p:spPr bwMode="auto">
            <a:xfrm flipH="1">
              <a:off x="2698" y="2111"/>
              <a:ext cx="10"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2" name="Line 1352"/>
            <p:cNvSpPr>
              <a:spLocks noChangeShapeType="1"/>
            </p:cNvSpPr>
            <p:nvPr/>
          </p:nvSpPr>
          <p:spPr bwMode="auto">
            <a:xfrm flipH="1">
              <a:off x="2688" y="2125"/>
              <a:ext cx="10"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3" name="Line 1353"/>
            <p:cNvSpPr>
              <a:spLocks noChangeShapeType="1"/>
            </p:cNvSpPr>
            <p:nvPr/>
          </p:nvSpPr>
          <p:spPr bwMode="auto">
            <a:xfrm flipH="1">
              <a:off x="2678" y="2140"/>
              <a:ext cx="10"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4" name="Line 1354"/>
            <p:cNvSpPr>
              <a:spLocks noChangeShapeType="1"/>
            </p:cNvSpPr>
            <p:nvPr/>
          </p:nvSpPr>
          <p:spPr bwMode="auto">
            <a:xfrm flipH="1">
              <a:off x="2674" y="2156"/>
              <a:ext cx="4"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5" name="Line 1355"/>
            <p:cNvSpPr>
              <a:spLocks noChangeShapeType="1"/>
            </p:cNvSpPr>
            <p:nvPr/>
          </p:nvSpPr>
          <p:spPr bwMode="auto">
            <a:xfrm flipH="1">
              <a:off x="2670" y="2164"/>
              <a:ext cx="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6" name="Line 1356"/>
            <p:cNvSpPr>
              <a:spLocks noChangeShapeType="1"/>
            </p:cNvSpPr>
            <p:nvPr/>
          </p:nvSpPr>
          <p:spPr bwMode="auto">
            <a:xfrm flipH="1">
              <a:off x="2666" y="2174"/>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7" name="Line 1357"/>
            <p:cNvSpPr>
              <a:spLocks noChangeShapeType="1"/>
            </p:cNvSpPr>
            <p:nvPr/>
          </p:nvSpPr>
          <p:spPr bwMode="auto">
            <a:xfrm flipH="1">
              <a:off x="2662" y="2187"/>
              <a:ext cx="4"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8" name="Line 1358"/>
            <p:cNvSpPr>
              <a:spLocks noChangeShapeType="1"/>
            </p:cNvSpPr>
            <p:nvPr/>
          </p:nvSpPr>
          <p:spPr bwMode="auto">
            <a:xfrm flipH="1">
              <a:off x="2659" y="2200"/>
              <a:ext cx="3"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9" name="Line 1359"/>
            <p:cNvSpPr>
              <a:spLocks noChangeShapeType="1"/>
            </p:cNvSpPr>
            <p:nvPr/>
          </p:nvSpPr>
          <p:spPr bwMode="auto">
            <a:xfrm flipH="1">
              <a:off x="2656" y="2215"/>
              <a:ext cx="3"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0" name="Line 1360"/>
            <p:cNvSpPr>
              <a:spLocks noChangeShapeType="1"/>
            </p:cNvSpPr>
            <p:nvPr/>
          </p:nvSpPr>
          <p:spPr bwMode="auto">
            <a:xfrm flipH="1">
              <a:off x="2654" y="2228"/>
              <a:ext cx="2"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1" name="Line 1361"/>
            <p:cNvSpPr>
              <a:spLocks noChangeShapeType="1"/>
            </p:cNvSpPr>
            <p:nvPr/>
          </p:nvSpPr>
          <p:spPr bwMode="auto">
            <a:xfrm flipH="1">
              <a:off x="2653" y="2241"/>
              <a:ext cx="1"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2" name="Line 1362"/>
            <p:cNvSpPr>
              <a:spLocks noChangeShapeType="1"/>
            </p:cNvSpPr>
            <p:nvPr/>
          </p:nvSpPr>
          <p:spPr bwMode="auto">
            <a:xfrm flipH="1">
              <a:off x="2652" y="2252"/>
              <a:ext cx="1"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3" name="Line 1363"/>
            <p:cNvSpPr>
              <a:spLocks noChangeShapeType="1"/>
            </p:cNvSpPr>
            <p:nvPr/>
          </p:nvSpPr>
          <p:spPr bwMode="auto">
            <a:xfrm>
              <a:off x="2652" y="2264"/>
              <a:ext cx="0"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4" name="Line 1364"/>
            <p:cNvSpPr>
              <a:spLocks noChangeShapeType="1"/>
            </p:cNvSpPr>
            <p:nvPr/>
          </p:nvSpPr>
          <p:spPr bwMode="auto">
            <a:xfrm>
              <a:off x="2652" y="2283"/>
              <a:ext cx="1"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5" name="Line 1365"/>
            <p:cNvSpPr>
              <a:spLocks noChangeShapeType="1"/>
            </p:cNvSpPr>
            <p:nvPr/>
          </p:nvSpPr>
          <p:spPr bwMode="auto">
            <a:xfrm>
              <a:off x="2653" y="2291"/>
              <a:ext cx="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6" name="Line 1366"/>
            <p:cNvSpPr>
              <a:spLocks noChangeShapeType="1"/>
            </p:cNvSpPr>
            <p:nvPr/>
          </p:nvSpPr>
          <p:spPr bwMode="auto">
            <a:xfrm>
              <a:off x="2653" y="2297"/>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7" name="Line 1367"/>
            <p:cNvSpPr>
              <a:spLocks noChangeShapeType="1"/>
            </p:cNvSpPr>
            <p:nvPr/>
          </p:nvSpPr>
          <p:spPr bwMode="auto">
            <a:xfrm>
              <a:off x="2654" y="2303"/>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8" name="Line 1368"/>
            <p:cNvSpPr>
              <a:spLocks noChangeShapeType="1"/>
            </p:cNvSpPr>
            <p:nvPr/>
          </p:nvSpPr>
          <p:spPr bwMode="auto">
            <a:xfrm>
              <a:off x="2655" y="2309"/>
              <a:ext cx="3"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9" name="Line 1369"/>
            <p:cNvSpPr>
              <a:spLocks noChangeShapeType="1"/>
            </p:cNvSpPr>
            <p:nvPr/>
          </p:nvSpPr>
          <p:spPr bwMode="auto">
            <a:xfrm>
              <a:off x="2658" y="2329"/>
              <a:ext cx="4"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0" name="Line 1370"/>
            <p:cNvSpPr>
              <a:spLocks noChangeShapeType="1"/>
            </p:cNvSpPr>
            <p:nvPr/>
          </p:nvSpPr>
          <p:spPr bwMode="auto">
            <a:xfrm>
              <a:off x="2662" y="2349"/>
              <a:ext cx="5"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1" name="Line 1371"/>
            <p:cNvSpPr>
              <a:spLocks noChangeShapeType="1"/>
            </p:cNvSpPr>
            <p:nvPr/>
          </p:nvSpPr>
          <p:spPr bwMode="auto">
            <a:xfrm>
              <a:off x="2667" y="2370"/>
              <a:ext cx="6"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2" name="Line 1372"/>
            <p:cNvSpPr>
              <a:spLocks noChangeShapeType="1"/>
            </p:cNvSpPr>
            <p:nvPr/>
          </p:nvSpPr>
          <p:spPr bwMode="auto">
            <a:xfrm>
              <a:off x="2673" y="2389"/>
              <a:ext cx="6"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3" name="Line 1373"/>
            <p:cNvSpPr>
              <a:spLocks noChangeShapeType="1"/>
            </p:cNvSpPr>
            <p:nvPr/>
          </p:nvSpPr>
          <p:spPr bwMode="auto">
            <a:xfrm>
              <a:off x="2679" y="2407"/>
              <a:ext cx="6"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4" name="Line 1374"/>
            <p:cNvSpPr>
              <a:spLocks noChangeShapeType="1"/>
            </p:cNvSpPr>
            <p:nvPr/>
          </p:nvSpPr>
          <p:spPr bwMode="auto">
            <a:xfrm>
              <a:off x="2685" y="2425"/>
              <a:ext cx="5"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5" name="Line 1375"/>
            <p:cNvSpPr>
              <a:spLocks noChangeShapeType="1"/>
            </p:cNvSpPr>
            <p:nvPr/>
          </p:nvSpPr>
          <p:spPr bwMode="auto">
            <a:xfrm>
              <a:off x="2690" y="2440"/>
              <a:ext cx="5"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6" name="Line 1376"/>
            <p:cNvSpPr>
              <a:spLocks noChangeShapeType="1"/>
            </p:cNvSpPr>
            <p:nvPr/>
          </p:nvSpPr>
          <p:spPr bwMode="auto">
            <a:xfrm>
              <a:off x="2695" y="2453"/>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7" name="Line 1377"/>
            <p:cNvSpPr>
              <a:spLocks noChangeShapeType="1"/>
            </p:cNvSpPr>
            <p:nvPr/>
          </p:nvSpPr>
          <p:spPr bwMode="auto">
            <a:xfrm>
              <a:off x="2698" y="2459"/>
              <a:ext cx="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8" name="Line 1378"/>
            <p:cNvSpPr>
              <a:spLocks noChangeShapeType="1"/>
            </p:cNvSpPr>
            <p:nvPr/>
          </p:nvSpPr>
          <p:spPr bwMode="auto">
            <a:xfrm>
              <a:off x="2702" y="2468"/>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9" name="Line 1379"/>
            <p:cNvSpPr>
              <a:spLocks noChangeShapeType="1"/>
            </p:cNvSpPr>
            <p:nvPr/>
          </p:nvSpPr>
          <p:spPr bwMode="auto">
            <a:xfrm>
              <a:off x="2708" y="2477"/>
              <a:ext cx="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0" name="Line 1380"/>
            <p:cNvSpPr>
              <a:spLocks noChangeShapeType="1"/>
            </p:cNvSpPr>
            <p:nvPr/>
          </p:nvSpPr>
          <p:spPr bwMode="auto">
            <a:xfrm>
              <a:off x="2713" y="2487"/>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1" name="Line 1381"/>
            <p:cNvSpPr>
              <a:spLocks noChangeShapeType="1"/>
            </p:cNvSpPr>
            <p:nvPr/>
          </p:nvSpPr>
          <p:spPr bwMode="auto">
            <a:xfrm>
              <a:off x="2719" y="2497"/>
              <a:ext cx="11" cy="2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2" name="Line 1382"/>
            <p:cNvSpPr>
              <a:spLocks noChangeShapeType="1"/>
            </p:cNvSpPr>
            <p:nvPr/>
          </p:nvSpPr>
          <p:spPr bwMode="auto">
            <a:xfrm>
              <a:off x="2730" y="2518"/>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3" name="Line 1383"/>
            <p:cNvSpPr>
              <a:spLocks noChangeShapeType="1"/>
            </p:cNvSpPr>
            <p:nvPr/>
          </p:nvSpPr>
          <p:spPr bwMode="auto">
            <a:xfrm>
              <a:off x="2736" y="2528"/>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4" name="Line 1384"/>
            <p:cNvSpPr>
              <a:spLocks noChangeShapeType="1"/>
            </p:cNvSpPr>
            <p:nvPr/>
          </p:nvSpPr>
          <p:spPr bwMode="auto">
            <a:xfrm>
              <a:off x="2742" y="2537"/>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5" name="Line 1385"/>
            <p:cNvSpPr>
              <a:spLocks noChangeShapeType="1"/>
            </p:cNvSpPr>
            <p:nvPr/>
          </p:nvSpPr>
          <p:spPr bwMode="auto">
            <a:xfrm>
              <a:off x="2747" y="2545"/>
              <a:ext cx="3"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6" name="Line 1386"/>
            <p:cNvSpPr>
              <a:spLocks noChangeShapeType="1"/>
            </p:cNvSpPr>
            <p:nvPr/>
          </p:nvSpPr>
          <p:spPr bwMode="auto">
            <a:xfrm>
              <a:off x="2750" y="2551"/>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7" name="Line 1387"/>
            <p:cNvSpPr>
              <a:spLocks noChangeShapeType="1"/>
            </p:cNvSpPr>
            <p:nvPr/>
          </p:nvSpPr>
          <p:spPr bwMode="auto">
            <a:xfrm>
              <a:off x="2753" y="2556"/>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8" name="Line 1388"/>
            <p:cNvSpPr>
              <a:spLocks noChangeShapeType="1"/>
            </p:cNvSpPr>
            <p:nvPr/>
          </p:nvSpPr>
          <p:spPr bwMode="auto">
            <a:xfrm>
              <a:off x="2755" y="2559"/>
              <a:ext cx="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9" name="Line 1389"/>
            <p:cNvSpPr>
              <a:spLocks noChangeShapeType="1"/>
            </p:cNvSpPr>
            <p:nvPr/>
          </p:nvSpPr>
          <p:spPr bwMode="auto">
            <a:xfrm>
              <a:off x="2760" y="2567"/>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0" name="Line 1390"/>
            <p:cNvSpPr>
              <a:spLocks noChangeShapeType="1"/>
            </p:cNvSpPr>
            <p:nvPr/>
          </p:nvSpPr>
          <p:spPr bwMode="auto">
            <a:xfrm>
              <a:off x="2766" y="2577"/>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1" name="Line 1391"/>
            <p:cNvSpPr>
              <a:spLocks noChangeShapeType="1"/>
            </p:cNvSpPr>
            <p:nvPr/>
          </p:nvSpPr>
          <p:spPr bwMode="auto">
            <a:xfrm>
              <a:off x="2773" y="2587"/>
              <a:ext cx="7"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2" name="Line 1392"/>
            <p:cNvSpPr>
              <a:spLocks noChangeShapeType="1"/>
            </p:cNvSpPr>
            <p:nvPr/>
          </p:nvSpPr>
          <p:spPr bwMode="auto">
            <a:xfrm>
              <a:off x="2780" y="2599"/>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3" name="Line 1393"/>
            <p:cNvSpPr>
              <a:spLocks noChangeShapeType="1"/>
            </p:cNvSpPr>
            <p:nvPr/>
          </p:nvSpPr>
          <p:spPr bwMode="auto">
            <a:xfrm>
              <a:off x="2788" y="2612"/>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4" name="Line 1394"/>
            <p:cNvSpPr>
              <a:spLocks noChangeShapeType="1"/>
            </p:cNvSpPr>
            <p:nvPr/>
          </p:nvSpPr>
          <p:spPr bwMode="auto">
            <a:xfrm>
              <a:off x="2796" y="2625"/>
              <a:ext cx="25" cy="3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5" name="Line 1395"/>
            <p:cNvSpPr>
              <a:spLocks noChangeShapeType="1"/>
            </p:cNvSpPr>
            <p:nvPr/>
          </p:nvSpPr>
          <p:spPr bwMode="auto">
            <a:xfrm>
              <a:off x="2821" y="2664"/>
              <a:ext cx="15"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6" name="Line 1396"/>
            <p:cNvSpPr>
              <a:spLocks noChangeShapeType="1"/>
            </p:cNvSpPr>
            <p:nvPr/>
          </p:nvSpPr>
          <p:spPr bwMode="auto">
            <a:xfrm>
              <a:off x="2836" y="2688"/>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7" name="Line 1397"/>
            <p:cNvSpPr>
              <a:spLocks noChangeShapeType="1"/>
            </p:cNvSpPr>
            <p:nvPr/>
          </p:nvSpPr>
          <p:spPr bwMode="auto">
            <a:xfrm>
              <a:off x="2843" y="2698"/>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8" name="Line 1398"/>
            <p:cNvSpPr>
              <a:spLocks noChangeShapeType="1"/>
            </p:cNvSpPr>
            <p:nvPr/>
          </p:nvSpPr>
          <p:spPr bwMode="auto">
            <a:xfrm>
              <a:off x="2849" y="2708"/>
              <a:ext cx="6"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9" name="Line 1399"/>
            <p:cNvSpPr>
              <a:spLocks noChangeShapeType="1"/>
            </p:cNvSpPr>
            <p:nvPr/>
          </p:nvSpPr>
          <p:spPr bwMode="auto">
            <a:xfrm>
              <a:off x="2855" y="2716"/>
              <a:ext cx="4"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0" name="Line 1400"/>
            <p:cNvSpPr>
              <a:spLocks noChangeShapeType="1"/>
            </p:cNvSpPr>
            <p:nvPr/>
          </p:nvSpPr>
          <p:spPr bwMode="auto">
            <a:xfrm>
              <a:off x="2859" y="2722"/>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1" name="Line 1401"/>
            <p:cNvSpPr>
              <a:spLocks noChangeShapeType="1"/>
            </p:cNvSpPr>
            <p:nvPr/>
          </p:nvSpPr>
          <p:spPr bwMode="auto">
            <a:xfrm>
              <a:off x="2862" y="2727"/>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2" name="Line 1402"/>
            <p:cNvSpPr>
              <a:spLocks noChangeShapeType="1"/>
            </p:cNvSpPr>
            <p:nvPr/>
          </p:nvSpPr>
          <p:spPr bwMode="auto">
            <a:xfrm>
              <a:off x="2864" y="2730"/>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3" name="Line 1403"/>
            <p:cNvSpPr>
              <a:spLocks noChangeShapeType="1"/>
            </p:cNvSpPr>
            <p:nvPr/>
          </p:nvSpPr>
          <p:spPr bwMode="auto">
            <a:xfrm>
              <a:off x="2865" y="2732"/>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4" name="Line 1404"/>
            <p:cNvSpPr>
              <a:spLocks noChangeShapeType="1"/>
            </p:cNvSpPr>
            <p:nvPr/>
          </p:nvSpPr>
          <p:spPr bwMode="auto">
            <a:xfrm>
              <a:off x="2867" y="2734"/>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5" name="Line 1405"/>
            <p:cNvSpPr>
              <a:spLocks noChangeShapeType="1"/>
            </p:cNvSpPr>
            <p:nvPr/>
          </p:nvSpPr>
          <p:spPr bwMode="auto">
            <a:xfrm>
              <a:off x="2869" y="2736"/>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6" name="Line 1406"/>
            <p:cNvSpPr>
              <a:spLocks noChangeShapeType="1"/>
            </p:cNvSpPr>
            <p:nvPr/>
          </p:nvSpPr>
          <p:spPr bwMode="auto">
            <a:xfrm>
              <a:off x="2871" y="2739"/>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7" name="Line 1407"/>
            <p:cNvSpPr>
              <a:spLocks noChangeShapeType="1"/>
            </p:cNvSpPr>
            <p:nvPr/>
          </p:nvSpPr>
          <p:spPr bwMode="auto">
            <a:xfrm>
              <a:off x="2874" y="2743"/>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8" name="Line 1408"/>
            <p:cNvSpPr>
              <a:spLocks noChangeShapeType="1"/>
            </p:cNvSpPr>
            <p:nvPr/>
          </p:nvSpPr>
          <p:spPr bwMode="auto">
            <a:xfrm>
              <a:off x="2876" y="2747"/>
              <a:ext cx="3"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9" name="Line 1409"/>
            <p:cNvSpPr>
              <a:spLocks noChangeShapeType="1"/>
            </p:cNvSpPr>
            <p:nvPr/>
          </p:nvSpPr>
          <p:spPr bwMode="auto">
            <a:xfrm>
              <a:off x="2879" y="2751"/>
              <a:ext cx="5"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0" name="Line 1410"/>
            <p:cNvSpPr>
              <a:spLocks noChangeShapeType="1"/>
            </p:cNvSpPr>
            <p:nvPr/>
          </p:nvSpPr>
          <p:spPr bwMode="auto">
            <a:xfrm>
              <a:off x="2884" y="2757"/>
              <a:ext cx="4"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1" name="Line 1411"/>
            <p:cNvSpPr>
              <a:spLocks noChangeShapeType="1"/>
            </p:cNvSpPr>
            <p:nvPr/>
          </p:nvSpPr>
          <p:spPr bwMode="auto">
            <a:xfrm>
              <a:off x="2888" y="2764"/>
              <a:ext cx="6"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2" name="Line 1412"/>
            <p:cNvSpPr>
              <a:spLocks noChangeShapeType="1"/>
            </p:cNvSpPr>
            <p:nvPr/>
          </p:nvSpPr>
          <p:spPr bwMode="auto">
            <a:xfrm>
              <a:off x="2894" y="2773"/>
              <a:ext cx="6"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3" name="Line 1413"/>
            <p:cNvSpPr>
              <a:spLocks noChangeShapeType="1"/>
            </p:cNvSpPr>
            <p:nvPr/>
          </p:nvSpPr>
          <p:spPr bwMode="auto">
            <a:xfrm>
              <a:off x="2900" y="2783"/>
              <a:ext cx="8"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4" name="Line 1414"/>
            <p:cNvSpPr>
              <a:spLocks noChangeShapeType="1"/>
            </p:cNvSpPr>
            <p:nvPr/>
          </p:nvSpPr>
          <p:spPr bwMode="auto">
            <a:xfrm>
              <a:off x="2908" y="2794"/>
              <a:ext cx="8"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5" name="Line 1415"/>
            <p:cNvSpPr>
              <a:spLocks noChangeShapeType="1"/>
            </p:cNvSpPr>
            <p:nvPr/>
          </p:nvSpPr>
          <p:spPr bwMode="auto">
            <a:xfrm>
              <a:off x="2916" y="2807"/>
              <a:ext cx="10"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6" name="Line 1416"/>
            <p:cNvSpPr>
              <a:spLocks noChangeShapeType="1"/>
            </p:cNvSpPr>
            <p:nvPr/>
          </p:nvSpPr>
          <p:spPr bwMode="auto">
            <a:xfrm>
              <a:off x="2926" y="2822"/>
              <a:ext cx="1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7" name="Line 1417"/>
            <p:cNvSpPr>
              <a:spLocks noChangeShapeType="1"/>
            </p:cNvSpPr>
            <p:nvPr/>
          </p:nvSpPr>
          <p:spPr bwMode="auto">
            <a:xfrm>
              <a:off x="2937" y="2840"/>
              <a:ext cx="13"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8" name="Line 1418"/>
            <p:cNvSpPr>
              <a:spLocks noChangeShapeType="1"/>
            </p:cNvSpPr>
            <p:nvPr/>
          </p:nvSpPr>
          <p:spPr bwMode="auto">
            <a:xfrm>
              <a:off x="2950" y="2860"/>
              <a:ext cx="83" cy="1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9" name="Freeform 1419"/>
            <p:cNvSpPr>
              <a:spLocks/>
            </p:cNvSpPr>
            <p:nvPr/>
          </p:nvSpPr>
          <p:spPr bwMode="auto">
            <a:xfrm>
              <a:off x="2659" y="2405"/>
              <a:ext cx="16" cy="64"/>
            </a:xfrm>
            <a:custGeom>
              <a:avLst/>
              <a:gdLst>
                <a:gd name="T0" fmla="*/ 0 w 32"/>
                <a:gd name="T1" fmla="*/ 0 h 127"/>
                <a:gd name="T2" fmla="*/ 1 w 32"/>
                <a:gd name="T3" fmla="*/ 1 h 127"/>
                <a:gd name="T4" fmla="*/ 1 w 32"/>
                <a:gd name="T5" fmla="*/ 1 h 127"/>
                <a:gd name="T6" fmla="*/ 1 w 32"/>
                <a:gd name="T7" fmla="*/ 1 h 127"/>
                <a:gd name="T8" fmla="*/ 1 w 32"/>
                <a:gd name="T9" fmla="*/ 1 h 127"/>
                <a:gd name="T10" fmla="*/ 1 w 32"/>
                <a:gd name="T11" fmla="*/ 1 h 127"/>
                <a:gd name="T12" fmla="*/ 1 w 32"/>
                <a:gd name="T13" fmla="*/ 1 h 127"/>
                <a:gd name="T14" fmla="*/ 1 w 32"/>
                <a:gd name="T15" fmla="*/ 1 h 127"/>
                <a:gd name="T16" fmla="*/ 1 w 32"/>
                <a:gd name="T17" fmla="*/ 1 h 127"/>
                <a:gd name="T18" fmla="*/ 1 w 32"/>
                <a:gd name="T19" fmla="*/ 1 h 127"/>
                <a:gd name="T20" fmla="*/ 1 w 32"/>
                <a:gd name="T21" fmla="*/ 1 h 127"/>
                <a:gd name="T22" fmla="*/ 1 w 32"/>
                <a:gd name="T23" fmla="*/ 1 h 127"/>
                <a:gd name="T24" fmla="*/ 1 w 32"/>
                <a:gd name="T25" fmla="*/ 1 h 127"/>
                <a:gd name="T26" fmla="*/ 1 w 32"/>
                <a:gd name="T27" fmla="*/ 1 h 127"/>
                <a:gd name="T28" fmla="*/ 1 w 32"/>
                <a:gd name="T29" fmla="*/ 1 h 127"/>
                <a:gd name="T30" fmla="*/ 0 w 32"/>
                <a:gd name="T31" fmla="*/ 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7"/>
                <a:gd name="T50" fmla="*/ 32 w 32"/>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7">
                  <a:moveTo>
                    <a:pt x="0" y="0"/>
                  </a:moveTo>
                  <a:lnTo>
                    <a:pt x="5" y="10"/>
                  </a:lnTo>
                  <a:lnTo>
                    <a:pt x="10" y="22"/>
                  </a:lnTo>
                  <a:lnTo>
                    <a:pt x="17" y="37"/>
                  </a:lnTo>
                  <a:lnTo>
                    <a:pt x="27" y="57"/>
                  </a:lnTo>
                  <a:lnTo>
                    <a:pt x="32" y="67"/>
                  </a:lnTo>
                  <a:lnTo>
                    <a:pt x="32" y="127"/>
                  </a:lnTo>
                  <a:lnTo>
                    <a:pt x="31" y="123"/>
                  </a:lnTo>
                  <a:lnTo>
                    <a:pt x="27" y="108"/>
                  </a:lnTo>
                  <a:lnTo>
                    <a:pt x="18" y="72"/>
                  </a:lnTo>
                  <a:lnTo>
                    <a:pt x="13" y="54"/>
                  </a:lnTo>
                  <a:lnTo>
                    <a:pt x="9" y="37"/>
                  </a:lnTo>
                  <a:lnTo>
                    <a:pt x="6" y="23"/>
                  </a:lnTo>
                  <a:lnTo>
                    <a:pt x="3" y="10"/>
                  </a:lnTo>
                  <a:lnTo>
                    <a:pt x="1" y="3"/>
                  </a:lnTo>
                  <a:lnTo>
                    <a:pt x="0" y="0"/>
                  </a:lnTo>
                  <a:close/>
                </a:path>
              </a:pathLst>
            </a:custGeom>
            <a:solidFill>
              <a:srgbClr val="F6CF6C"/>
            </a:solidFill>
            <a:ln w="0">
              <a:solidFill>
                <a:srgbClr val="F6CF6C"/>
              </a:solidFill>
              <a:round/>
              <a:headEnd/>
              <a:tailEnd/>
            </a:ln>
          </p:spPr>
          <p:txBody>
            <a:bodyPr/>
            <a:lstStyle/>
            <a:p>
              <a:endParaRPr lang="en-US"/>
            </a:p>
          </p:txBody>
        </p:sp>
        <p:sp>
          <p:nvSpPr>
            <p:cNvPr id="37420" name="Freeform 1420"/>
            <p:cNvSpPr>
              <a:spLocks/>
            </p:cNvSpPr>
            <p:nvPr/>
          </p:nvSpPr>
          <p:spPr bwMode="auto">
            <a:xfrm>
              <a:off x="2675" y="2440"/>
              <a:ext cx="17" cy="80"/>
            </a:xfrm>
            <a:custGeom>
              <a:avLst/>
              <a:gdLst>
                <a:gd name="T0" fmla="*/ 0 w 32"/>
                <a:gd name="T1" fmla="*/ 0 h 161"/>
                <a:gd name="T2" fmla="*/ 1 w 32"/>
                <a:gd name="T3" fmla="*/ 0 h 161"/>
                <a:gd name="T4" fmla="*/ 1 w 32"/>
                <a:gd name="T5" fmla="*/ 0 h 161"/>
                <a:gd name="T6" fmla="*/ 1 w 32"/>
                <a:gd name="T7" fmla="*/ 0 h 161"/>
                <a:gd name="T8" fmla="*/ 1 w 32"/>
                <a:gd name="T9" fmla="*/ 0 h 161"/>
                <a:gd name="T10" fmla="*/ 1 w 32"/>
                <a:gd name="T11" fmla="*/ 0 h 161"/>
                <a:gd name="T12" fmla="*/ 1 w 32"/>
                <a:gd name="T13" fmla="*/ 0 h 161"/>
                <a:gd name="T14" fmla="*/ 1 w 32"/>
                <a:gd name="T15" fmla="*/ 0 h 161"/>
                <a:gd name="T16" fmla="*/ 1 w 32"/>
                <a:gd name="T17" fmla="*/ 0 h 161"/>
                <a:gd name="T18" fmla="*/ 0 w 32"/>
                <a:gd name="T19" fmla="*/ 0 h 161"/>
                <a:gd name="T20" fmla="*/ 0 w 32"/>
                <a:gd name="T21" fmla="*/ 0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1"/>
                <a:gd name="T35" fmla="*/ 32 w 32"/>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1">
                  <a:moveTo>
                    <a:pt x="0" y="0"/>
                  </a:moveTo>
                  <a:lnTo>
                    <a:pt x="17" y="36"/>
                  </a:lnTo>
                  <a:lnTo>
                    <a:pt x="31" y="61"/>
                  </a:lnTo>
                  <a:lnTo>
                    <a:pt x="32" y="64"/>
                  </a:lnTo>
                  <a:lnTo>
                    <a:pt x="32" y="161"/>
                  </a:lnTo>
                  <a:lnTo>
                    <a:pt x="26" y="143"/>
                  </a:lnTo>
                  <a:lnTo>
                    <a:pt x="17" y="120"/>
                  </a:lnTo>
                  <a:lnTo>
                    <a:pt x="10" y="99"/>
                  </a:lnTo>
                  <a:lnTo>
                    <a:pt x="4" y="81"/>
                  </a:lnTo>
                  <a:lnTo>
                    <a:pt x="0" y="65"/>
                  </a:lnTo>
                  <a:lnTo>
                    <a:pt x="0" y="0"/>
                  </a:lnTo>
                  <a:close/>
                </a:path>
              </a:pathLst>
            </a:custGeom>
            <a:solidFill>
              <a:srgbClr val="F5CF6B"/>
            </a:solidFill>
            <a:ln w="0">
              <a:solidFill>
                <a:srgbClr val="F5CF6B"/>
              </a:solidFill>
              <a:round/>
              <a:headEnd/>
              <a:tailEnd/>
            </a:ln>
          </p:spPr>
          <p:txBody>
            <a:bodyPr/>
            <a:lstStyle/>
            <a:p>
              <a:endParaRPr lang="en-US"/>
            </a:p>
          </p:txBody>
        </p:sp>
        <p:sp>
          <p:nvSpPr>
            <p:cNvPr id="37421" name="Freeform 1421"/>
            <p:cNvSpPr>
              <a:spLocks/>
            </p:cNvSpPr>
            <p:nvPr/>
          </p:nvSpPr>
          <p:spPr bwMode="auto">
            <a:xfrm>
              <a:off x="2692" y="2471"/>
              <a:ext cx="16" cy="93"/>
            </a:xfrm>
            <a:custGeom>
              <a:avLst/>
              <a:gdLst>
                <a:gd name="T0" fmla="*/ 0 w 32"/>
                <a:gd name="T1" fmla="*/ 0 h 185"/>
                <a:gd name="T2" fmla="*/ 1 w 32"/>
                <a:gd name="T3" fmla="*/ 1 h 185"/>
                <a:gd name="T4" fmla="*/ 1 w 32"/>
                <a:gd name="T5" fmla="*/ 1 h 185"/>
                <a:gd name="T6" fmla="*/ 1 w 32"/>
                <a:gd name="T7" fmla="*/ 1 h 185"/>
                <a:gd name="T8" fmla="*/ 1 w 32"/>
                <a:gd name="T9" fmla="*/ 1 h 185"/>
                <a:gd name="T10" fmla="*/ 1 w 32"/>
                <a:gd name="T11" fmla="*/ 1 h 185"/>
                <a:gd name="T12" fmla="*/ 1 w 32"/>
                <a:gd name="T13" fmla="*/ 1 h 185"/>
                <a:gd name="T14" fmla="*/ 0 w 32"/>
                <a:gd name="T15" fmla="*/ 1 h 185"/>
                <a:gd name="T16" fmla="*/ 0 w 32"/>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5"/>
                <a:gd name="T29" fmla="*/ 32 w 32"/>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5">
                  <a:moveTo>
                    <a:pt x="0" y="0"/>
                  </a:moveTo>
                  <a:lnTo>
                    <a:pt x="14" y="27"/>
                  </a:lnTo>
                  <a:lnTo>
                    <a:pt x="29" y="56"/>
                  </a:lnTo>
                  <a:lnTo>
                    <a:pt x="32" y="62"/>
                  </a:lnTo>
                  <a:lnTo>
                    <a:pt x="32" y="185"/>
                  </a:lnTo>
                  <a:lnTo>
                    <a:pt x="14" y="133"/>
                  </a:lnTo>
                  <a:lnTo>
                    <a:pt x="3" y="105"/>
                  </a:lnTo>
                  <a:lnTo>
                    <a:pt x="0" y="97"/>
                  </a:lnTo>
                  <a:lnTo>
                    <a:pt x="0" y="0"/>
                  </a:lnTo>
                  <a:close/>
                </a:path>
              </a:pathLst>
            </a:custGeom>
            <a:solidFill>
              <a:srgbClr val="F4CC69"/>
            </a:solidFill>
            <a:ln w="0">
              <a:solidFill>
                <a:srgbClr val="F4CC69"/>
              </a:solidFill>
              <a:round/>
              <a:headEnd/>
              <a:tailEnd/>
            </a:ln>
          </p:spPr>
          <p:txBody>
            <a:bodyPr/>
            <a:lstStyle/>
            <a:p>
              <a:endParaRPr lang="en-US"/>
            </a:p>
          </p:txBody>
        </p:sp>
      </p:grpSp>
      <p:sp>
        <p:nvSpPr>
          <p:cNvPr id="37080" name="Freeform 1422"/>
          <p:cNvSpPr>
            <a:spLocks/>
          </p:cNvSpPr>
          <p:nvPr/>
        </p:nvSpPr>
        <p:spPr bwMode="auto">
          <a:xfrm rot="5400000">
            <a:off x="4333082" y="2980531"/>
            <a:ext cx="19050" cy="153987"/>
          </a:xfrm>
          <a:custGeom>
            <a:avLst/>
            <a:gdLst>
              <a:gd name="T0" fmla="*/ 0 w 32"/>
              <a:gd name="T1" fmla="*/ 0 h 215"/>
              <a:gd name="T2" fmla="*/ 2147483647 w 32"/>
              <a:gd name="T3" fmla="*/ 2147483647 h 215"/>
              <a:gd name="T4" fmla="*/ 2147483647 w 32"/>
              <a:gd name="T5" fmla="*/ 2147483647 h 215"/>
              <a:gd name="T6" fmla="*/ 2147483647 w 32"/>
              <a:gd name="T7" fmla="*/ 2147483647 h 215"/>
              <a:gd name="T8" fmla="*/ 2147483647 w 32"/>
              <a:gd name="T9" fmla="*/ 2147483647 h 215"/>
              <a:gd name="T10" fmla="*/ 2147483647 w 32"/>
              <a:gd name="T11" fmla="*/ 2147483647 h 215"/>
              <a:gd name="T12" fmla="*/ 2147483647 w 32"/>
              <a:gd name="T13" fmla="*/ 2147483647 h 215"/>
              <a:gd name="T14" fmla="*/ 2147483647 w 32"/>
              <a:gd name="T15" fmla="*/ 2147483647 h 215"/>
              <a:gd name="T16" fmla="*/ 0 w 32"/>
              <a:gd name="T17" fmla="*/ 2147483647 h 215"/>
              <a:gd name="T18" fmla="*/ 0 w 32"/>
              <a:gd name="T19" fmla="*/ 0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15"/>
              <a:gd name="T32" fmla="*/ 32 w 32"/>
              <a:gd name="T33" fmla="*/ 215 h 2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15">
                <a:moveTo>
                  <a:pt x="0" y="0"/>
                </a:moveTo>
                <a:lnTo>
                  <a:pt x="13" y="24"/>
                </a:lnTo>
                <a:lnTo>
                  <a:pt x="29" y="54"/>
                </a:lnTo>
                <a:lnTo>
                  <a:pt x="32" y="59"/>
                </a:lnTo>
                <a:lnTo>
                  <a:pt x="32" y="215"/>
                </a:lnTo>
                <a:lnTo>
                  <a:pt x="31" y="211"/>
                </a:lnTo>
                <a:lnTo>
                  <a:pt x="23" y="186"/>
                </a:lnTo>
                <a:lnTo>
                  <a:pt x="13" y="159"/>
                </a:lnTo>
                <a:lnTo>
                  <a:pt x="0" y="123"/>
                </a:lnTo>
                <a:lnTo>
                  <a:pt x="0" y="0"/>
                </a:lnTo>
                <a:close/>
              </a:path>
            </a:pathLst>
          </a:custGeom>
          <a:solidFill>
            <a:srgbClr val="F3CA67"/>
          </a:solidFill>
          <a:ln w="0">
            <a:solidFill>
              <a:srgbClr val="F3CA67"/>
            </a:solidFill>
            <a:round/>
            <a:headEnd/>
            <a:tailEnd/>
          </a:ln>
        </p:spPr>
        <p:txBody>
          <a:bodyPr/>
          <a:lstStyle/>
          <a:p>
            <a:endParaRPr lang="en-US"/>
          </a:p>
        </p:txBody>
      </p:sp>
      <p:sp>
        <p:nvSpPr>
          <p:cNvPr id="37081" name="Freeform 1423"/>
          <p:cNvSpPr>
            <a:spLocks/>
          </p:cNvSpPr>
          <p:nvPr/>
        </p:nvSpPr>
        <p:spPr bwMode="auto">
          <a:xfrm rot="5400000">
            <a:off x="4283075" y="2994025"/>
            <a:ext cx="17463" cy="163513"/>
          </a:xfrm>
          <a:custGeom>
            <a:avLst/>
            <a:gdLst>
              <a:gd name="T0" fmla="*/ 0 w 33"/>
              <a:gd name="T1" fmla="*/ 0 h 230"/>
              <a:gd name="T2" fmla="*/ 2147483647 w 33"/>
              <a:gd name="T3" fmla="*/ 2147483647 h 230"/>
              <a:gd name="T4" fmla="*/ 2147483647 w 33"/>
              <a:gd name="T5" fmla="*/ 2147483647 h 230"/>
              <a:gd name="T6" fmla="*/ 2147483647 w 33"/>
              <a:gd name="T7" fmla="*/ 2147483647 h 230"/>
              <a:gd name="T8" fmla="*/ 2147483647 w 33"/>
              <a:gd name="T9" fmla="*/ 2147483647 h 230"/>
              <a:gd name="T10" fmla="*/ 2147483647 w 33"/>
              <a:gd name="T11" fmla="*/ 2147483647 h 230"/>
              <a:gd name="T12" fmla="*/ 2147483647 w 33"/>
              <a:gd name="T13" fmla="*/ 2147483647 h 230"/>
              <a:gd name="T14" fmla="*/ 0 w 33"/>
              <a:gd name="T15" fmla="*/ 2147483647 h 230"/>
              <a:gd name="T16" fmla="*/ 0 w 33"/>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30"/>
              <a:gd name="T29" fmla="*/ 33 w 33"/>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30">
                <a:moveTo>
                  <a:pt x="0" y="0"/>
                </a:moveTo>
                <a:lnTo>
                  <a:pt x="30" y="51"/>
                </a:lnTo>
                <a:lnTo>
                  <a:pt x="33" y="56"/>
                </a:lnTo>
                <a:lnTo>
                  <a:pt x="33" y="230"/>
                </a:lnTo>
                <a:lnTo>
                  <a:pt x="23" y="211"/>
                </a:lnTo>
                <a:lnTo>
                  <a:pt x="13" y="188"/>
                </a:lnTo>
                <a:lnTo>
                  <a:pt x="5" y="167"/>
                </a:lnTo>
                <a:lnTo>
                  <a:pt x="0" y="156"/>
                </a:lnTo>
                <a:lnTo>
                  <a:pt x="0" y="0"/>
                </a:lnTo>
                <a:close/>
              </a:path>
            </a:pathLst>
          </a:custGeom>
          <a:solidFill>
            <a:srgbClr val="F1C663"/>
          </a:solidFill>
          <a:ln w="0">
            <a:solidFill>
              <a:srgbClr val="F1C663"/>
            </a:solidFill>
            <a:round/>
            <a:headEnd/>
            <a:tailEnd/>
          </a:ln>
        </p:spPr>
        <p:txBody>
          <a:bodyPr/>
          <a:lstStyle/>
          <a:p>
            <a:endParaRPr lang="en-US"/>
          </a:p>
        </p:txBody>
      </p:sp>
      <p:sp>
        <p:nvSpPr>
          <p:cNvPr id="37082" name="Freeform 1424"/>
          <p:cNvSpPr>
            <a:spLocks/>
          </p:cNvSpPr>
          <p:nvPr/>
        </p:nvSpPr>
        <p:spPr bwMode="auto">
          <a:xfrm rot="5400000">
            <a:off x="4241801" y="3009900"/>
            <a:ext cx="19050" cy="168275"/>
          </a:xfrm>
          <a:custGeom>
            <a:avLst/>
            <a:gdLst>
              <a:gd name="T0" fmla="*/ 0 w 32"/>
              <a:gd name="T1" fmla="*/ 0 h 237"/>
              <a:gd name="T2" fmla="*/ 2147483647 w 32"/>
              <a:gd name="T3" fmla="*/ 2147483647 h 237"/>
              <a:gd name="T4" fmla="*/ 2147483647 w 32"/>
              <a:gd name="T5" fmla="*/ 2147483647 h 237"/>
              <a:gd name="T6" fmla="*/ 2147483647 w 32"/>
              <a:gd name="T7" fmla="*/ 2147483647 h 237"/>
              <a:gd name="T8" fmla="*/ 2147483647 w 32"/>
              <a:gd name="T9" fmla="*/ 2147483647 h 237"/>
              <a:gd name="T10" fmla="*/ 2147483647 w 32"/>
              <a:gd name="T11" fmla="*/ 2147483647 h 237"/>
              <a:gd name="T12" fmla="*/ 0 w 32"/>
              <a:gd name="T13" fmla="*/ 2147483647 h 237"/>
              <a:gd name="T14" fmla="*/ 0 w 32"/>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37"/>
              <a:gd name="T26" fmla="*/ 32 w 32"/>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37">
                <a:moveTo>
                  <a:pt x="0" y="0"/>
                </a:moveTo>
                <a:lnTo>
                  <a:pt x="14" y="23"/>
                </a:lnTo>
                <a:lnTo>
                  <a:pt x="31" y="49"/>
                </a:lnTo>
                <a:lnTo>
                  <a:pt x="32" y="51"/>
                </a:lnTo>
                <a:lnTo>
                  <a:pt x="32" y="237"/>
                </a:lnTo>
                <a:lnTo>
                  <a:pt x="16" y="208"/>
                </a:lnTo>
                <a:lnTo>
                  <a:pt x="0" y="174"/>
                </a:lnTo>
                <a:lnTo>
                  <a:pt x="0" y="0"/>
                </a:lnTo>
                <a:close/>
              </a:path>
            </a:pathLst>
          </a:custGeom>
          <a:solidFill>
            <a:srgbClr val="EFC15E"/>
          </a:solidFill>
          <a:ln w="0">
            <a:solidFill>
              <a:srgbClr val="EFC15E"/>
            </a:solidFill>
            <a:round/>
            <a:headEnd/>
            <a:tailEnd/>
          </a:ln>
        </p:spPr>
        <p:txBody>
          <a:bodyPr/>
          <a:lstStyle/>
          <a:p>
            <a:endParaRPr lang="en-US"/>
          </a:p>
        </p:txBody>
      </p:sp>
      <p:sp>
        <p:nvSpPr>
          <p:cNvPr id="37083" name="Freeform 1425"/>
          <p:cNvSpPr>
            <a:spLocks/>
          </p:cNvSpPr>
          <p:nvPr/>
        </p:nvSpPr>
        <p:spPr bwMode="auto">
          <a:xfrm rot="5400000">
            <a:off x="4199732" y="3023394"/>
            <a:ext cx="19050" cy="179387"/>
          </a:xfrm>
          <a:custGeom>
            <a:avLst/>
            <a:gdLst>
              <a:gd name="T0" fmla="*/ 0 w 32"/>
              <a:gd name="T1" fmla="*/ 0 h 249"/>
              <a:gd name="T2" fmla="*/ 2147483647 w 32"/>
              <a:gd name="T3" fmla="*/ 2147483647 h 249"/>
              <a:gd name="T4" fmla="*/ 2147483647 w 32"/>
              <a:gd name="T5" fmla="*/ 2147483647 h 249"/>
              <a:gd name="T6" fmla="*/ 2147483647 w 32"/>
              <a:gd name="T7" fmla="*/ 2147483647 h 249"/>
              <a:gd name="T8" fmla="*/ 2147483647 w 32"/>
              <a:gd name="T9" fmla="*/ 2147483647 h 249"/>
              <a:gd name="T10" fmla="*/ 2147483647 w 32"/>
              <a:gd name="T11" fmla="*/ 2147483647 h 249"/>
              <a:gd name="T12" fmla="*/ 2147483647 w 32"/>
              <a:gd name="T13" fmla="*/ 2147483647 h 249"/>
              <a:gd name="T14" fmla="*/ 0 w 32"/>
              <a:gd name="T15" fmla="*/ 2147483647 h 249"/>
              <a:gd name="T16" fmla="*/ 0 w 32"/>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9"/>
              <a:gd name="T29" fmla="*/ 32 w 32"/>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9">
                <a:moveTo>
                  <a:pt x="0" y="0"/>
                </a:moveTo>
                <a:lnTo>
                  <a:pt x="14" y="22"/>
                </a:lnTo>
                <a:lnTo>
                  <a:pt x="24" y="36"/>
                </a:lnTo>
                <a:lnTo>
                  <a:pt x="32" y="49"/>
                </a:lnTo>
                <a:lnTo>
                  <a:pt x="32" y="249"/>
                </a:lnTo>
                <a:lnTo>
                  <a:pt x="31" y="247"/>
                </a:lnTo>
                <a:lnTo>
                  <a:pt x="14" y="216"/>
                </a:lnTo>
                <a:lnTo>
                  <a:pt x="0" y="186"/>
                </a:lnTo>
                <a:lnTo>
                  <a:pt x="0" y="0"/>
                </a:lnTo>
                <a:close/>
              </a:path>
            </a:pathLst>
          </a:custGeom>
          <a:solidFill>
            <a:srgbClr val="ECBC59"/>
          </a:solidFill>
          <a:ln w="0">
            <a:solidFill>
              <a:srgbClr val="ECBC59"/>
            </a:solidFill>
            <a:round/>
            <a:headEnd/>
            <a:tailEnd/>
          </a:ln>
        </p:spPr>
        <p:txBody>
          <a:bodyPr/>
          <a:lstStyle/>
          <a:p>
            <a:endParaRPr lang="en-US"/>
          </a:p>
        </p:txBody>
      </p:sp>
      <p:sp>
        <p:nvSpPr>
          <p:cNvPr id="37084" name="Freeform 1426"/>
          <p:cNvSpPr>
            <a:spLocks/>
          </p:cNvSpPr>
          <p:nvPr/>
        </p:nvSpPr>
        <p:spPr bwMode="auto">
          <a:xfrm rot="5400000">
            <a:off x="4162426" y="3038475"/>
            <a:ext cx="17462" cy="185737"/>
          </a:xfrm>
          <a:custGeom>
            <a:avLst/>
            <a:gdLst>
              <a:gd name="T0" fmla="*/ 0 w 32"/>
              <a:gd name="T1" fmla="*/ 0 h 260"/>
              <a:gd name="T2" fmla="*/ 2147483647 w 32"/>
              <a:gd name="T3" fmla="*/ 2147483647 h 260"/>
              <a:gd name="T4" fmla="*/ 2147483647 w 32"/>
              <a:gd name="T5" fmla="*/ 2147483647 h 260"/>
              <a:gd name="T6" fmla="*/ 2147483647 w 32"/>
              <a:gd name="T7" fmla="*/ 2147483647 h 260"/>
              <a:gd name="T8" fmla="*/ 2147483647 w 32"/>
              <a:gd name="T9" fmla="*/ 2147483647 h 260"/>
              <a:gd name="T10" fmla="*/ 2147483647 w 32"/>
              <a:gd name="T11" fmla="*/ 2147483647 h 260"/>
              <a:gd name="T12" fmla="*/ 2147483647 w 32"/>
              <a:gd name="T13" fmla="*/ 2147483647 h 260"/>
              <a:gd name="T14" fmla="*/ 2147483647 w 32"/>
              <a:gd name="T15" fmla="*/ 2147483647 h 260"/>
              <a:gd name="T16" fmla="*/ 0 w 32"/>
              <a:gd name="T17" fmla="*/ 2147483647 h 260"/>
              <a:gd name="T18" fmla="*/ 0 w 32"/>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60"/>
              <a:gd name="T32" fmla="*/ 32 w 32"/>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60">
                <a:moveTo>
                  <a:pt x="0" y="0"/>
                </a:moveTo>
                <a:lnTo>
                  <a:pt x="3" y="5"/>
                </a:lnTo>
                <a:lnTo>
                  <a:pt x="17" y="24"/>
                </a:lnTo>
                <a:lnTo>
                  <a:pt x="30" y="44"/>
                </a:lnTo>
                <a:lnTo>
                  <a:pt x="32" y="47"/>
                </a:lnTo>
                <a:lnTo>
                  <a:pt x="32" y="260"/>
                </a:lnTo>
                <a:lnTo>
                  <a:pt x="31" y="258"/>
                </a:lnTo>
                <a:lnTo>
                  <a:pt x="15" y="228"/>
                </a:lnTo>
                <a:lnTo>
                  <a:pt x="0" y="200"/>
                </a:lnTo>
                <a:lnTo>
                  <a:pt x="0" y="0"/>
                </a:lnTo>
                <a:close/>
              </a:path>
            </a:pathLst>
          </a:custGeom>
          <a:solidFill>
            <a:srgbClr val="E9B653"/>
          </a:solidFill>
          <a:ln w="0">
            <a:solidFill>
              <a:srgbClr val="E9B653"/>
            </a:solidFill>
            <a:round/>
            <a:headEnd/>
            <a:tailEnd/>
          </a:ln>
        </p:spPr>
        <p:txBody>
          <a:bodyPr/>
          <a:lstStyle/>
          <a:p>
            <a:endParaRPr lang="en-US"/>
          </a:p>
        </p:txBody>
      </p:sp>
      <p:sp>
        <p:nvSpPr>
          <p:cNvPr id="37085" name="Freeform 1427"/>
          <p:cNvSpPr>
            <a:spLocks/>
          </p:cNvSpPr>
          <p:nvPr/>
        </p:nvSpPr>
        <p:spPr bwMode="auto">
          <a:xfrm rot="5400000">
            <a:off x="4121151" y="3052762"/>
            <a:ext cx="19050" cy="193675"/>
          </a:xfrm>
          <a:custGeom>
            <a:avLst/>
            <a:gdLst>
              <a:gd name="T0" fmla="*/ 0 w 32"/>
              <a:gd name="T1" fmla="*/ 0 h 272"/>
              <a:gd name="T2" fmla="*/ 2147483647 w 32"/>
              <a:gd name="T3" fmla="*/ 2147483647 h 272"/>
              <a:gd name="T4" fmla="*/ 2147483647 w 32"/>
              <a:gd name="T5" fmla="*/ 2147483647 h 272"/>
              <a:gd name="T6" fmla="*/ 2147483647 w 32"/>
              <a:gd name="T7" fmla="*/ 2147483647 h 272"/>
              <a:gd name="T8" fmla="*/ 2147483647 w 32"/>
              <a:gd name="T9" fmla="*/ 2147483647 h 272"/>
              <a:gd name="T10" fmla="*/ 0 w 32"/>
              <a:gd name="T11" fmla="*/ 2147483647 h 272"/>
              <a:gd name="T12" fmla="*/ 0 w 32"/>
              <a:gd name="T13" fmla="*/ 0 h 272"/>
              <a:gd name="T14" fmla="*/ 0 60000 65536"/>
              <a:gd name="T15" fmla="*/ 0 60000 65536"/>
              <a:gd name="T16" fmla="*/ 0 60000 65536"/>
              <a:gd name="T17" fmla="*/ 0 60000 65536"/>
              <a:gd name="T18" fmla="*/ 0 60000 65536"/>
              <a:gd name="T19" fmla="*/ 0 60000 65536"/>
              <a:gd name="T20" fmla="*/ 0 60000 65536"/>
              <a:gd name="T21" fmla="*/ 0 w 32"/>
              <a:gd name="T22" fmla="*/ 0 h 272"/>
              <a:gd name="T23" fmla="*/ 32 w 32"/>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72">
                <a:moveTo>
                  <a:pt x="0" y="0"/>
                </a:moveTo>
                <a:lnTo>
                  <a:pt x="32" y="50"/>
                </a:lnTo>
                <a:lnTo>
                  <a:pt x="32" y="272"/>
                </a:lnTo>
                <a:lnTo>
                  <a:pt x="28" y="265"/>
                </a:lnTo>
                <a:lnTo>
                  <a:pt x="14" y="237"/>
                </a:lnTo>
                <a:lnTo>
                  <a:pt x="0" y="213"/>
                </a:lnTo>
                <a:lnTo>
                  <a:pt x="0" y="0"/>
                </a:lnTo>
                <a:close/>
              </a:path>
            </a:pathLst>
          </a:custGeom>
          <a:solidFill>
            <a:srgbClr val="E7B04E"/>
          </a:solidFill>
          <a:ln w="0">
            <a:solidFill>
              <a:srgbClr val="E7B04E"/>
            </a:solidFill>
            <a:round/>
            <a:headEnd/>
            <a:tailEnd/>
          </a:ln>
        </p:spPr>
        <p:txBody>
          <a:bodyPr/>
          <a:lstStyle/>
          <a:p>
            <a:endParaRPr lang="en-US"/>
          </a:p>
        </p:txBody>
      </p:sp>
      <p:sp>
        <p:nvSpPr>
          <p:cNvPr id="37086" name="Freeform 1428"/>
          <p:cNvSpPr>
            <a:spLocks/>
          </p:cNvSpPr>
          <p:nvPr/>
        </p:nvSpPr>
        <p:spPr bwMode="auto">
          <a:xfrm rot="5400000">
            <a:off x="4083050" y="3068638"/>
            <a:ext cx="17463" cy="198437"/>
          </a:xfrm>
          <a:custGeom>
            <a:avLst/>
            <a:gdLst>
              <a:gd name="T0" fmla="*/ 0 w 33"/>
              <a:gd name="T1" fmla="*/ 0 h 279"/>
              <a:gd name="T2" fmla="*/ 2147483647 w 33"/>
              <a:gd name="T3" fmla="*/ 2147483647 h 279"/>
              <a:gd name="T4" fmla="*/ 2147483647 w 33"/>
              <a:gd name="T5" fmla="*/ 2147483647 h 279"/>
              <a:gd name="T6" fmla="*/ 2147483647 w 33"/>
              <a:gd name="T7" fmla="*/ 2147483647 h 279"/>
              <a:gd name="T8" fmla="*/ 2147483647 w 33"/>
              <a:gd name="T9" fmla="*/ 2147483647 h 279"/>
              <a:gd name="T10" fmla="*/ 2147483647 w 33"/>
              <a:gd name="T11" fmla="*/ 2147483647 h 279"/>
              <a:gd name="T12" fmla="*/ 0 w 33"/>
              <a:gd name="T13" fmla="*/ 2147483647 h 279"/>
              <a:gd name="T14" fmla="*/ 0 w 33"/>
              <a:gd name="T15" fmla="*/ 0 h 279"/>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79"/>
              <a:gd name="T26" fmla="*/ 33 w 33"/>
              <a:gd name="T27" fmla="*/ 279 h 2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79">
                <a:moveTo>
                  <a:pt x="0" y="0"/>
                </a:moveTo>
                <a:lnTo>
                  <a:pt x="23" y="37"/>
                </a:lnTo>
                <a:lnTo>
                  <a:pt x="33" y="52"/>
                </a:lnTo>
                <a:lnTo>
                  <a:pt x="33" y="279"/>
                </a:lnTo>
                <a:lnTo>
                  <a:pt x="23" y="263"/>
                </a:lnTo>
                <a:lnTo>
                  <a:pt x="11" y="240"/>
                </a:lnTo>
                <a:lnTo>
                  <a:pt x="0" y="222"/>
                </a:lnTo>
                <a:lnTo>
                  <a:pt x="0" y="0"/>
                </a:lnTo>
                <a:close/>
              </a:path>
            </a:pathLst>
          </a:custGeom>
          <a:solidFill>
            <a:srgbClr val="E2A846"/>
          </a:solidFill>
          <a:ln w="0">
            <a:solidFill>
              <a:srgbClr val="E2A846"/>
            </a:solidFill>
            <a:round/>
            <a:headEnd/>
            <a:tailEnd/>
          </a:ln>
        </p:spPr>
        <p:txBody>
          <a:bodyPr/>
          <a:lstStyle/>
          <a:p>
            <a:endParaRPr lang="en-US"/>
          </a:p>
        </p:txBody>
      </p:sp>
      <p:sp>
        <p:nvSpPr>
          <p:cNvPr id="37087" name="Freeform 1429"/>
          <p:cNvSpPr>
            <a:spLocks/>
          </p:cNvSpPr>
          <p:nvPr/>
        </p:nvSpPr>
        <p:spPr bwMode="auto">
          <a:xfrm rot="5400000">
            <a:off x="4044951" y="3084512"/>
            <a:ext cx="17462" cy="201613"/>
          </a:xfrm>
          <a:custGeom>
            <a:avLst/>
            <a:gdLst>
              <a:gd name="T0" fmla="*/ 0 w 32"/>
              <a:gd name="T1" fmla="*/ 0 h 282"/>
              <a:gd name="T2" fmla="*/ 2147483647 w 32"/>
              <a:gd name="T3" fmla="*/ 2147483647 h 282"/>
              <a:gd name="T4" fmla="*/ 2147483647 w 32"/>
              <a:gd name="T5" fmla="*/ 2147483647 h 282"/>
              <a:gd name="T6" fmla="*/ 2147483647 w 32"/>
              <a:gd name="T7" fmla="*/ 2147483647 h 282"/>
              <a:gd name="T8" fmla="*/ 2147483647 w 32"/>
              <a:gd name="T9" fmla="*/ 2147483647 h 282"/>
              <a:gd name="T10" fmla="*/ 2147483647 w 32"/>
              <a:gd name="T11" fmla="*/ 2147483647 h 282"/>
              <a:gd name="T12" fmla="*/ 2147483647 w 32"/>
              <a:gd name="T13" fmla="*/ 2147483647 h 282"/>
              <a:gd name="T14" fmla="*/ 2147483647 w 32"/>
              <a:gd name="T15" fmla="*/ 2147483647 h 282"/>
              <a:gd name="T16" fmla="*/ 2147483647 w 32"/>
              <a:gd name="T17" fmla="*/ 2147483647 h 282"/>
              <a:gd name="T18" fmla="*/ 2147483647 w 32"/>
              <a:gd name="T19" fmla="*/ 2147483647 h 282"/>
              <a:gd name="T20" fmla="*/ 2147483647 w 32"/>
              <a:gd name="T21" fmla="*/ 2147483647 h 282"/>
              <a:gd name="T22" fmla="*/ 0 w 32"/>
              <a:gd name="T23" fmla="*/ 2147483647 h 282"/>
              <a:gd name="T24" fmla="*/ 0 w 32"/>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82"/>
              <a:gd name="T41" fmla="*/ 32 w 32"/>
              <a:gd name="T42" fmla="*/ 282 h 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82">
                <a:moveTo>
                  <a:pt x="0" y="0"/>
                </a:moveTo>
                <a:lnTo>
                  <a:pt x="4" y="6"/>
                </a:lnTo>
                <a:lnTo>
                  <a:pt x="17" y="26"/>
                </a:lnTo>
                <a:lnTo>
                  <a:pt x="29" y="45"/>
                </a:lnTo>
                <a:lnTo>
                  <a:pt x="32" y="50"/>
                </a:lnTo>
                <a:lnTo>
                  <a:pt x="32" y="282"/>
                </a:lnTo>
                <a:lnTo>
                  <a:pt x="26" y="272"/>
                </a:lnTo>
                <a:lnTo>
                  <a:pt x="21" y="266"/>
                </a:lnTo>
                <a:lnTo>
                  <a:pt x="17" y="258"/>
                </a:lnTo>
                <a:lnTo>
                  <a:pt x="10" y="246"/>
                </a:lnTo>
                <a:lnTo>
                  <a:pt x="2" y="230"/>
                </a:lnTo>
                <a:lnTo>
                  <a:pt x="0" y="227"/>
                </a:lnTo>
                <a:lnTo>
                  <a:pt x="0" y="0"/>
                </a:lnTo>
                <a:close/>
              </a:path>
            </a:pathLst>
          </a:custGeom>
          <a:solidFill>
            <a:srgbClr val="DFA13F"/>
          </a:solidFill>
          <a:ln w="0">
            <a:solidFill>
              <a:srgbClr val="DFA13F"/>
            </a:solidFill>
            <a:round/>
            <a:headEnd/>
            <a:tailEnd/>
          </a:ln>
        </p:spPr>
        <p:txBody>
          <a:bodyPr/>
          <a:lstStyle/>
          <a:p>
            <a:endParaRPr lang="en-US"/>
          </a:p>
        </p:txBody>
      </p:sp>
      <p:sp>
        <p:nvSpPr>
          <p:cNvPr id="37088" name="Freeform 1430"/>
          <p:cNvSpPr>
            <a:spLocks/>
          </p:cNvSpPr>
          <p:nvPr/>
        </p:nvSpPr>
        <p:spPr bwMode="auto">
          <a:xfrm rot="5400000">
            <a:off x="4006850" y="3103563"/>
            <a:ext cx="19050" cy="203200"/>
          </a:xfrm>
          <a:custGeom>
            <a:avLst/>
            <a:gdLst>
              <a:gd name="T0" fmla="*/ 0 w 32"/>
              <a:gd name="T1" fmla="*/ 0 h 286"/>
              <a:gd name="T2" fmla="*/ 2147483647 w 32"/>
              <a:gd name="T3" fmla="*/ 2147483647 h 286"/>
              <a:gd name="T4" fmla="*/ 2147483647 w 32"/>
              <a:gd name="T5" fmla="*/ 2147483647 h 286"/>
              <a:gd name="T6" fmla="*/ 2147483647 w 32"/>
              <a:gd name="T7" fmla="*/ 2147483647 h 286"/>
              <a:gd name="T8" fmla="*/ 2147483647 w 32"/>
              <a:gd name="T9" fmla="*/ 2147483647 h 286"/>
              <a:gd name="T10" fmla="*/ 2147483647 w 32"/>
              <a:gd name="T11" fmla="*/ 2147483647 h 286"/>
              <a:gd name="T12" fmla="*/ 2147483647 w 32"/>
              <a:gd name="T13" fmla="*/ 2147483647 h 286"/>
              <a:gd name="T14" fmla="*/ 2147483647 w 32"/>
              <a:gd name="T15" fmla="*/ 2147483647 h 286"/>
              <a:gd name="T16" fmla="*/ 2147483647 w 32"/>
              <a:gd name="T17" fmla="*/ 2147483647 h 286"/>
              <a:gd name="T18" fmla="*/ 2147483647 w 32"/>
              <a:gd name="T19" fmla="*/ 2147483647 h 286"/>
              <a:gd name="T20" fmla="*/ 2147483647 w 32"/>
              <a:gd name="T21" fmla="*/ 2147483647 h 286"/>
              <a:gd name="T22" fmla="*/ 2147483647 w 32"/>
              <a:gd name="T23" fmla="*/ 2147483647 h 286"/>
              <a:gd name="T24" fmla="*/ 0 w 32"/>
              <a:gd name="T25" fmla="*/ 2147483647 h 286"/>
              <a:gd name="T26" fmla="*/ 0 w 3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286"/>
              <a:gd name="T44" fmla="*/ 32 w 3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286">
                <a:moveTo>
                  <a:pt x="0" y="0"/>
                </a:moveTo>
                <a:lnTo>
                  <a:pt x="6" y="10"/>
                </a:lnTo>
                <a:lnTo>
                  <a:pt x="14" y="24"/>
                </a:lnTo>
                <a:lnTo>
                  <a:pt x="22" y="34"/>
                </a:lnTo>
                <a:lnTo>
                  <a:pt x="26" y="41"/>
                </a:lnTo>
                <a:lnTo>
                  <a:pt x="27" y="44"/>
                </a:lnTo>
                <a:lnTo>
                  <a:pt x="29" y="46"/>
                </a:lnTo>
                <a:lnTo>
                  <a:pt x="32" y="51"/>
                </a:lnTo>
                <a:lnTo>
                  <a:pt x="32" y="286"/>
                </a:lnTo>
                <a:lnTo>
                  <a:pt x="29" y="281"/>
                </a:lnTo>
                <a:lnTo>
                  <a:pt x="16" y="261"/>
                </a:lnTo>
                <a:lnTo>
                  <a:pt x="7" y="245"/>
                </a:lnTo>
                <a:lnTo>
                  <a:pt x="0" y="233"/>
                </a:lnTo>
                <a:lnTo>
                  <a:pt x="0" y="0"/>
                </a:lnTo>
                <a:close/>
              </a:path>
            </a:pathLst>
          </a:custGeom>
          <a:solidFill>
            <a:srgbClr val="DB9837"/>
          </a:solidFill>
          <a:ln w="0">
            <a:solidFill>
              <a:srgbClr val="DB9837"/>
            </a:solidFill>
            <a:round/>
            <a:headEnd/>
            <a:tailEnd/>
          </a:ln>
        </p:spPr>
        <p:txBody>
          <a:bodyPr/>
          <a:lstStyle/>
          <a:p>
            <a:endParaRPr lang="en-US"/>
          </a:p>
        </p:txBody>
      </p:sp>
      <p:sp>
        <p:nvSpPr>
          <p:cNvPr id="37089" name="Freeform 1431"/>
          <p:cNvSpPr>
            <a:spLocks/>
          </p:cNvSpPr>
          <p:nvPr/>
        </p:nvSpPr>
        <p:spPr bwMode="auto">
          <a:xfrm rot="5400000">
            <a:off x="3972720" y="3120231"/>
            <a:ext cx="17462" cy="206375"/>
          </a:xfrm>
          <a:custGeom>
            <a:avLst/>
            <a:gdLst>
              <a:gd name="T0" fmla="*/ 0 w 32"/>
              <a:gd name="T1" fmla="*/ 0 h 287"/>
              <a:gd name="T2" fmla="*/ 2147483647 w 32"/>
              <a:gd name="T3" fmla="*/ 2147483647 h 287"/>
              <a:gd name="T4" fmla="*/ 2147483647 w 32"/>
              <a:gd name="T5" fmla="*/ 2147483647 h 287"/>
              <a:gd name="T6" fmla="*/ 2147483647 w 32"/>
              <a:gd name="T7" fmla="*/ 2147483647 h 287"/>
              <a:gd name="T8" fmla="*/ 2147483647 w 32"/>
              <a:gd name="T9" fmla="*/ 2147483647 h 287"/>
              <a:gd name="T10" fmla="*/ 2147483647 w 32"/>
              <a:gd name="T11" fmla="*/ 2147483647 h 287"/>
              <a:gd name="T12" fmla="*/ 2147483647 w 32"/>
              <a:gd name="T13" fmla="*/ 2147483647 h 287"/>
              <a:gd name="T14" fmla="*/ 2147483647 w 32"/>
              <a:gd name="T15" fmla="*/ 2147483647 h 287"/>
              <a:gd name="T16" fmla="*/ 0 w 32"/>
              <a:gd name="T17" fmla="*/ 2147483647 h 287"/>
              <a:gd name="T18" fmla="*/ 0 w 32"/>
              <a:gd name="T19" fmla="*/ 0 h 2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87"/>
              <a:gd name="T32" fmla="*/ 32 w 32"/>
              <a:gd name="T33" fmla="*/ 287 h 2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87">
                <a:moveTo>
                  <a:pt x="0" y="0"/>
                </a:moveTo>
                <a:lnTo>
                  <a:pt x="1" y="1"/>
                </a:lnTo>
                <a:lnTo>
                  <a:pt x="8" y="11"/>
                </a:lnTo>
                <a:lnTo>
                  <a:pt x="19" y="25"/>
                </a:lnTo>
                <a:lnTo>
                  <a:pt x="31" y="41"/>
                </a:lnTo>
                <a:lnTo>
                  <a:pt x="32" y="42"/>
                </a:lnTo>
                <a:lnTo>
                  <a:pt x="32" y="287"/>
                </a:lnTo>
                <a:lnTo>
                  <a:pt x="10" y="251"/>
                </a:lnTo>
                <a:lnTo>
                  <a:pt x="0" y="235"/>
                </a:lnTo>
                <a:lnTo>
                  <a:pt x="0" y="0"/>
                </a:lnTo>
                <a:close/>
              </a:path>
            </a:pathLst>
          </a:custGeom>
          <a:solidFill>
            <a:srgbClr val="D7902F"/>
          </a:solidFill>
          <a:ln w="0">
            <a:solidFill>
              <a:srgbClr val="D7902F"/>
            </a:solidFill>
            <a:round/>
            <a:headEnd/>
            <a:tailEnd/>
          </a:ln>
        </p:spPr>
        <p:txBody>
          <a:bodyPr/>
          <a:lstStyle/>
          <a:p>
            <a:endParaRPr lang="en-US"/>
          </a:p>
        </p:txBody>
      </p:sp>
      <p:sp>
        <p:nvSpPr>
          <p:cNvPr id="37090" name="Freeform 1432"/>
          <p:cNvSpPr>
            <a:spLocks/>
          </p:cNvSpPr>
          <p:nvPr/>
        </p:nvSpPr>
        <p:spPr bwMode="auto">
          <a:xfrm rot="5400000">
            <a:off x="3938587" y="3135313"/>
            <a:ext cx="17463" cy="211138"/>
          </a:xfrm>
          <a:custGeom>
            <a:avLst/>
            <a:gdLst>
              <a:gd name="T0" fmla="*/ 0 w 32"/>
              <a:gd name="T1" fmla="*/ 0 h 296"/>
              <a:gd name="T2" fmla="*/ 2147483647 w 32"/>
              <a:gd name="T3" fmla="*/ 2147483647 h 296"/>
              <a:gd name="T4" fmla="*/ 2147483647 w 32"/>
              <a:gd name="T5" fmla="*/ 2147483647 h 296"/>
              <a:gd name="T6" fmla="*/ 2147483647 w 32"/>
              <a:gd name="T7" fmla="*/ 2147483647 h 296"/>
              <a:gd name="T8" fmla="*/ 2147483647 w 32"/>
              <a:gd name="T9" fmla="*/ 2147483647 h 296"/>
              <a:gd name="T10" fmla="*/ 2147483647 w 32"/>
              <a:gd name="T11" fmla="*/ 2147483647 h 296"/>
              <a:gd name="T12" fmla="*/ 2147483647 w 32"/>
              <a:gd name="T13" fmla="*/ 2147483647 h 296"/>
              <a:gd name="T14" fmla="*/ 0 w 32"/>
              <a:gd name="T15" fmla="*/ 2147483647 h 296"/>
              <a:gd name="T16" fmla="*/ 0 w 32"/>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96"/>
              <a:gd name="T29" fmla="*/ 32 w 32"/>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96">
                <a:moveTo>
                  <a:pt x="0" y="0"/>
                </a:moveTo>
                <a:lnTo>
                  <a:pt x="13" y="19"/>
                </a:lnTo>
                <a:lnTo>
                  <a:pt x="28" y="41"/>
                </a:lnTo>
                <a:lnTo>
                  <a:pt x="32" y="47"/>
                </a:lnTo>
                <a:lnTo>
                  <a:pt x="32" y="296"/>
                </a:lnTo>
                <a:lnTo>
                  <a:pt x="24" y="283"/>
                </a:lnTo>
                <a:lnTo>
                  <a:pt x="8" y="257"/>
                </a:lnTo>
                <a:lnTo>
                  <a:pt x="0" y="245"/>
                </a:lnTo>
                <a:lnTo>
                  <a:pt x="0" y="0"/>
                </a:lnTo>
                <a:close/>
              </a:path>
            </a:pathLst>
          </a:custGeom>
          <a:solidFill>
            <a:srgbClr val="D38726"/>
          </a:solidFill>
          <a:ln w="0">
            <a:solidFill>
              <a:srgbClr val="D38726"/>
            </a:solidFill>
            <a:round/>
            <a:headEnd/>
            <a:tailEnd/>
          </a:ln>
        </p:spPr>
        <p:txBody>
          <a:bodyPr/>
          <a:lstStyle/>
          <a:p>
            <a:endParaRPr lang="en-US"/>
          </a:p>
        </p:txBody>
      </p:sp>
      <p:sp>
        <p:nvSpPr>
          <p:cNvPr id="37091" name="Freeform 1433"/>
          <p:cNvSpPr>
            <a:spLocks/>
          </p:cNvSpPr>
          <p:nvPr/>
        </p:nvSpPr>
        <p:spPr bwMode="auto">
          <a:xfrm rot="5400000">
            <a:off x="3902869" y="3151982"/>
            <a:ext cx="19050" cy="214312"/>
          </a:xfrm>
          <a:custGeom>
            <a:avLst/>
            <a:gdLst>
              <a:gd name="T0" fmla="*/ 0 w 33"/>
              <a:gd name="T1" fmla="*/ 0 h 300"/>
              <a:gd name="T2" fmla="*/ 2147483647 w 33"/>
              <a:gd name="T3" fmla="*/ 2147483647 h 300"/>
              <a:gd name="T4" fmla="*/ 2147483647 w 33"/>
              <a:gd name="T5" fmla="*/ 2147483647 h 300"/>
              <a:gd name="T6" fmla="*/ 2147483647 w 33"/>
              <a:gd name="T7" fmla="*/ 2147483647 h 300"/>
              <a:gd name="T8" fmla="*/ 2147483647 w 33"/>
              <a:gd name="T9" fmla="*/ 2147483647 h 300"/>
              <a:gd name="T10" fmla="*/ 2147483647 w 33"/>
              <a:gd name="T11" fmla="*/ 2147483647 h 300"/>
              <a:gd name="T12" fmla="*/ 0 w 33"/>
              <a:gd name="T13" fmla="*/ 2147483647 h 300"/>
              <a:gd name="T14" fmla="*/ 0 w 33"/>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00"/>
              <a:gd name="T26" fmla="*/ 33 w 33"/>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00">
                <a:moveTo>
                  <a:pt x="0" y="0"/>
                </a:moveTo>
                <a:lnTo>
                  <a:pt x="13" y="17"/>
                </a:lnTo>
                <a:lnTo>
                  <a:pt x="33" y="45"/>
                </a:lnTo>
                <a:lnTo>
                  <a:pt x="33" y="300"/>
                </a:lnTo>
                <a:lnTo>
                  <a:pt x="24" y="286"/>
                </a:lnTo>
                <a:lnTo>
                  <a:pt x="8" y="260"/>
                </a:lnTo>
                <a:lnTo>
                  <a:pt x="0" y="249"/>
                </a:lnTo>
                <a:lnTo>
                  <a:pt x="0" y="0"/>
                </a:lnTo>
                <a:close/>
              </a:path>
            </a:pathLst>
          </a:custGeom>
          <a:solidFill>
            <a:srgbClr val="CD7C1C"/>
          </a:solidFill>
          <a:ln w="0">
            <a:solidFill>
              <a:srgbClr val="CD7C1C"/>
            </a:solidFill>
            <a:round/>
            <a:headEnd/>
            <a:tailEnd/>
          </a:ln>
        </p:spPr>
        <p:txBody>
          <a:bodyPr/>
          <a:lstStyle/>
          <a:p>
            <a:endParaRPr lang="en-US"/>
          </a:p>
        </p:txBody>
      </p:sp>
      <p:sp>
        <p:nvSpPr>
          <p:cNvPr id="37092" name="Freeform 1434"/>
          <p:cNvSpPr>
            <a:spLocks/>
          </p:cNvSpPr>
          <p:nvPr/>
        </p:nvSpPr>
        <p:spPr bwMode="auto">
          <a:xfrm rot="5400000">
            <a:off x="3867944" y="3169444"/>
            <a:ext cx="17463" cy="219075"/>
          </a:xfrm>
          <a:custGeom>
            <a:avLst/>
            <a:gdLst>
              <a:gd name="T0" fmla="*/ 0 w 32"/>
              <a:gd name="T1" fmla="*/ 0 h 307"/>
              <a:gd name="T2" fmla="*/ 2147483647 w 32"/>
              <a:gd name="T3" fmla="*/ 2147483647 h 307"/>
              <a:gd name="T4" fmla="*/ 2147483647 w 32"/>
              <a:gd name="T5" fmla="*/ 2147483647 h 307"/>
              <a:gd name="T6" fmla="*/ 2147483647 w 32"/>
              <a:gd name="T7" fmla="*/ 2147483647 h 307"/>
              <a:gd name="T8" fmla="*/ 2147483647 w 32"/>
              <a:gd name="T9" fmla="*/ 2147483647 h 307"/>
              <a:gd name="T10" fmla="*/ 2147483647 w 32"/>
              <a:gd name="T11" fmla="*/ 2147483647 h 307"/>
              <a:gd name="T12" fmla="*/ 0 w 32"/>
              <a:gd name="T13" fmla="*/ 2147483647 h 307"/>
              <a:gd name="T14" fmla="*/ 0 w 32"/>
              <a:gd name="T15" fmla="*/ 0 h 30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07"/>
              <a:gd name="T26" fmla="*/ 32 w 32"/>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07">
                <a:moveTo>
                  <a:pt x="0" y="0"/>
                </a:moveTo>
                <a:lnTo>
                  <a:pt x="14" y="20"/>
                </a:lnTo>
                <a:lnTo>
                  <a:pt x="32" y="45"/>
                </a:lnTo>
                <a:lnTo>
                  <a:pt x="32" y="307"/>
                </a:lnTo>
                <a:lnTo>
                  <a:pt x="22" y="290"/>
                </a:lnTo>
                <a:lnTo>
                  <a:pt x="6" y="266"/>
                </a:lnTo>
                <a:lnTo>
                  <a:pt x="0" y="256"/>
                </a:lnTo>
                <a:lnTo>
                  <a:pt x="0" y="0"/>
                </a:lnTo>
                <a:close/>
              </a:path>
            </a:pathLst>
          </a:custGeom>
          <a:solidFill>
            <a:srgbClr val="C97212"/>
          </a:solidFill>
          <a:ln w="0">
            <a:solidFill>
              <a:srgbClr val="C97212"/>
            </a:solidFill>
            <a:round/>
            <a:headEnd/>
            <a:tailEnd/>
          </a:ln>
        </p:spPr>
        <p:txBody>
          <a:bodyPr/>
          <a:lstStyle/>
          <a:p>
            <a:endParaRPr lang="en-US"/>
          </a:p>
        </p:txBody>
      </p:sp>
      <p:sp>
        <p:nvSpPr>
          <p:cNvPr id="37093" name="Freeform 1435"/>
          <p:cNvSpPr>
            <a:spLocks/>
          </p:cNvSpPr>
          <p:nvPr/>
        </p:nvSpPr>
        <p:spPr bwMode="auto">
          <a:xfrm rot="5400000">
            <a:off x="3833813" y="3184525"/>
            <a:ext cx="17462" cy="223838"/>
          </a:xfrm>
          <a:custGeom>
            <a:avLst/>
            <a:gdLst>
              <a:gd name="T0" fmla="*/ 0 w 32"/>
              <a:gd name="T1" fmla="*/ 0 h 313"/>
              <a:gd name="T2" fmla="*/ 2147483647 w 32"/>
              <a:gd name="T3" fmla="*/ 2147483647 h 313"/>
              <a:gd name="T4" fmla="*/ 2147483647 w 32"/>
              <a:gd name="T5" fmla="*/ 2147483647 h 313"/>
              <a:gd name="T6" fmla="*/ 2147483647 w 32"/>
              <a:gd name="T7" fmla="*/ 2147483647 h 313"/>
              <a:gd name="T8" fmla="*/ 2147483647 w 32"/>
              <a:gd name="T9" fmla="*/ 2147483647 h 313"/>
              <a:gd name="T10" fmla="*/ 2147483647 w 32"/>
              <a:gd name="T11" fmla="*/ 2147483647 h 313"/>
              <a:gd name="T12" fmla="*/ 2147483647 w 32"/>
              <a:gd name="T13" fmla="*/ 2147483647 h 313"/>
              <a:gd name="T14" fmla="*/ 0 w 32"/>
              <a:gd name="T15" fmla="*/ 2147483647 h 313"/>
              <a:gd name="T16" fmla="*/ 0 w 32"/>
              <a:gd name="T17" fmla="*/ 0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13"/>
              <a:gd name="T29" fmla="*/ 32 w 32"/>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13">
                <a:moveTo>
                  <a:pt x="0" y="0"/>
                </a:moveTo>
                <a:lnTo>
                  <a:pt x="20" y="27"/>
                </a:lnTo>
                <a:lnTo>
                  <a:pt x="32" y="46"/>
                </a:lnTo>
                <a:lnTo>
                  <a:pt x="32" y="313"/>
                </a:lnTo>
                <a:lnTo>
                  <a:pt x="30" y="310"/>
                </a:lnTo>
                <a:lnTo>
                  <a:pt x="18" y="290"/>
                </a:lnTo>
                <a:lnTo>
                  <a:pt x="4" y="269"/>
                </a:lnTo>
                <a:lnTo>
                  <a:pt x="0" y="262"/>
                </a:lnTo>
                <a:lnTo>
                  <a:pt x="0" y="0"/>
                </a:lnTo>
                <a:close/>
              </a:path>
            </a:pathLst>
          </a:custGeom>
          <a:solidFill>
            <a:srgbClr val="C36707"/>
          </a:solidFill>
          <a:ln w="0">
            <a:solidFill>
              <a:srgbClr val="C36707"/>
            </a:solidFill>
            <a:round/>
            <a:headEnd/>
            <a:tailEnd/>
          </a:ln>
        </p:spPr>
        <p:txBody>
          <a:bodyPr/>
          <a:lstStyle/>
          <a:p>
            <a:endParaRPr lang="en-US"/>
          </a:p>
        </p:txBody>
      </p:sp>
      <p:sp>
        <p:nvSpPr>
          <p:cNvPr id="37094" name="Freeform 1436"/>
          <p:cNvSpPr>
            <a:spLocks/>
          </p:cNvSpPr>
          <p:nvPr/>
        </p:nvSpPr>
        <p:spPr bwMode="auto">
          <a:xfrm rot="5400000">
            <a:off x="3800475" y="3203575"/>
            <a:ext cx="19050" cy="222250"/>
          </a:xfrm>
          <a:custGeom>
            <a:avLst/>
            <a:gdLst>
              <a:gd name="T0" fmla="*/ 0 w 32"/>
              <a:gd name="T1" fmla="*/ 0 h 313"/>
              <a:gd name="T2" fmla="*/ 2147483647 w 32"/>
              <a:gd name="T3" fmla="*/ 2147483647 h 313"/>
              <a:gd name="T4" fmla="*/ 2147483647 w 32"/>
              <a:gd name="T5" fmla="*/ 2147483647 h 313"/>
              <a:gd name="T6" fmla="*/ 2147483647 w 32"/>
              <a:gd name="T7" fmla="*/ 2147483647 h 313"/>
              <a:gd name="T8" fmla="*/ 2147483647 w 32"/>
              <a:gd name="T9" fmla="*/ 2147483647 h 313"/>
              <a:gd name="T10" fmla="*/ 2147483647 w 32"/>
              <a:gd name="T11" fmla="*/ 2147483647 h 313"/>
              <a:gd name="T12" fmla="*/ 2147483647 w 32"/>
              <a:gd name="T13" fmla="*/ 2147483647 h 313"/>
              <a:gd name="T14" fmla="*/ 2147483647 w 32"/>
              <a:gd name="T15" fmla="*/ 2147483647 h 313"/>
              <a:gd name="T16" fmla="*/ 2147483647 w 32"/>
              <a:gd name="T17" fmla="*/ 2147483647 h 313"/>
              <a:gd name="T18" fmla="*/ 0 w 32"/>
              <a:gd name="T19" fmla="*/ 2147483647 h 313"/>
              <a:gd name="T20" fmla="*/ 0 w 32"/>
              <a:gd name="T21" fmla="*/ 0 h 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13"/>
              <a:gd name="T35" fmla="*/ 32 w 32"/>
              <a:gd name="T36" fmla="*/ 313 h 3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13">
                <a:moveTo>
                  <a:pt x="0" y="0"/>
                </a:moveTo>
                <a:lnTo>
                  <a:pt x="5" y="7"/>
                </a:lnTo>
                <a:lnTo>
                  <a:pt x="23" y="32"/>
                </a:lnTo>
                <a:lnTo>
                  <a:pt x="32" y="47"/>
                </a:lnTo>
                <a:lnTo>
                  <a:pt x="32" y="313"/>
                </a:lnTo>
                <a:lnTo>
                  <a:pt x="29" y="313"/>
                </a:lnTo>
                <a:lnTo>
                  <a:pt x="28" y="311"/>
                </a:lnTo>
                <a:lnTo>
                  <a:pt x="24" y="304"/>
                </a:lnTo>
                <a:lnTo>
                  <a:pt x="17" y="294"/>
                </a:lnTo>
                <a:lnTo>
                  <a:pt x="0" y="267"/>
                </a:lnTo>
                <a:lnTo>
                  <a:pt x="0" y="0"/>
                </a:lnTo>
                <a:close/>
              </a:path>
            </a:pathLst>
          </a:custGeom>
          <a:solidFill>
            <a:srgbClr val="BD5B00"/>
          </a:solidFill>
          <a:ln w="0">
            <a:solidFill>
              <a:srgbClr val="BD5B00"/>
            </a:solidFill>
            <a:round/>
            <a:headEnd/>
            <a:tailEnd/>
          </a:ln>
        </p:spPr>
        <p:txBody>
          <a:bodyPr/>
          <a:lstStyle/>
          <a:p>
            <a:endParaRPr lang="en-US"/>
          </a:p>
        </p:txBody>
      </p:sp>
      <p:sp>
        <p:nvSpPr>
          <p:cNvPr id="37095" name="Freeform 1437"/>
          <p:cNvSpPr>
            <a:spLocks/>
          </p:cNvSpPr>
          <p:nvPr/>
        </p:nvSpPr>
        <p:spPr bwMode="auto">
          <a:xfrm rot="5400000">
            <a:off x="3783013" y="3240088"/>
            <a:ext cx="17462" cy="188912"/>
          </a:xfrm>
          <a:custGeom>
            <a:avLst/>
            <a:gdLst>
              <a:gd name="T0" fmla="*/ 0 w 33"/>
              <a:gd name="T1" fmla="*/ 0 h 265"/>
              <a:gd name="T2" fmla="*/ 2147483647 w 33"/>
              <a:gd name="T3" fmla="*/ 2147483647 h 265"/>
              <a:gd name="T4" fmla="*/ 2147483647 w 33"/>
              <a:gd name="T5" fmla="*/ 2147483647 h 265"/>
              <a:gd name="T6" fmla="*/ 2147483647 w 33"/>
              <a:gd name="T7" fmla="*/ 2147483647 h 265"/>
              <a:gd name="T8" fmla="*/ 0 w 33"/>
              <a:gd name="T9" fmla="*/ 2147483647 h 265"/>
              <a:gd name="T10" fmla="*/ 0 w 33"/>
              <a:gd name="T11" fmla="*/ 0 h 265"/>
              <a:gd name="T12" fmla="*/ 0 60000 65536"/>
              <a:gd name="T13" fmla="*/ 0 60000 65536"/>
              <a:gd name="T14" fmla="*/ 0 60000 65536"/>
              <a:gd name="T15" fmla="*/ 0 60000 65536"/>
              <a:gd name="T16" fmla="*/ 0 60000 65536"/>
              <a:gd name="T17" fmla="*/ 0 60000 65536"/>
              <a:gd name="T18" fmla="*/ 0 w 33"/>
              <a:gd name="T19" fmla="*/ 0 h 265"/>
              <a:gd name="T20" fmla="*/ 33 w 33"/>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33" h="265">
                <a:moveTo>
                  <a:pt x="0" y="0"/>
                </a:moveTo>
                <a:lnTo>
                  <a:pt x="21" y="31"/>
                </a:lnTo>
                <a:lnTo>
                  <a:pt x="33" y="49"/>
                </a:lnTo>
                <a:lnTo>
                  <a:pt x="33" y="263"/>
                </a:lnTo>
                <a:lnTo>
                  <a:pt x="0" y="265"/>
                </a:lnTo>
                <a:lnTo>
                  <a:pt x="0" y="0"/>
                </a:lnTo>
                <a:close/>
              </a:path>
            </a:pathLst>
          </a:custGeom>
          <a:solidFill>
            <a:srgbClr val="B74E00"/>
          </a:solidFill>
          <a:ln w="0">
            <a:solidFill>
              <a:srgbClr val="B74E00"/>
            </a:solidFill>
            <a:round/>
            <a:headEnd/>
            <a:tailEnd/>
          </a:ln>
        </p:spPr>
        <p:txBody>
          <a:bodyPr/>
          <a:lstStyle/>
          <a:p>
            <a:endParaRPr lang="en-US"/>
          </a:p>
        </p:txBody>
      </p:sp>
      <p:sp>
        <p:nvSpPr>
          <p:cNvPr id="37096" name="Freeform 1438"/>
          <p:cNvSpPr>
            <a:spLocks/>
          </p:cNvSpPr>
          <p:nvPr/>
        </p:nvSpPr>
        <p:spPr bwMode="auto">
          <a:xfrm rot="5400000">
            <a:off x="3766343" y="3275807"/>
            <a:ext cx="17463" cy="152400"/>
          </a:xfrm>
          <a:custGeom>
            <a:avLst/>
            <a:gdLst>
              <a:gd name="T0" fmla="*/ 0 w 32"/>
              <a:gd name="T1" fmla="*/ 0 h 214"/>
              <a:gd name="T2" fmla="*/ 2147483647 w 32"/>
              <a:gd name="T3" fmla="*/ 2147483647 h 214"/>
              <a:gd name="T4" fmla="*/ 2147483647 w 32"/>
              <a:gd name="T5" fmla="*/ 2147483647 h 214"/>
              <a:gd name="T6" fmla="*/ 2147483647 w 32"/>
              <a:gd name="T7" fmla="*/ 2147483647 h 214"/>
              <a:gd name="T8" fmla="*/ 2147483647 w 32"/>
              <a:gd name="T9" fmla="*/ 2147483647 h 214"/>
              <a:gd name="T10" fmla="*/ 2147483647 w 32"/>
              <a:gd name="T11" fmla="*/ 2147483647 h 214"/>
              <a:gd name="T12" fmla="*/ 2147483647 w 32"/>
              <a:gd name="T13" fmla="*/ 2147483647 h 214"/>
              <a:gd name="T14" fmla="*/ 0 w 32"/>
              <a:gd name="T15" fmla="*/ 2147483647 h 214"/>
              <a:gd name="T16" fmla="*/ 0 w 32"/>
              <a:gd name="T17" fmla="*/ 0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14"/>
              <a:gd name="T29" fmla="*/ 32 w 32"/>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14">
                <a:moveTo>
                  <a:pt x="0" y="0"/>
                </a:moveTo>
                <a:lnTo>
                  <a:pt x="2" y="3"/>
                </a:lnTo>
                <a:lnTo>
                  <a:pt x="13" y="21"/>
                </a:lnTo>
                <a:lnTo>
                  <a:pt x="22" y="37"/>
                </a:lnTo>
                <a:lnTo>
                  <a:pt x="28" y="45"/>
                </a:lnTo>
                <a:lnTo>
                  <a:pt x="32" y="51"/>
                </a:lnTo>
                <a:lnTo>
                  <a:pt x="32" y="212"/>
                </a:lnTo>
                <a:lnTo>
                  <a:pt x="0" y="214"/>
                </a:lnTo>
                <a:lnTo>
                  <a:pt x="0" y="0"/>
                </a:lnTo>
                <a:close/>
              </a:path>
            </a:pathLst>
          </a:custGeom>
          <a:solidFill>
            <a:srgbClr val="B04100"/>
          </a:solidFill>
          <a:ln w="0">
            <a:solidFill>
              <a:srgbClr val="B04100"/>
            </a:solidFill>
            <a:round/>
            <a:headEnd/>
            <a:tailEnd/>
          </a:ln>
        </p:spPr>
        <p:txBody>
          <a:bodyPr/>
          <a:lstStyle/>
          <a:p>
            <a:endParaRPr lang="en-US"/>
          </a:p>
        </p:txBody>
      </p:sp>
      <p:sp>
        <p:nvSpPr>
          <p:cNvPr id="37097" name="Freeform 1439"/>
          <p:cNvSpPr>
            <a:spLocks/>
          </p:cNvSpPr>
          <p:nvPr/>
        </p:nvSpPr>
        <p:spPr bwMode="auto">
          <a:xfrm rot="5400000">
            <a:off x="3748882" y="3313906"/>
            <a:ext cx="19050" cy="112713"/>
          </a:xfrm>
          <a:custGeom>
            <a:avLst/>
            <a:gdLst>
              <a:gd name="T0" fmla="*/ 0 w 32"/>
              <a:gd name="T1" fmla="*/ 0 h 161"/>
              <a:gd name="T2" fmla="*/ 2147483647 w 32"/>
              <a:gd name="T3" fmla="*/ 2147483647 h 161"/>
              <a:gd name="T4" fmla="*/ 2147483647 w 32"/>
              <a:gd name="T5" fmla="*/ 2147483647 h 161"/>
              <a:gd name="T6" fmla="*/ 2147483647 w 32"/>
              <a:gd name="T7" fmla="*/ 2147483647 h 161"/>
              <a:gd name="T8" fmla="*/ 2147483647 w 32"/>
              <a:gd name="T9" fmla="*/ 2147483647 h 161"/>
              <a:gd name="T10" fmla="*/ 2147483647 w 32"/>
              <a:gd name="T11" fmla="*/ 2147483647 h 161"/>
              <a:gd name="T12" fmla="*/ 0 w 32"/>
              <a:gd name="T13" fmla="*/ 2147483647 h 161"/>
              <a:gd name="T14" fmla="*/ 0 w 32"/>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1"/>
              <a:gd name="T26" fmla="*/ 32 w 32"/>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1">
                <a:moveTo>
                  <a:pt x="0" y="0"/>
                </a:moveTo>
                <a:lnTo>
                  <a:pt x="3" y="6"/>
                </a:lnTo>
                <a:lnTo>
                  <a:pt x="11" y="20"/>
                </a:lnTo>
                <a:lnTo>
                  <a:pt x="22" y="37"/>
                </a:lnTo>
                <a:lnTo>
                  <a:pt x="32" y="52"/>
                </a:lnTo>
                <a:lnTo>
                  <a:pt x="32" y="160"/>
                </a:lnTo>
                <a:lnTo>
                  <a:pt x="0" y="161"/>
                </a:lnTo>
                <a:lnTo>
                  <a:pt x="0" y="0"/>
                </a:lnTo>
                <a:close/>
              </a:path>
            </a:pathLst>
          </a:custGeom>
          <a:solidFill>
            <a:srgbClr val="AA3400"/>
          </a:solidFill>
          <a:ln w="0">
            <a:solidFill>
              <a:srgbClr val="AA3400"/>
            </a:solidFill>
            <a:round/>
            <a:headEnd/>
            <a:tailEnd/>
          </a:ln>
        </p:spPr>
        <p:txBody>
          <a:bodyPr/>
          <a:lstStyle/>
          <a:p>
            <a:endParaRPr lang="en-US"/>
          </a:p>
        </p:txBody>
      </p:sp>
      <p:sp>
        <p:nvSpPr>
          <p:cNvPr id="37098" name="Freeform 1440"/>
          <p:cNvSpPr>
            <a:spLocks/>
          </p:cNvSpPr>
          <p:nvPr/>
        </p:nvSpPr>
        <p:spPr bwMode="auto">
          <a:xfrm rot="5400000">
            <a:off x="3731419" y="3350419"/>
            <a:ext cx="17462" cy="76200"/>
          </a:xfrm>
          <a:custGeom>
            <a:avLst/>
            <a:gdLst>
              <a:gd name="T0" fmla="*/ 0 w 32"/>
              <a:gd name="T1" fmla="*/ 0 h 108"/>
              <a:gd name="T2" fmla="*/ 2147483647 w 32"/>
              <a:gd name="T3" fmla="*/ 2147483647 h 108"/>
              <a:gd name="T4" fmla="*/ 2147483647 w 32"/>
              <a:gd name="T5" fmla="*/ 2147483647 h 108"/>
              <a:gd name="T6" fmla="*/ 2147483647 w 32"/>
              <a:gd name="T7" fmla="*/ 2147483647 h 108"/>
              <a:gd name="T8" fmla="*/ 2147483647 w 32"/>
              <a:gd name="T9" fmla="*/ 2147483647 h 108"/>
              <a:gd name="T10" fmla="*/ 0 w 32"/>
              <a:gd name="T11" fmla="*/ 2147483647 h 108"/>
              <a:gd name="T12" fmla="*/ 0 w 32"/>
              <a:gd name="T13" fmla="*/ 0 h 108"/>
              <a:gd name="T14" fmla="*/ 0 60000 65536"/>
              <a:gd name="T15" fmla="*/ 0 60000 65536"/>
              <a:gd name="T16" fmla="*/ 0 60000 65536"/>
              <a:gd name="T17" fmla="*/ 0 60000 65536"/>
              <a:gd name="T18" fmla="*/ 0 60000 65536"/>
              <a:gd name="T19" fmla="*/ 0 60000 65536"/>
              <a:gd name="T20" fmla="*/ 0 60000 65536"/>
              <a:gd name="T21" fmla="*/ 0 w 32"/>
              <a:gd name="T22" fmla="*/ 0 h 108"/>
              <a:gd name="T23" fmla="*/ 32 w 32"/>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08">
                <a:moveTo>
                  <a:pt x="0" y="0"/>
                </a:moveTo>
                <a:lnTo>
                  <a:pt x="12" y="20"/>
                </a:lnTo>
                <a:lnTo>
                  <a:pt x="24" y="39"/>
                </a:lnTo>
                <a:lnTo>
                  <a:pt x="32" y="52"/>
                </a:lnTo>
                <a:lnTo>
                  <a:pt x="32" y="106"/>
                </a:lnTo>
                <a:lnTo>
                  <a:pt x="0" y="108"/>
                </a:lnTo>
                <a:lnTo>
                  <a:pt x="0" y="0"/>
                </a:lnTo>
                <a:close/>
              </a:path>
            </a:pathLst>
          </a:custGeom>
          <a:solidFill>
            <a:srgbClr val="A42700"/>
          </a:solidFill>
          <a:ln w="0">
            <a:solidFill>
              <a:srgbClr val="A42700"/>
            </a:solidFill>
            <a:round/>
            <a:headEnd/>
            <a:tailEnd/>
          </a:ln>
        </p:spPr>
        <p:txBody>
          <a:bodyPr/>
          <a:lstStyle/>
          <a:p>
            <a:endParaRPr lang="en-US"/>
          </a:p>
        </p:txBody>
      </p:sp>
      <p:sp>
        <p:nvSpPr>
          <p:cNvPr id="37099" name="Freeform 1441"/>
          <p:cNvSpPr>
            <a:spLocks/>
          </p:cNvSpPr>
          <p:nvPr/>
        </p:nvSpPr>
        <p:spPr bwMode="auto">
          <a:xfrm rot="5400000">
            <a:off x="3712369" y="3388519"/>
            <a:ext cx="17462" cy="38100"/>
          </a:xfrm>
          <a:custGeom>
            <a:avLst/>
            <a:gdLst>
              <a:gd name="T0" fmla="*/ 0 w 32"/>
              <a:gd name="T1" fmla="*/ 0 h 53"/>
              <a:gd name="T2" fmla="*/ 2147483647 w 32"/>
              <a:gd name="T3" fmla="*/ 2147483647 h 53"/>
              <a:gd name="T4" fmla="*/ 2147483647 w 32"/>
              <a:gd name="T5" fmla="*/ 2147483647 h 53"/>
              <a:gd name="T6" fmla="*/ 2147483647 w 32"/>
              <a:gd name="T7" fmla="*/ 2147483647 h 53"/>
              <a:gd name="T8" fmla="*/ 2147483647 w 32"/>
              <a:gd name="T9" fmla="*/ 2147483647 h 53"/>
              <a:gd name="T10" fmla="*/ 2147483647 w 32"/>
              <a:gd name="T11" fmla="*/ 2147483647 h 53"/>
              <a:gd name="T12" fmla="*/ 2147483647 w 32"/>
              <a:gd name="T13" fmla="*/ 2147483647 h 53"/>
              <a:gd name="T14" fmla="*/ 0 w 32"/>
              <a:gd name="T15" fmla="*/ 2147483647 h 53"/>
              <a:gd name="T16" fmla="*/ 0 w 32"/>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3"/>
              <a:gd name="T29" fmla="*/ 32 w 3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3">
                <a:moveTo>
                  <a:pt x="0" y="0"/>
                </a:moveTo>
                <a:lnTo>
                  <a:pt x="1" y="2"/>
                </a:lnTo>
                <a:lnTo>
                  <a:pt x="12" y="18"/>
                </a:lnTo>
                <a:lnTo>
                  <a:pt x="20" y="31"/>
                </a:lnTo>
                <a:lnTo>
                  <a:pt x="26" y="42"/>
                </a:lnTo>
                <a:lnTo>
                  <a:pt x="31" y="49"/>
                </a:lnTo>
                <a:lnTo>
                  <a:pt x="32" y="51"/>
                </a:lnTo>
                <a:lnTo>
                  <a:pt x="0" y="53"/>
                </a:lnTo>
                <a:lnTo>
                  <a:pt x="0" y="0"/>
                </a:lnTo>
                <a:close/>
              </a:path>
            </a:pathLst>
          </a:custGeom>
          <a:solidFill>
            <a:srgbClr val="9D1900"/>
          </a:solidFill>
          <a:ln w="0">
            <a:solidFill>
              <a:srgbClr val="9D1900"/>
            </a:solidFill>
            <a:round/>
            <a:headEnd/>
            <a:tailEnd/>
          </a:ln>
        </p:spPr>
        <p:txBody>
          <a:bodyPr/>
          <a:lstStyle/>
          <a:p>
            <a:endParaRPr lang="en-US"/>
          </a:p>
        </p:txBody>
      </p:sp>
      <p:sp>
        <p:nvSpPr>
          <p:cNvPr id="37100" name="Line 1442"/>
          <p:cNvSpPr>
            <a:spLocks noChangeShapeType="1"/>
          </p:cNvSpPr>
          <p:nvPr/>
        </p:nvSpPr>
        <p:spPr bwMode="auto">
          <a:xfrm rot="5400000" flipH="1" flipV="1">
            <a:off x="3697288" y="3321050"/>
            <a:ext cx="1588"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1" name="Line 1443"/>
          <p:cNvSpPr>
            <a:spLocks noChangeShapeType="1"/>
          </p:cNvSpPr>
          <p:nvPr/>
        </p:nvSpPr>
        <p:spPr bwMode="auto">
          <a:xfrm rot="5400000" flipH="1" flipV="1">
            <a:off x="3699669" y="3318669"/>
            <a:ext cx="1587"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2" name="Line 1444"/>
          <p:cNvSpPr>
            <a:spLocks noChangeShapeType="1"/>
          </p:cNvSpPr>
          <p:nvPr/>
        </p:nvSpPr>
        <p:spPr bwMode="auto">
          <a:xfrm rot="5400000" flipH="1" flipV="1">
            <a:off x="3706019" y="3312319"/>
            <a:ext cx="4763"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3" name="Line 1445"/>
          <p:cNvSpPr>
            <a:spLocks noChangeShapeType="1"/>
          </p:cNvSpPr>
          <p:nvPr/>
        </p:nvSpPr>
        <p:spPr bwMode="auto">
          <a:xfrm rot="5400000" flipH="1" flipV="1">
            <a:off x="3714751" y="3308350"/>
            <a:ext cx="4762"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4" name="Line 1446"/>
          <p:cNvSpPr>
            <a:spLocks noChangeShapeType="1"/>
          </p:cNvSpPr>
          <p:nvPr/>
        </p:nvSpPr>
        <p:spPr bwMode="auto">
          <a:xfrm rot="5400000" flipH="1" flipV="1">
            <a:off x="3723481" y="3301207"/>
            <a:ext cx="4763"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5" name="Line 1447"/>
          <p:cNvSpPr>
            <a:spLocks noChangeShapeType="1"/>
          </p:cNvSpPr>
          <p:nvPr/>
        </p:nvSpPr>
        <p:spPr bwMode="auto">
          <a:xfrm rot="5400000" flipH="1" flipV="1">
            <a:off x="3736975" y="3294063"/>
            <a:ext cx="7937"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6" name="Line 1448"/>
          <p:cNvSpPr>
            <a:spLocks noChangeShapeType="1"/>
          </p:cNvSpPr>
          <p:nvPr/>
        </p:nvSpPr>
        <p:spPr bwMode="auto">
          <a:xfrm rot="5400000" flipH="1" flipV="1">
            <a:off x="3751263" y="3286125"/>
            <a:ext cx="7938"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7" name="Line 1449"/>
          <p:cNvSpPr>
            <a:spLocks noChangeShapeType="1"/>
          </p:cNvSpPr>
          <p:nvPr/>
        </p:nvSpPr>
        <p:spPr bwMode="auto">
          <a:xfrm rot="5400000" flipH="1" flipV="1">
            <a:off x="3767138" y="3276600"/>
            <a:ext cx="7937"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8" name="Line 1450"/>
          <p:cNvSpPr>
            <a:spLocks noChangeShapeType="1"/>
          </p:cNvSpPr>
          <p:nvPr/>
        </p:nvSpPr>
        <p:spPr bwMode="auto">
          <a:xfrm rot="5400000" flipH="1" flipV="1">
            <a:off x="3784600" y="3268663"/>
            <a:ext cx="7938"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9" name="Line 1451"/>
          <p:cNvSpPr>
            <a:spLocks noChangeShapeType="1"/>
          </p:cNvSpPr>
          <p:nvPr/>
        </p:nvSpPr>
        <p:spPr bwMode="auto">
          <a:xfrm rot="5400000" flipH="1" flipV="1">
            <a:off x="3800475" y="3259138"/>
            <a:ext cx="952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0" name="Line 1452"/>
          <p:cNvSpPr>
            <a:spLocks noChangeShapeType="1"/>
          </p:cNvSpPr>
          <p:nvPr/>
        </p:nvSpPr>
        <p:spPr bwMode="auto">
          <a:xfrm rot="5400000" flipH="1" flipV="1">
            <a:off x="3818731" y="3250407"/>
            <a:ext cx="9525"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1" name="Line 1453"/>
          <p:cNvSpPr>
            <a:spLocks noChangeShapeType="1"/>
          </p:cNvSpPr>
          <p:nvPr/>
        </p:nvSpPr>
        <p:spPr bwMode="auto">
          <a:xfrm rot="5400000" flipH="1" flipV="1">
            <a:off x="3838575" y="3241676"/>
            <a:ext cx="7937"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2" name="Line 1454"/>
          <p:cNvSpPr>
            <a:spLocks noChangeShapeType="1"/>
          </p:cNvSpPr>
          <p:nvPr/>
        </p:nvSpPr>
        <p:spPr bwMode="auto">
          <a:xfrm rot="5400000" flipH="1" flipV="1">
            <a:off x="3854450" y="3232151"/>
            <a:ext cx="952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3" name="Line 1455"/>
          <p:cNvSpPr>
            <a:spLocks noChangeShapeType="1"/>
          </p:cNvSpPr>
          <p:nvPr/>
        </p:nvSpPr>
        <p:spPr bwMode="auto">
          <a:xfrm rot="5400000" flipH="1" flipV="1">
            <a:off x="3878262" y="3211513"/>
            <a:ext cx="17463" cy="333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4" name="Line 1456"/>
          <p:cNvSpPr>
            <a:spLocks noChangeShapeType="1"/>
          </p:cNvSpPr>
          <p:nvPr/>
        </p:nvSpPr>
        <p:spPr bwMode="auto">
          <a:xfrm rot="5400000" flipH="1" flipV="1">
            <a:off x="3906838" y="3208338"/>
            <a:ext cx="7937"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5" name="Line 1457"/>
          <p:cNvSpPr>
            <a:spLocks noChangeShapeType="1"/>
          </p:cNvSpPr>
          <p:nvPr/>
        </p:nvSpPr>
        <p:spPr bwMode="auto">
          <a:xfrm rot="5400000" flipH="1" flipV="1">
            <a:off x="3921919" y="3201194"/>
            <a:ext cx="6350"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6" name="Line 1458"/>
          <p:cNvSpPr>
            <a:spLocks noChangeShapeType="1"/>
          </p:cNvSpPr>
          <p:nvPr/>
        </p:nvSpPr>
        <p:spPr bwMode="auto">
          <a:xfrm rot="5400000" flipH="1" flipV="1">
            <a:off x="3934618" y="3196432"/>
            <a:ext cx="4763"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7" name="Line 1459"/>
          <p:cNvSpPr>
            <a:spLocks noChangeShapeType="1"/>
          </p:cNvSpPr>
          <p:nvPr/>
        </p:nvSpPr>
        <p:spPr bwMode="auto">
          <a:xfrm rot="5400000" flipH="1" flipV="1">
            <a:off x="3946526" y="3192462"/>
            <a:ext cx="6350"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8" name="Line 1460"/>
          <p:cNvSpPr>
            <a:spLocks noChangeShapeType="1"/>
          </p:cNvSpPr>
          <p:nvPr/>
        </p:nvSpPr>
        <p:spPr bwMode="auto">
          <a:xfrm rot="5400000" flipH="1" flipV="1">
            <a:off x="3956844" y="3188494"/>
            <a:ext cx="3175"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9" name="Line 1461"/>
          <p:cNvSpPr>
            <a:spLocks noChangeShapeType="1"/>
          </p:cNvSpPr>
          <p:nvPr/>
        </p:nvSpPr>
        <p:spPr bwMode="auto">
          <a:xfrm rot="5400000" flipH="1" flipV="1">
            <a:off x="3962400" y="3187701"/>
            <a:ext cx="1587" cy="47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0" name="Line 1462"/>
          <p:cNvSpPr>
            <a:spLocks noChangeShapeType="1"/>
          </p:cNvSpPr>
          <p:nvPr/>
        </p:nvSpPr>
        <p:spPr bwMode="auto">
          <a:xfrm rot="5400000" flipH="1" flipV="1">
            <a:off x="3966369" y="3185319"/>
            <a:ext cx="3175" cy="47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1" name="Line 1463"/>
          <p:cNvSpPr>
            <a:spLocks noChangeShapeType="1"/>
          </p:cNvSpPr>
          <p:nvPr/>
        </p:nvSpPr>
        <p:spPr bwMode="auto">
          <a:xfrm rot="5400000" flipH="1" flipV="1">
            <a:off x="3974306" y="3180557"/>
            <a:ext cx="317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2" name="Line 1464"/>
          <p:cNvSpPr>
            <a:spLocks noChangeShapeType="1"/>
          </p:cNvSpPr>
          <p:nvPr/>
        </p:nvSpPr>
        <p:spPr bwMode="auto">
          <a:xfrm rot="5400000" flipH="1" flipV="1">
            <a:off x="3983037" y="3175001"/>
            <a:ext cx="4763"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3" name="Line 1465"/>
          <p:cNvSpPr>
            <a:spLocks noChangeShapeType="1"/>
          </p:cNvSpPr>
          <p:nvPr/>
        </p:nvSpPr>
        <p:spPr bwMode="auto">
          <a:xfrm rot="5400000" flipH="1" flipV="1">
            <a:off x="3994944" y="3167856"/>
            <a:ext cx="6350"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4" name="Line 1466"/>
          <p:cNvSpPr>
            <a:spLocks noChangeShapeType="1"/>
          </p:cNvSpPr>
          <p:nvPr/>
        </p:nvSpPr>
        <p:spPr bwMode="auto">
          <a:xfrm rot="5400000" flipH="1" flipV="1">
            <a:off x="4010025" y="3159126"/>
            <a:ext cx="7937"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5" name="Line 1467"/>
          <p:cNvSpPr>
            <a:spLocks noChangeShapeType="1"/>
          </p:cNvSpPr>
          <p:nvPr/>
        </p:nvSpPr>
        <p:spPr bwMode="auto">
          <a:xfrm rot="5400000" flipH="1" flipV="1">
            <a:off x="4027488" y="3151187"/>
            <a:ext cx="7938"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6" name="Line 1468"/>
          <p:cNvSpPr>
            <a:spLocks noChangeShapeType="1"/>
          </p:cNvSpPr>
          <p:nvPr/>
        </p:nvSpPr>
        <p:spPr bwMode="auto">
          <a:xfrm rot="5400000" flipH="1" flipV="1">
            <a:off x="4045744" y="3142457"/>
            <a:ext cx="7937"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7" name="Line 1469"/>
          <p:cNvSpPr>
            <a:spLocks noChangeShapeType="1"/>
          </p:cNvSpPr>
          <p:nvPr/>
        </p:nvSpPr>
        <p:spPr bwMode="auto">
          <a:xfrm rot="5400000" flipH="1" flipV="1">
            <a:off x="4064794" y="3132932"/>
            <a:ext cx="9525"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8" name="Line 1470"/>
          <p:cNvSpPr>
            <a:spLocks noChangeShapeType="1"/>
          </p:cNvSpPr>
          <p:nvPr/>
        </p:nvSpPr>
        <p:spPr bwMode="auto">
          <a:xfrm rot="5400000" flipH="1" flipV="1">
            <a:off x="4084638" y="3124200"/>
            <a:ext cx="7938"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9" name="Line 1471"/>
          <p:cNvSpPr>
            <a:spLocks noChangeShapeType="1"/>
          </p:cNvSpPr>
          <p:nvPr/>
        </p:nvSpPr>
        <p:spPr bwMode="auto">
          <a:xfrm rot="5400000" flipH="1" flipV="1">
            <a:off x="4105275" y="3114675"/>
            <a:ext cx="9525"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0" name="Line 1472"/>
          <p:cNvSpPr>
            <a:spLocks noChangeShapeType="1"/>
          </p:cNvSpPr>
          <p:nvPr/>
        </p:nvSpPr>
        <p:spPr bwMode="auto">
          <a:xfrm rot="5400000" flipH="1" flipV="1">
            <a:off x="4129088" y="3105150"/>
            <a:ext cx="9525"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1" name="Line 1473"/>
          <p:cNvSpPr>
            <a:spLocks noChangeShapeType="1"/>
          </p:cNvSpPr>
          <p:nvPr/>
        </p:nvSpPr>
        <p:spPr bwMode="auto">
          <a:xfrm rot="5400000" flipH="1" flipV="1">
            <a:off x="4150519" y="3096419"/>
            <a:ext cx="7937"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2" name="Line 1474"/>
          <p:cNvSpPr>
            <a:spLocks noChangeShapeType="1"/>
          </p:cNvSpPr>
          <p:nvPr/>
        </p:nvSpPr>
        <p:spPr bwMode="auto">
          <a:xfrm rot="5400000" flipH="1" flipV="1">
            <a:off x="4172744" y="3090069"/>
            <a:ext cx="7938"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3" name="Line 1475"/>
          <p:cNvSpPr>
            <a:spLocks noChangeShapeType="1"/>
          </p:cNvSpPr>
          <p:nvPr/>
        </p:nvSpPr>
        <p:spPr bwMode="auto">
          <a:xfrm rot="5400000" flipH="1" flipV="1">
            <a:off x="4192588" y="3081338"/>
            <a:ext cx="7937"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4" name="Line 1476"/>
          <p:cNvSpPr>
            <a:spLocks noChangeShapeType="1"/>
          </p:cNvSpPr>
          <p:nvPr/>
        </p:nvSpPr>
        <p:spPr bwMode="auto">
          <a:xfrm rot="5400000" flipH="1" flipV="1">
            <a:off x="4210844" y="3074194"/>
            <a:ext cx="7938"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5" name="Line 1477"/>
          <p:cNvSpPr>
            <a:spLocks noChangeShapeType="1"/>
          </p:cNvSpPr>
          <p:nvPr/>
        </p:nvSpPr>
        <p:spPr bwMode="auto">
          <a:xfrm rot="5400000" flipH="1" flipV="1">
            <a:off x="4229101" y="3068637"/>
            <a:ext cx="6350"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6" name="Line 1478"/>
          <p:cNvSpPr>
            <a:spLocks noChangeShapeType="1"/>
          </p:cNvSpPr>
          <p:nvPr/>
        </p:nvSpPr>
        <p:spPr bwMode="auto">
          <a:xfrm rot="5400000" flipH="1" flipV="1">
            <a:off x="4246563" y="3063875"/>
            <a:ext cx="4762"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7" name="Line 1479"/>
          <p:cNvSpPr>
            <a:spLocks noChangeShapeType="1"/>
          </p:cNvSpPr>
          <p:nvPr/>
        </p:nvSpPr>
        <p:spPr bwMode="auto">
          <a:xfrm rot="5400000" flipH="1" flipV="1">
            <a:off x="4259262" y="3060701"/>
            <a:ext cx="3175"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8" name="Line 1480"/>
          <p:cNvSpPr>
            <a:spLocks noChangeShapeType="1"/>
          </p:cNvSpPr>
          <p:nvPr/>
        </p:nvSpPr>
        <p:spPr bwMode="auto">
          <a:xfrm rot="5400000" flipH="1" flipV="1">
            <a:off x="4273550" y="3054350"/>
            <a:ext cx="4763"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9" name="Line 1481"/>
          <p:cNvSpPr>
            <a:spLocks noChangeShapeType="1"/>
          </p:cNvSpPr>
          <p:nvPr/>
        </p:nvSpPr>
        <p:spPr bwMode="auto">
          <a:xfrm rot="5400000" flipH="1" flipV="1">
            <a:off x="4291807" y="3048794"/>
            <a:ext cx="4762"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0" name="Line 1482"/>
          <p:cNvSpPr>
            <a:spLocks noChangeShapeType="1"/>
          </p:cNvSpPr>
          <p:nvPr/>
        </p:nvSpPr>
        <p:spPr bwMode="auto">
          <a:xfrm rot="5400000" flipH="1" flipV="1">
            <a:off x="4327525" y="3014663"/>
            <a:ext cx="19050" cy="635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1" name="Line 1483"/>
          <p:cNvSpPr>
            <a:spLocks noChangeShapeType="1"/>
          </p:cNvSpPr>
          <p:nvPr/>
        </p:nvSpPr>
        <p:spPr bwMode="auto">
          <a:xfrm rot="5400000" flipH="1" flipV="1">
            <a:off x="4375943" y="3024982"/>
            <a:ext cx="4763"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2" name="Line 1484"/>
          <p:cNvSpPr>
            <a:spLocks noChangeShapeType="1"/>
          </p:cNvSpPr>
          <p:nvPr/>
        </p:nvSpPr>
        <p:spPr bwMode="auto">
          <a:xfrm rot="5400000" flipH="1" flipV="1">
            <a:off x="4392613" y="3019425"/>
            <a:ext cx="6350"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3" name="Line 1485"/>
          <p:cNvSpPr>
            <a:spLocks noChangeShapeType="1"/>
          </p:cNvSpPr>
          <p:nvPr/>
        </p:nvSpPr>
        <p:spPr bwMode="auto">
          <a:xfrm rot="5400000" flipH="1" flipV="1">
            <a:off x="4413251" y="3014662"/>
            <a:ext cx="4762"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4" name="Line 1486"/>
          <p:cNvSpPr>
            <a:spLocks noChangeShapeType="1"/>
          </p:cNvSpPr>
          <p:nvPr/>
        </p:nvSpPr>
        <p:spPr bwMode="auto">
          <a:xfrm rot="5400000" flipH="1" flipV="1">
            <a:off x="4429919" y="3012282"/>
            <a:ext cx="3175"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5" name="Line 1487"/>
          <p:cNvSpPr>
            <a:spLocks noChangeShapeType="1"/>
          </p:cNvSpPr>
          <p:nvPr/>
        </p:nvSpPr>
        <p:spPr bwMode="auto">
          <a:xfrm rot="5400000" flipH="1" flipV="1">
            <a:off x="4441031" y="3009107"/>
            <a:ext cx="4763"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6" name="Line 1488"/>
          <p:cNvSpPr>
            <a:spLocks noChangeShapeType="1"/>
          </p:cNvSpPr>
          <p:nvPr/>
        </p:nvSpPr>
        <p:spPr bwMode="auto">
          <a:xfrm rot="5400000" flipH="1" flipV="1">
            <a:off x="4454525" y="3008313"/>
            <a:ext cx="1587"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7" name="Line 1489"/>
          <p:cNvSpPr>
            <a:spLocks noChangeShapeType="1"/>
          </p:cNvSpPr>
          <p:nvPr/>
        </p:nvSpPr>
        <p:spPr bwMode="auto">
          <a:xfrm rot="5400000" flipH="1" flipV="1">
            <a:off x="4462463" y="3005137"/>
            <a:ext cx="1588"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8" name="Line 1490"/>
          <p:cNvSpPr>
            <a:spLocks noChangeShapeType="1"/>
          </p:cNvSpPr>
          <p:nvPr/>
        </p:nvSpPr>
        <p:spPr bwMode="auto">
          <a:xfrm rot="5400000" flipH="1" flipV="1">
            <a:off x="4474369" y="3002757"/>
            <a:ext cx="1587"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9" name="Line 1491"/>
          <p:cNvSpPr>
            <a:spLocks noChangeShapeType="1"/>
          </p:cNvSpPr>
          <p:nvPr/>
        </p:nvSpPr>
        <p:spPr bwMode="auto">
          <a:xfrm rot="5400000" flipH="1" flipV="1">
            <a:off x="4489450" y="2994025"/>
            <a:ext cx="4763" cy="238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0" name="Line 1492"/>
          <p:cNvSpPr>
            <a:spLocks noChangeShapeType="1"/>
          </p:cNvSpPr>
          <p:nvPr/>
        </p:nvSpPr>
        <p:spPr bwMode="auto">
          <a:xfrm rot="5400000" flipH="1" flipV="1">
            <a:off x="4510881" y="2994819"/>
            <a:ext cx="3175"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1" name="Line 1493"/>
          <p:cNvSpPr>
            <a:spLocks noChangeShapeType="1"/>
          </p:cNvSpPr>
          <p:nvPr/>
        </p:nvSpPr>
        <p:spPr bwMode="auto">
          <a:xfrm rot="5400000" flipH="1" flipV="1">
            <a:off x="4523581" y="2993232"/>
            <a:ext cx="3175"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2" name="Line 1494"/>
          <p:cNvSpPr>
            <a:spLocks noChangeShapeType="1"/>
          </p:cNvSpPr>
          <p:nvPr/>
        </p:nvSpPr>
        <p:spPr bwMode="auto">
          <a:xfrm rot="5400000" flipH="1" flipV="1">
            <a:off x="4533900" y="2990851"/>
            <a:ext cx="1587"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3" name="Line 1495"/>
          <p:cNvSpPr>
            <a:spLocks noChangeShapeType="1"/>
          </p:cNvSpPr>
          <p:nvPr/>
        </p:nvSpPr>
        <p:spPr bwMode="auto">
          <a:xfrm rot="5400000" flipH="1" flipV="1">
            <a:off x="4544219" y="2990056"/>
            <a:ext cx="1588"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4" name="Line 1496"/>
          <p:cNvSpPr>
            <a:spLocks noChangeShapeType="1"/>
          </p:cNvSpPr>
          <p:nvPr/>
        </p:nvSpPr>
        <p:spPr bwMode="auto">
          <a:xfrm rot="5400000" flipH="1" flipV="1">
            <a:off x="4551363" y="2990850"/>
            <a:ext cx="1587" cy="47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5" name="Line 1497"/>
          <p:cNvSpPr>
            <a:spLocks noChangeShapeType="1"/>
          </p:cNvSpPr>
          <p:nvPr/>
        </p:nvSpPr>
        <p:spPr bwMode="auto">
          <a:xfrm rot="5400000" flipH="1" flipV="1">
            <a:off x="4556126" y="2990850"/>
            <a:ext cx="0"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6" name="Line 1498"/>
          <p:cNvSpPr>
            <a:spLocks noChangeShapeType="1"/>
          </p:cNvSpPr>
          <p:nvPr/>
        </p:nvSpPr>
        <p:spPr bwMode="auto">
          <a:xfrm rot="5400000">
            <a:off x="4552156" y="2990057"/>
            <a:ext cx="317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7" name="Line 1499"/>
          <p:cNvSpPr>
            <a:spLocks noChangeShapeType="1"/>
          </p:cNvSpPr>
          <p:nvPr/>
        </p:nvSpPr>
        <p:spPr bwMode="auto">
          <a:xfrm rot="5400000">
            <a:off x="4542631" y="2993232"/>
            <a:ext cx="317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8" name="Line 1500"/>
          <p:cNvSpPr>
            <a:spLocks noChangeShapeType="1"/>
          </p:cNvSpPr>
          <p:nvPr/>
        </p:nvSpPr>
        <p:spPr bwMode="auto">
          <a:xfrm rot="5400000">
            <a:off x="4533901" y="2995612"/>
            <a:ext cx="4762"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9" name="Line 1501"/>
          <p:cNvSpPr>
            <a:spLocks noChangeShapeType="1"/>
          </p:cNvSpPr>
          <p:nvPr/>
        </p:nvSpPr>
        <p:spPr bwMode="auto">
          <a:xfrm rot="5400000">
            <a:off x="4521200" y="2998788"/>
            <a:ext cx="4763"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0" name="Line 1502"/>
          <p:cNvSpPr>
            <a:spLocks noChangeShapeType="1"/>
          </p:cNvSpPr>
          <p:nvPr/>
        </p:nvSpPr>
        <p:spPr bwMode="auto">
          <a:xfrm rot="5400000">
            <a:off x="4503738" y="3003550"/>
            <a:ext cx="6350"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1" name="Line 1503"/>
          <p:cNvSpPr>
            <a:spLocks noChangeShapeType="1"/>
          </p:cNvSpPr>
          <p:nvPr/>
        </p:nvSpPr>
        <p:spPr bwMode="auto">
          <a:xfrm rot="5400000">
            <a:off x="4488657" y="3009106"/>
            <a:ext cx="6350" cy="174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2" name="Line 1504"/>
          <p:cNvSpPr>
            <a:spLocks noChangeShapeType="1"/>
          </p:cNvSpPr>
          <p:nvPr/>
        </p:nvSpPr>
        <p:spPr bwMode="auto">
          <a:xfrm rot="5400000">
            <a:off x="4469606" y="3015457"/>
            <a:ext cx="7937"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3" name="Line 1505"/>
          <p:cNvSpPr>
            <a:spLocks noChangeShapeType="1"/>
          </p:cNvSpPr>
          <p:nvPr/>
        </p:nvSpPr>
        <p:spPr bwMode="auto">
          <a:xfrm rot="5400000">
            <a:off x="4448969" y="3021806"/>
            <a:ext cx="7938"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4" name="Line 1506"/>
          <p:cNvSpPr>
            <a:spLocks noChangeShapeType="1"/>
          </p:cNvSpPr>
          <p:nvPr/>
        </p:nvSpPr>
        <p:spPr bwMode="auto">
          <a:xfrm rot="5400000">
            <a:off x="4429125" y="3032126"/>
            <a:ext cx="952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5" name="Line 1507"/>
          <p:cNvSpPr>
            <a:spLocks noChangeShapeType="1"/>
          </p:cNvSpPr>
          <p:nvPr/>
        </p:nvSpPr>
        <p:spPr bwMode="auto">
          <a:xfrm rot="5400000">
            <a:off x="4406900" y="3040063"/>
            <a:ext cx="9525" cy="222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6" name="Line 1508"/>
          <p:cNvSpPr>
            <a:spLocks noChangeShapeType="1"/>
          </p:cNvSpPr>
          <p:nvPr/>
        </p:nvSpPr>
        <p:spPr bwMode="auto">
          <a:xfrm rot="5400000">
            <a:off x="4386263" y="3049588"/>
            <a:ext cx="7937"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7" name="Line 1509"/>
          <p:cNvSpPr>
            <a:spLocks noChangeShapeType="1"/>
          </p:cNvSpPr>
          <p:nvPr/>
        </p:nvSpPr>
        <p:spPr bwMode="auto">
          <a:xfrm rot="5400000">
            <a:off x="4349751" y="3052762"/>
            <a:ext cx="19050" cy="412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8" name="Line 1510"/>
          <p:cNvSpPr>
            <a:spLocks noChangeShapeType="1"/>
          </p:cNvSpPr>
          <p:nvPr/>
        </p:nvSpPr>
        <p:spPr bwMode="auto">
          <a:xfrm rot="5400000">
            <a:off x="4324350" y="3078163"/>
            <a:ext cx="11113" cy="206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9" name="Line 1511"/>
          <p:cNvSpPr>
            <a:spLocks noChangeShapeType="1"/>
          </p:cNvSpPr>
          <p:nvPr/>
        </p:nvSpPr>
        <p:spPr bwMode="auto">
          <a:xfrm rot="5400000">
            <a:off x="4303712" y="3089276"/>
            <a:ext cx="9525"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0" name="Line 1512"/>
          <p:cNvSpPr>
            <a:spLocks noChangeShapeType="1"/>
          </p:cNvSpPr>
          <p:nvPr/>
        </p:nvSpPr>
        <p:spPr bwMode="auto">
          <a:xfrm rot="5400000">
            <a:off x="4288632" y="3099594"/>
            <a:ext cx="7937"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1" name="Line 1513"/>
          <p:cNvSpPr>
            <a:spLocks noChangeShapeType="1"/>
          </p:cNvSpPr>
          <p:nvPr/>
        </p:nvSpPr>
        <p:spPr bwMode="auto">
          <a:xfrm rot="5400000">
            <a:off x="4275931" y="3107532"/>
            <a:ext cx="4763"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2" name="Line 1514"/>
          <p:cNvSpPr>
            <a:spLocks noChangeShapeType="1"/>
          </p:cNvSpPr>
          <p:nvPr/>
        </p:nvSpPr>
        <p:spPr bwMode="auto">
          <a:xfrm rot="5400000">
            <a:off x="4263232" y="3113881"/>
            <a:ext cx="6350"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3" name="Line 1515"/>
          <p:cNvSpPr>
            <a:spLocks noChangeShapeType="1"/>
          </p:cNvSpPr>
          <p:nvPr/>
        </p:nvSpPr>
        <p:spPr bwMode="auto">
          <a:xfrm rot="5400000">
            <a:off x="4249738" y="3119438"/>
            <a:ext cx="7937"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4" name="Line 1516"/>
          <p:cNvSpPr>
            <a:spLocks noChangeShapeType="1"/>
          </p:cNvSpPr>
          <p:nvPr/>
        </p:nvSpPr>
        <p:spPr bwMode="auto">
          <a:xfrm rot="5400000">
            <a:off x="4235450" y="3127375"/>
            <a:ext cx="7938"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5" name="Line 1517"/>
          <p:cNvSpPr>
            <a:spLocks noChangeShapeType="1"/>
          </p:cNvSpPr>
          <p:nvPr/>
        </p:nvSpPr>
        <p:spPr bwMode="auto">
          <a:xfrm rot="5400000">
            <a:off x="4183063" y="3122613"/>
            <a:ext cx="33337" cy="650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6" name="Line 1518"/>
          <p:cNvSpPr>
            <a:spLocks noChangeShapeType="1"/>
          </p:cNvSpPr>
          <p:nvPr/>
        </p:nvSpPr>
        <p:spPr bwMode="auto">
          <a:xfrm rot="5400000">
            <a:off x="4154488" y="3167062"/>
            <a:ext cx="6350"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7" name="Line 1519"/>
          <p:cNvSpPr>
            <a:spLocks noChangeShapeType="1"/>
          </p:cNvSpPr>
          <p:nvPr/>
        </p:nvSpPr>
        <p:spPr bwMode="auto">
          <a:xfrm rot="5400000">
            <a:off x="4140200" y="3175000"/>
            <a:ext cx="7938"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8" name="Line 1520"/>
          <p:cNvSpPr>
            <a:spLocks noChangeShapeType="1"/>
          </p:cNvSpPr>
          <p:nvPr/>
        </p:nvSpPr>
        <p:spPr bwMode="auto">
          <a:xfrm rot="5400000">
            <a:off x="4125119" y="3183732"/>
            <a:ext cx="7937"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9" name="Line 1521"/>
          <p:cNvSpPr>
            <a:spLocks noChangeShapeType="1"/>
          </p:cNvSpPr>
          <p:nvPr/>
        </p:nvSpPr>
        <p:spPr bwMode="auto">
          <a:xfrm rot="5400000">
            <a:off x="4116387" y="3190876"/>
            <a:ext cx="4763"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0" name="Line 1522"/>
          <p:cNvSpPr>
            <a:spLocks noChangeShapeType="1"/>
          </p:cNvSpPr>
          <p:nvPr/>
        </p:nvSpPr>
        <p:spPr bwMode="auto">
          <a:xfrm rot="5400000">
            <a:off x="4103688" y="3195638"/>
            <a:ext cx="4762"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1" name="Line 1523"/>
          <p:cNvSpPr>
            <a:spLocks noChangeShapeType="1"/>
          </p:cNvSpPr>
          <p:nvPr/>
        </p:nvSpPr>
        <p:spPr bwMode="auto">
          <a:xfrm rot="5400000">
            <a:off x="4094956" y="3202782"/>
            <a:ext cx="4763"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2" name="Line 1524"/>
          <p:cNvSpPr>
            <a:spLocks noChangeShapeType="1"/>
          </p:cNvSpPr>
          <p:nvPr/>
        </p:nvSpPr>
        <p:spPr bwMode="auto">
          <a:xfrm rot="5400000">
            <a:off x="4091781" y="3205957"/>
            <a:ext cx="1587"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3" name="Line 1525"/>
          <p:cNvSpPr>
            <a:spLocks noChangeShapeType="1"/>
          </p:cNvSpPr>
          <p:nvPr/>
        </p:nvSpPr>
        <p:spPr bwMode="auto">
          <a:xfrm rot="5400000">
            <a:off x="4087019" y="3209131"/>
            <a:ext cx="0"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4" name="Line 1526"/>
          <p:cNvSpPr>
            <a:spLocks noChangeShapeType="1"/>
          </p:cNvSpPr>
          <p:nvPr/>
        </p:nvSpPr>
        <p:spPr bwMode="auto">
          <a:xfrm rot="5400000">
            <a:off x="4084638" y="3209925"/>
            <a:ext cx="1588"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5" name="Line 1527"/>
          <p:cNvSpPr>
            <a:spLocks noChangeShapeType="1"/>
          </p:cNvSpPr>
          <p:nvPr/>
        </p:nvSpPr>
        <p:spPr bwMode="auto">
          <a:xfrm rot="5400000">
            <a:off x="4081463" y="3211513"/>
            <a:ext cx="3175"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6" name="Line 1528"/>
          <p:cNvSpPr>
            <a:spLocks noChangeShapeType="1"/>
          </p:cNvSpPr>
          <p:nvPr/>
        </p:nvSpPr>
        <p:spPr bwMode="auto">
          <a:xfrm rot="5400000">
            <a:off x="4075906" y="3212307"/>
            <a:ext cx="3175" cy="79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7" name="Line 1529"/>
          <p:cNvSpPr>
            <a:spLocks noChangeShapeType="1"/>
          </p:cNvSpPr>
          <p:nvPr/>
        </p:nvSpPr>
        <p:spPr bwMode="auto">
          <a:xfrm rot="5400000">
            <a:off x="4065588" y="3216275"/>
            <a:ext cx="6350"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8" name="Line 1530"/>
          <p:cNvSpPr>
            <a:spLocks noChangeShapeType="1"/>
          </p:cNvSpPr>
          <p:nvPr/>
        </p:nvSpPr>
        <p:spPr bwMode="auto">
          <a:xfrm rot="5400000">
            <a:off x="4056063" y="3222625"/>
            <a:ext cx="7937"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9" name="Line 1531"/>
          <p:cNvSpPr>
            <a:spLocks noChangeShapeType="1"/>
          </p:cNvSpPr>
          <p:nvPr/>
        </p:nvSpPr>
        <p:spPr bwMode="auto">
          <a:xfrm rot="5400000">
            <a:off x="4044157" y="3228181"/>
            <a:ext cx="6350"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0" name="Line 1532"/>
          <p:cNvSpPr>
            <a:spLocks noChangeShapeType="1"/>
          </p:cNvSpPr>
          <p:nvPr/>
        </p:nvSpPr>
        <p:spPr bwMode="auto">
          <a:xfrm rot="5400000">
            <a:off x="4025900" y="3235325"/>
            <a:ext cx="952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1" name="Line 1533"/>
          <p:cNvSpPr>
            <a:spLocks noChangeShapeType="1"/>
          </p:cNvSpPr>
          <p:nvPr/>
        </p:nvSpPr>
        <p:spPr bwMode="auto">
          <a:xfrm rot="5400000">
            <a:off x="4010025" y="3244850"/>
            <a:ext cx="9525" cy="158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2" name="Line 1534"/>
          <p:cNvSpPr>
            <a:spLocks noChangeShapeType="1"/>
          </p:cNvSpPr>
          <p:nvPr/>
        </p:nvSpPr>
        <p:spPr bwMode="auto">
          <a:xfrm rot="5400000">
            <a:off x="3979069" y="3250406"/>
            <a:ext cx="20638" cy="349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3" name="Line 1535"/>
          <p:cNvSpPr>
            <a:spLocks noChangeShapeType="1"/>
          </p:cNvSpPr>
          <p:nvPr/>
        </p:nvSpPr>
        <p:spPr bwMode="auto">
          <a:xfrm rot="5400000">
            <a:off x="3943350" y="3270251"/>
            <a:ext cx="20637" cy="365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4" name="Line 1536"/>
          <p:cNvSpPr>
            <a:spLocks noChangeShapeType="1"/>
          </p:cNvSpPr>
          <p:nvPr/>
        </p:nvSpPr>
        <p:spPr bwMode="auto">
          <a:xfrm rot="5400000">
            <a:off x="3918743" y="3294857"/>
            <a:ext cx="11113" cy="190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5" name="Line 1537"/>
          <p:cNvSpPr>
            <a:spLocks noChangeShapeType="1"/>
          </p:cNvSpPr>
          <p:nvPr/>
        </p:nvSpPr>
        <p:spPr bwMode="auto">
          <a:xfrm rot="5400000">
            <a:off x="3902075" y="3305176"/>
            <a:ext cx="7937" cy="174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6" name="Line 1538"/>
          <p:cNvSpPr>
            <a:spLocks noChangeShapeType="1"/>
          </p:cNvSpPr>
          <p:nvPr/>
        </p:nvSpPr>
        <p:spPr bwMode="auto">
          <a:xfrm rot="5400000">
            <a:off x="3871119" y="3310731"/>
            <a:ext cx="19050" cy="333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7" name="Line 1539"/>
          <p:cNvSpPr>
            <a:spLocks noChangeShapeType="1"/>
          </p:cNvSpPr>
          <p:nvPr/>
        </p:nvSpPr>
        <p:spPr bwMode="auto">
          <a:xfrm rot="5400000">
            <a:off x="3854450" y="3333750"/>
            <a:ext cx="7938" cy="142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8" name="Line 1540"/>
          <p:cNvSpPr>
            <a:spLocks noChangeShapeType="1"/>
          </p:cNvSpPr>
          <p:nvPr/>
        </p:nvSpPr>
        <p:spPr bwMode="auto">
          <a:xfrm rot="5400000">
            <a:off x="3840957" y="3340894"/>
            <a:ext cx="6350"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9" name="Line 1541"/>
          <p:cNvSpPr>
            <a:spLocks noChangeShapeType="1"/>
          </p:cNvSpPr>
          <p:nvPr/>
        </p:nvSpPr>
        <p:spPr bwMode="auto">
          <a:xfrm rot="5400000">
            <a:off x="3828257" y="3348831"/>
            <a:ext cx="4762" cy="95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0" name="Line 1542"/>
          <p:cNvSpPr>
            <a:spLocks noChangeShapeType="1"/>
          </p:cNvSpPr>
          <p:nvPr/>
        </p:nvSpPr>
        <p:spPr bwMode="auto">
          <a:xfrm rot="5400000">
            <a:off x="3820319" y="3353594"/>
            <a:ext cx="3175" cy="79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1" name="Line 1543"/>
          <p:cNvSpPr>
            <a:spLocks noChangeShapeType="1"/>
          </p:cNvSpPr>
          <p:nvPr/>
        </p:nvSpPr>
        <p:spPr bwMode="auto">
          <a:xfrm rot="5400000">
            <a:off x="3813175" y="3357563"/>
            <a:ext cx="3175"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2" name="Line 1544"/>
          <p:cNvSpPr>
            <a:spLocks noChangeShapeType="1"/>
          </p:cNvSpPr>
          <p:nvPr/>
        </p:nvSpPr>
        <p:spPr bwMode="auto">
          <a:xfrm rot="5400000">
            <a:off x="3803650" y="3359150"/>
            <a:ext cx="6350" cy="127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3" name="Line 1545"/>
          <p:cNvSpPr>
            <a:spLocks noChangeShapeType="1"/>
          </p:cNvSpPr>
          <p:nvPr/>
        </p:nvSpPr>
        <p:spPr bwMode="auto">
          <a:xfrm rot="5400000">
            <a:off x="3792537" y="3365501"/>
            <a:ext cx="4763"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4" name="Line 1546"/>
          <p:cNvSpPr>
            <a:spLocks noChangeShapeType="1"/>
          </p:cNvSpPr>
          <p:nvPr/>
        </p:nvSpPr>
        <p:spPr bwMode="auto">
          <a:xfrm rot="5400000">
            <a:off x="3769519" y="3367882"/>
            <a:ext cx="12700" cy="23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5" name="Line 1547"/>
          <p:cNvSpPr>
            <a:spLocks noChangeShapeType="1"/>
          </p:cNvSpPr>
          <p:nvPr/>
        </p:nvSpPr>
        <p:spPr bwMode="auto">
          <a:xfrm rot="5400000">
            <a:off x="3755232" y="3382169"/>
            <a:ext cx="6350" cy="142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6" name="Line 1548"/>
          <p:cNvSpPr>
            <a:spLocks noChangeShapeType="1"/>
          </p:cNvSpPr>
          <p:nvPr/>
        </p:nvSpPr>
        <p:spPr bwMode="auto">
          <a:xfrm rot="5400000">
            <a:off x="3742532" y="3390106"/>
            <a:ext cx="6350" cy="111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7" name="Line 1549"/>
          <p:cNvSpPr>
            <a:spLocks noChangeShapeType="1"/>
          </p:cNvSpPr>
          <p:nvPr/>
        </p:nvSpPr>
        <p:spPr bwMode="auto">
          <a:xfrm rot="5400000">
            <a:off x="3731419" y="3396457"/>
            <a:ext cx="6350"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8" name="Line 1550"/>
          <p:cNvSpPr>
            <a:spLocks noChangeShapeType="1"/>
          </p:cNvSpPr>
          <p:nvPr/>
        </p:nvSpPr>
        <p:spPr bwMode="auto">
          <a:xfrm rot="5400000">
            <a:off x="3720306" y="3401220"/>
            <a:ext cx="3175" cy="111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9" name="Line 1551"/>
          <p:cNvSpPr>
            <a:spLocks noChangeShapeType="1"/>
          </p:cNvSpPr>
          <p:nvPr/>
        </p:nvSpPr>
        <p:spPr bwMode="auto">
          <a:xfrm rot="5400000">
            <a:off x="3710782" y="3407569"/>
            <a:ext cx="4762" cy="63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10" name="Line 1552"/>
          <p:cNvSpPr>
            <a:spLocks noChangeShapeType="1"/>
          </p:cNvSpPr>
          <p:nvPr/>
        </p:nvSpPr>
        <p:spPr bwMode="auto">
          <a:xfrm rot="5400000">
            <a:off x="3706019" y="3412331"/>
            <a:ext cx="3175" cy="47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11" name="Line 1553"/>
          <p:cNvSpPr>
            <a:spLocks noChangeShapeType="1"/>
          </p:cNvSpPr>
          <p:nvPr/>
        </p:nvSpPr>
        <p:spPr bwMode="auto">
          <a:xfrm rot="5400000">
            <a:off x="3705226" y="3414712"/>
            <a:ext cx="0" cy="31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12" name="AutoShape 1554"/>
          <p:cNvSpPr>
            <a:spLocks noChangeArrowheads="1"/>
          </p:cNvSpPr>
          <p:nvPr/>
        </p:nvSpPr>
        <p:spPr bwMode="auto">
          <a:xfrm>
            <a:off x="4397375" y="2730500"/>
            <a:ext cx="503238" cy="582613"/>
          </a:xfrm>
          <a:prstGeom prst="irregularSeal1">
            <a:avLst/>
          </a:prstGeom>
          <a:gradFill rotWithShape="1">
            <a:gsLst>
              <a:gs pos="0">
                <a:srgbClr val="00FF00">
                  <a:alpha val="75000"/>
                </a:srgbClr>
              </a:gs>
              <a:gs pos="100000">
                <a:srgbClr val="00B200">
                  <a:alpha val="10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endParaRPr lang="en-US" altLang="en-US" sz="2000">
              <a:solidFill>
                <a:srgbClr val="114F8B"/>
              </a:solidFill>
              <a:latin typeface="Arial" pitchFamily="34" charset="0"/>
              <a:ea typeface="MS PGothic" pitchFamily="34" charset="-128"/>
            </a:endParaRPr>
          </a:p>
        </p:txBody>
      </p:sp>
      <p:sp>
        <p:nvSpPr>
          <p:cNvPr id="37213" name="Line 10"/>
          <p:cNvSpPr>
            <a:spLocks noChangeShapeType="1"/>
          </p:cNvSpPr>
          <p:nvPr/>
        </p:nvSpPr>
        <p:spPr bwMode="auto">
          <a:xfrm flipV="1">
            <a:off x="6289675" y="3040063"/>
            <a:ext cx="735013" cy="0"/>
          </a:xfrm>
          <a:prstGeom prst="line">
            <a:avLst/>
          </a:prstGeom>
          <a:noFill/>
          <a:ln w="203200">
            <a:solidFill>
              <a:srgbClr val="FFFFCC"/>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37214" name="Text Box 12"/>
          <p:cNvSpPr txBox="1">
            <a:spLocks noChangeArrowheads="1"/>
          </p:cNvSpPr>
          <p:nvPr/>
        </p:nvSpPr>
        <p:spPr bwMode="auto">
          <a:xfrm>
            <a:off x="2997200" y="3883025"/>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b="1" baseline="-25000">
                <a:solidFill>
                  <a:schemeClr val="tx1"/>
                </a:solidFill>
                <a:latin typeface="Wingdings 2" pitchFamily="18" charset="2"/>
              </a:defRPr>
            </a:lvl1pPr>
            <a:lvl2pPr marL="742950" indent="-28575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r>
              <a:rPr lang="en-US" altLang="en-US" sz="2000">
                <a:solidFill>
                  <a:srgbClr val="FFFF00"/>
                </a:solidFill>
                <a:latin typeface="Arial" pitchFamily="34" charset="0"/>
                <a:ea typeface="MS PGothic" pitchFamily="34" charset="-128"/>
              </a:rPr>
              <a:t>DNA REPAIR PATHWAYS</a:t>
            </a:r>
          </a:p>
        </p:txBody>
      </p:sp>
      <p:sp>
        <p:nvSpPr>
          <p:cNvPr id="1555" name="Rectangle 3"/>
          <p:cNvSpPr txBox="1">
            <a:spLocks/>
          </p:cNvSpPr>
          <p:nvPr/>
        </p:nvSpPr>
        <p:spPr>
          <a:xfrm>
            <a:off x="406400" y="3978275"/>
            <a:ext cx="1981200" cy="762000"/>
          </a:xfrm>
          <a:prstGeom prst="rect">
            <a:avLst/>
          </a:prstGeom>
          <a:gradFill rotWithShape="1">
            <a:gsLst>
              <a:gs pos="0">
                <a:srgbClr val="003366"/>
              </a:gs>
              <a:gs pos="100000">
                <a:srgbClr val="002244"/>
              </a:gs>
            </a:gsLst>
            <a:lin ang="5400000" scaled="1"/>
          </a:gradFill>
          <a:ln>
            <a:solidFill>
              <a:schemeClr val="accent1"/>
            </a:solidFill>
          </a:ln>
        </p:spPr>
        <p:txBody>
          <a:bodyPr anchor="ctr"/>
          <a:lstStyle/>
          <a:p>
            <a:pPr marL="177800" indent="-177800">
              <a:lnSpc>
                <a:spcPct val="80000"/>
              </a:lnSpc>
              <a:spcBef>
                <a:spcPct val="30000"/>
              </a:spcBef>
              <a:spcAft>
                <a:spcPct val="20000"/>
              </a:spcAft>
              <a:buSzPct val="100000"/>
              <a:buFont typeface="Arial" pitchFamily="34" charset="0"/>
              <a:buNone/>
              <a:defRPr/>
            </a:pPr>
            <a:r>
              <a:rPr lang="en-US" kern="0" dirty="0">
                <a:solidFill>
                  <a:srgbClr val="FFCC00"/>
                </a:solidFill>
                <a:effectLst>
                  <a:outerShdw blurRad="38100" dist="38100" dir="2700000" algn="tl">
                    <a:srgbClr val="000000"/>
                  </a:outerShdw>
                </a:effectLst>
                <a:latin typeface="+mn-lt"/>
              </a:rPr>
              <a:t>Single Strand Breaks</a:t>
            </a:r>
          </a:p>
          <a:p>
            <a:pPr marL="177800" indent="-177800">
              <a:lnSpc>
                <a:spcPct val="80000"/>
              </a:lnSpc>
              <a:spcBef>
                <a:spcPct val="30000"/>
              </a:spcBef>
              <a:spcAft>
                <a:spcPct val="20000"/>
              </a:spcAft>
              <a:buSzPct val="100000"/>
              <a:buFontTx/>
              <a:buChar char="•"/>
              <a:defRPr/>
            </a:pPr>
            <a:r>
              <a:rPr lang="en-US" sz="1200" kern="0" dirty="0">
                <a:solidFill>
                  <a:srgbClr val="FFFFFF"/>
                </a:solidFill>
                <a:effectLst>
                  <a:outerShdw blurRad="38100" dist="38100" dir="2700000" algn="tl">
                    <a:srgbClr val="000000"/>
                  </a:outerShdw>
                </a:effectLst>
                <a:latin typeface="+mn-lt"/>
              </a:rPr>
              <a:t>Base excision repair</a:t>
            </a:r>
          </a:p>
          <a:p>
            <a:pPr lvl="1" indent="-114300">
              <a:lnSpc>
                <a:spcPct val="80000"/>
              </a:lnSpc>
              <a:spcBef>
                <a:spcPct val="30000"/>
              </a:spcBef>
              <a:spcAft>
                <a:spcPct val="20000"/>
              </a:spcAft>
              <a:buSzPct val="100000"/>
              <a:buFontTx/>
              <a:buChar char="•"/>
              <a:defRPr/>
            </a:pPr>
            <a:r>
              <a:rPr lang="en-US" sz="1100" kern="0" dirty="0">
                <a:solidFill>
                  <a:srgbClr val="FFFF00"/>
                </a:solidFill>
                <a:effectLst>
                  <a:outerShdw blurRad="38100" dist="38100" dir="2700000" algn="tl">
                    <a:srgbClr val="000000"/>
                  </a:outerShdw>
                </a:effectLst>
                <a:latin typeface="+mn-lt"/>
              </a:rPr>
              <a:t>PARP1</a:t>
            </a:r>
          </a:p>
        </p:txBody>
      </p:sp>
      <p:sp>
        <p:nvSpPr>
          <p:cNvPr id="37216" name="Rectangle 1558"/>
          <p:cNvSpPr>
            <a:spLocks/>
          </p:cNvSpPr>
          <p:nvPr/>
        </p:nvSpPr>
        <p:spPr bwMode="auto">
          <a:xfrm>
            <a:off x="6731000" y="3749675"/>
            <a:ext cx="1905000" cy="685800"/>
          </a:xfrm>
          <a:prstGeom prst="rect">
            <a:avLst/>
          </a:prstGeom>
          <a:gradFill rotWithShape="1">
            <a:gsLst>
              <a:gs pos="0">
                <a:srgbClr val="003366"/>
              </a:gs>
              <a:gs pos="100000">
                <a:srgbClr val="002244"/>
              </a:gs>
            </a:gsLst>
            <a:lin ang="5400000" scaled="1"/>
          </a:gradFill>
          <a:ln w="9525">
            <a:solidFill>
              <a:schemeClr val="accent1"/>
            </a:solidFill>
            <a:miter lim="800000"/>
            <a:headEnd/>
            <a:tailEnd/>
          </a:ln>
        </p:spPr>
        <p:txBody>
          <a:bodyPr anchor="ctr"/>
          <a:lstStyle>
            <a:lvl1pPr marL="177800" indent="-177800" defTabSz="457200" eaLnBrk="0" hangingPunct="0">
              <a:defRPr sz="2400" b="1" baseline="-25000">
                <a:solidFill>
                  <a:schemeClr val="tx1"/>
                </a:solidFill>
                <a:latin typeface="Wingdings 2" pitchFamily="18" charset="2"/>
              </a:defRPr>
            </a:lvl1pPr>
            <a:lvl2pPr marL="406400" indent="-11430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lnSpc>
                <a:spcPct val="80000"/>
              </a:lnSpc>
              <a:spcBef>
                <a:spcPct val="20000"/>
              </a:spcBef>
              <a:spcAft>
                <a:spcPct val="20000"/>
              </a:spcAft>
              <a:buFont typeface="Arial" pitchFamily="34" charset="0"/>
              <a:buNone/>
            </a:pPr>
            <a:r>
              <a:rPr lang="en-US" altLang="en-US">
                <a:solidFill>
                  <a:srgbClr val="FFCC00"/>
                </a:solidFill>
                <a:latin typeface="News Gothic MT"/>
                <a:ea typeface="MS PGothic" pitchFamily="34" charset="-128"/>
              </a:rPr>
              <a:t>Replication Lesions</a:t>
            </a:r>
          </a:p>
          <a:p>
            <a:pPr eaLnBrk="1" hangingPunct="1">
              <a:lnSpc>
                <a:spcPct val="80000"/>
              </a:lnSpc>
              <a:spcBef>
                <a:spcPct val="20000"/>
              </a:spcBef>
              <a:spcAft>
                <a:spcPct val="20000"/>
              </a:spcAft>
              <a:buFont typeface="Arial" pitchFamily="34" charset="0"/>
              <a:buChar char="•"/>
            </a:pPr>
            <a:r>
              <a:rPr lang="en-US" altLang="en-US" sz="1200">
                <a:solidFill>
                  <a:srgbClr val="FFFFFF"/>
                </a:solidFill>
                <a:latin typeface="News Gothic MT"/>
                <a:ea typeface="MS PGothic" pitchFamily="34" charset="-128"/>
              </a:rPr>
              <a:t>Base excision repair</a:t>
            </a:r>
          </a:p>
          <a:p>
            <a:pPr lvl="1" eaLnBrk="1" hangingPunct="1">
              <a:lnSpc>
                <a:spcPct val="80000"/>
              </a:lnSpc>
              <a:spcBef>
                <a:spcPct val="20000"/>
              </a:spcBef>
              <a:spcAft>
                <a:spcPct val="20000"/>
              </a:spcAft>
              <a:buFontTx/>
              <a:buChar char="•"/>
            </a:pPr>
            <a:r>
              <a:rPr lang="en-US" altLang="en-US" sz="1100">
                <a:solidFill>
                  <a:srgbClr val="FFFF00"/>
                </a:solidFill>
                <a:latin typeface="News Gothic MT"/>
                <a:ea typeface="MS PGothic" pitchFamily="34" charset="-128"/>
              </a:rPr>
              <a:t>PARP1</a:t>
            </a:r>
          </a:p>
        </p:txBody>
      </p:sp>
      <p:sp>
        <p:nvSpPr>
          <p:cNvPr id="1557" name="Rectangle 4"/>
          <p:cNvSpPr txBox="1">
            <a:spLocks/>
          </p:cNvSpPr>
          <p:nvPr/>
        </p:nvSpPr>
        <p:spPr>
          <a:xfrm>
            <a:off x="2692400" y="4359275"/>
            <a:ext cx="2514600" cy="838200"/>
          </a:xfrm>
          <a:prstGeom prst="rect">
            <a:avLst/>
          </a:prstGeom>
          <a:gradFill rotWithShape="1">
            <a:gsLst>
              <a:gs pos="0">
                <a:srgbClr val="003366"/>
              </a:gs>
              <a:gs pos="100000">
                <a:srgbClr val="002244"/>
              </a:gs>
            </a:gsLst>
            <a:lin ang="5400000" scaled="1"/>
          </a:gradFill>
          <a:ln>
            <a:solidFill>
              <a:schemeClr val="accent1"/>
            </a:solidFill>
          </a:ln>
        </p:spPr>
        <p:txBody>
          <a:bodyPr anchor="ctr"/>
          <a:lstStyle/>
          <a:p>
            <a:pPr marL="177800" indent="-177800">
              <a:lnSpc>
                <a:spcPct val="80000"/>
              </a:lnSpc>
              <a:spcBef>
                <a:spcPct val="30000"/>
              </a:spcBef>
              <a:spcAft>
                <a:spcPct val="20000"/>
              </a:spcAft>
              <a:buSzPct val="100000"/>
              <a:buFont typeface="Arial" pitchFamily="34" charset="0"/>
              <a:buNone/>
              <a:defRPr/>
            </a:pPr>
            <a:r>
              <a:rPr lang="en-US" kern="0" dirty="0">
                <a:solidFill>
                  <a:srgbClr val="FFCC00"/>
                </a:solidFill>
                <a:effectLst>
                  <a:outerShdw blurRad="38100" dist="38100" dir="2700000" algn="tl">
                    <a:srgbClr val="000000"/>
                  </a:outerShdw>
                </a:effectLst>
                <a:latin typeface="+mn-lt"/>
              </a:rPr>
              <a:t>Double Strand Breaks</a:t>
            </a:r>
          </a:p>
          <a:p>
            <a:pPr marL="177800" indent="-177800">
              <a:lnSpc>
                <a:spcPct val="80000"/>
              </a:lnSpc>
              <a:spcBef>
                <a:spcPct val="30000"/>
              </a:spcBef>
              <a:spcAft>
                <a:spcPct val="20000"/>
              </a:spcAft>
              <a:buSzPct val="100000"/>
              <a:buFontTx/>
              <a:buChar char="•"/>
              <a:defRPr/>
            </a:pPr>
            <a:r>
              <a:rPr lang="en-US" sz="1200" kern="0" dirty="0">
                <a:solidFill>
                  <a:srgbClr val="FFFFFF"/>
                </a:solidFill>
                <a:effectLst>
                  <a:outerShdw blurRad="38100" dist="38100" dir="2700000" algn="tl">
                    <a:srgbClr val="000000"/>
                  </a:outerShdw>
                </a:effectLst>
                <a:latin typeface="+mn-lt"/>
              </a:rPr>
              <a:t>Homologous recombination</a:t>
            </a:r>
          </a:p>
          <a:p>
            <a:pPr marL="406400" lvl="1" indent="-114300">
              <a:lnSpc>
                <a:spcPct val="80000"/>
              </a:lnSpc>
              <a:spcBef>
                <a:spcPct val="30000"/>
              </a:spcBef>
              <a:spcAft>
                <a:spcPct val="20000"/>
              </a:spcAft>
              <a:buSzPct val="100000"/>
              <a:buFontTx/>
              <a:buChar char="•"/>
              <a:defRPr/>
            </a:pPr>
            <a:r>
              <a:rPr lang="en-US" sz="1100" kern="0" dirty="0">
                <a:solidFill>
                  <a:srgbClr val="FFFF00"/>
                </a:solidFill>
                <a:effectLst>
                  <a:outerShdw blurRad="38100" dist="38100" dir="2700000" algn="tl">
                    <a:srgbClr val="000000"/>
                  </a:outerShdw>
                </a:effectLst>
                <a:latin typeface="+mn-lt"/>
              </a:rPr>
              <a:t>BRCA1/BRCA2</a:t>
            </a:r>
          </a:p>
        </p:txBody>
      </p:sp>
      <p:sp>
        <p:nvSpPr>
          <p:cNvPr id="37218" name="Rectangle 1556"/>
          <p:cNvSpPr>
            <a:spLocks/>
          </p:cNvSpPr>
          <p:nvPr/>
        </p:nvSpPr>
        <p:spPr bwMode="auto">
          <a:xfrm>
            <a:off x="5359400" y="4511675"/>
            <a:ext cx="2651125" cy="838200"/>
          </a:xfrm>
          <a:prstGeom prst="rect">
            <a:avLst/>
          </a:prstGeom>
          <a:gradFill rotWithShape="1">
            <a:gsLst>
              <a:gs pos="0">
                <a:srgbClr val="003366"/>
              </a:gs>
              <a:gs pos="100000">
                <a:srgbClr val="002244"/>
              </a:gs>
            </a:gsLst>
            <a:lin ang="5400000" scaled="1"/>
          </a:gradFill>
          <a:ln w="9525">
            <a:solidFill>
              <a:schemeClr val="accent1"/>
            </a:solidFill>
            <a:miter lim="800000"/>
            <a:headEnd/>
            <a:tailEnd/>
          </a:ln>
        </p:spPr>
        <p:txBody>
          <a:bodyPr anchor="ctr"/>
          <a:lstStyle>
            <a:lvl1pPr marL="177800" indent="-177800" defTabSz="457200" eaLnBrk="0" hangingPunct="0">
              <a:defRPr sz="2400" b="1" baseline="-25000">
                <a:solidFill>
                  <a:schemeClr val="tx1"/>
                </a:solidFill>
                <a:latin typeface="Wingdings 2" pitchFamily="18" charset="2"/>
              </a:defRPr>
            </a:lvl1pPr>
            <a:lvl2pPr marL="406400" indent="-114300" defTabSz="457200" eaLnBrk="0" hangingPunct="0">
              <a:defRPr sz="2400" b="1" baseline="-25000">
                <a:solidFill>
                  <a:schemeClr val="tx1"/>
                </a:solidFill>
                <a:latin typeface="Wingdings 2" pitchFamily="18" charset="2"/>
              </a:defRPr>
            </a:lvl2pPr>
            <a:lvl3pPr marL="1143000" indent="-228600" defTabSz="457200" eaLnBrk="0" hangingPunct="0">
              <a:defRPr sz="2400" b="1" baseline="-25000">
                <a:solidFill>
                  <a:schemeClr val="tx1"/>
                </a:solidFill>
                <a:latin typeface="Wingdings 2" pitchFamily="18" charset="2"/>
              </a:defRPr>
            </a:lvl3pPr>
            <a:lvl4pPr marL="1600200" indent="-228600" defTabSz="457200" eaLnBrk="0" hangingPunct="0">
              <a:defRPr sz="2400" b="1" baseline="-25000">
                <a:solidFill>
                  <a:schemeClr val="tx1"/>
                </a:solidFill>
                <a:latin typeface="Wingdings 2" pitchFamily="18" charset="2"/>
              </a:defRPr>
            </a:lvl4pPr>
            <a:lvl5pPr marL="2057400" indent="-228600" defTabSz="457200" eaLnBrk="0" hangingPunct="0">
              <a:defRPr sz="2400" b="1" baseline="-25000">
                <a:solidFill>
                  <a:schemeClr val="tx1"/>
                </a:solidFill>
                <a:latin typeface="Wingdings 2" pitchFamily="18" charset="2"/>
              </a:defRPr>
            </a:lvl5pPr>
            <a:lvl6pPr marL="2514600" indent="-228600" defTabSz="457200" eaLnBrk="0" fontAlgn="base" hangingPunct="0">
              <a:spcBef>
                <a:spcPct val="0"/>
              </a:spcBef>
              <a:spcAft>
                <a:spcPct val="0"/>
              </a:spcAft>
              <a:defRPr sz="2400" b="1" baseline="-25000">
                <a:solidFill>
                  <a:schemeClr val="tx1"/>
                </a:solidFill>
                <a:latin typeface="Wingdings 2" pitchFamily="18" charset="2"/>
              </a:defRPr>
            </a:lvl6pPr>
            <a:lvl7pPr marL="2971800" indent="-228600" defTabSz="457200" eaLnBrk="0" fontAlgn="base" hangingPunct="0">
              <a:spcBef>
                <a:spcPct val="0"/>
              </a:spcBef>
              <a:spcAft>
                <a:spcPct val="0"/>
              </a:spcAft>
              <a:defRPr sz="2400" b="1" baseline="-25000">
                <a:solidFill>
                  <a:schemeClr val="tx1"/>
                </a:solidFill>
                <a:latin typeface="Wingdings 2" pitchFamily="18" charset="2"/>
              </a:defRPr>
            </a:lvl7pPr>
            <a:lvl8pPr marL="3429000" indent="-228600" defTabSz="457200" eaLnBrk="0" fontAlgn="base" hangingPunct="0">
              <a:spcBef>
                <a:spcPct val="0"/>
              </a:spcBef>
              <a:spcAft>
                <a:spcPct val="0"/>
              </a:spcAft>
              <a:defRPr sz="2400" b="1" baseline="-25000">
                <a:solidFill>
                  <a:schemeClr val="tx1"/>
                </a:solidFill>
                <a:latin typeface="Wingdings 2" pitchFamily="18" charset="2"/>
              </a:defRPr>
            </a:lvl8pPr>
            <a:lvl9pPr marL="3886200" indent="-228600" defTabSz="457200" eaLnBrk="0" fontAlgn="base" hangingPunct="0">
              <a:spcBef>
                <a:spcPct val="0"/>
              </a:spcBef>
              <a:spcAft>
                <a:spcPct val="0"/>
              </a:spcAft>
              <a:defRPr sz="2400" b="1" baseline="-25000">
                <a:solidFill>
                  <a:schemeClr val="tx1"/>
                </a:solidFill>
                <a:latin typeface="Wingdings 2" pitchFamily="18" charset="2"/>
              </a:defRPr>
            </a:lvl9pPr>
          </a:lstStyle>
          <a:p>
            <a:pPr eaLnBrk="1" hangingPunct="1">
              <a:lnSpc>
                <a:spcPct val="80000"/>
              </a:lnSpc>
              <a:spcBef>
                <a:spcPct val="20000"/>
              </a:spcBef>
              <a:spcAft>
                <a:spcPct val="20000"/>
              </a:spcAft>
              <a:buFont typeface="Arial" pitchFamily="34" charset="0"/>
              <a:buNone/>
            </a:pPr>
            <a:r>
              <a:rPr lang="en-US" altLang="en-US">
                <a:solidFill>
                  <a:srgbClr val="FFCC00"/>
                </a:solidFill>
                <a:latin typeface="News Gothic MT"/>
                <a:ea typeface="MS PGothic" pitchFamily="34" charset="-128"/>
              </a:rPr>
              <a:t>DNA Adducts/Base Damage </a:t>
            </a:r>
          </a:p>
          <a:p>
            <a:pPr eaLnBrk="1" hangingPunct="1">
              <a:lnSpc>
                <a:spcPct val="80000"/>
              </a:lnSpc>
              <a:spcBef>
                <a:spcPct val="20000"/>
              </a:spcBef>
              <a:spcAft>
                <a:spcPct val="20000"/>
              </a:spcAft>
              <a:buFont typeface="Arial" pitchFamily="34" charset="0"/>
              <a:buChar char="•"/>
            </a:pPr>
            <a:r>
              <a:rPr lang="en-US" altLang="en-US" sz="1200">
                <a:solidFill>
                  <a:srgbClr val="FFFFFF"/>
                </a:solidFill>
                <a:latin typeface="News Gothic MT"/>
                <a:ea typeface="MS PGothic" pitchFamily="34" charset="-128"/>
              </a:rPr>
              <a:t>Base excision repair</a:t>
            </a:r>
          </a:p>
          <a:p>
            <a:pPr lvl="1" eaLnBrk="1" hangingPunct="1">
              <a:lnSpc>
                <a:spcPct val="80000"/>
              </a:lnSpc>
              <a:spcBef>
                <a:spcPct val="20000"/>
              </a:spcBef>
              <a:spcAft>
                <a:spcPct val="20000"/>
              </a:spcAft>
              <a:buFontTx/>
              <a:buChar char="•"/>
            </a:pPr>
            <a:r>
              <a:rPr lang="en-US" altLang="en-US" sz="1100">
                <a:solidFill>
                  <a:srgbClr val="FFFF00"/>
                </a:solidFill>
                <a:latin typeface="News Gothic MT"/>
                <a:ea typeface="MS PGothic" pitchFamily="34" charset="-128"/>
              </a:rPr>
              <a:t>PARP1</a:t>
            </a:r>
          </a:p>
        </p:txBody>
      </p:sp>
      <p:sp>
        <p:nvSpPr>
          <p:cNvPr id="37219" name="Oval 6"/>
          <p:cNvSpPr>
            <a:spLocks noChangeArrowheads="1"/>
          </p:cNvSpPr>
          <p:nvPr/>
        </p:nvSpPr>
        <p:spPr bwMode="auto">
          <a:xfrm>
            <a:off x="1244600" y="4359275"/>
            <a:ext cx="762000" cy="419100"/>
          </a:xfrm>
          <a:prstGeom prst="ellipse">
            <a:avLst/>
          </a:prstGeom>
          <a:noFill/>
          <a:ln w="508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baseline="-25000">
                <a:solidFill>
                  <a:schemeClr val="tx1"/>
                </a:solidFill>
                <a:latin typeface="Wingdings 2" pitchFamily="18" charset="2"/>
              </a:defRPr>
            </a:lvl1pPr>
            <a:lvl2pPr marL="742950" indent="-285750" eaLnBrk="0" hangingPunct="0">
              <a:defRPr sz="2400" b="1" baseline="-25000">
                <a:solidFill>
                  <a:schemeClr val="tx1"/>
                </a:solidFill>
                <a:latin typeface="Wingdings 2" pitchFamily="18" charset="2"/>
              </a:defRPr>
            </a:lvl2pPr>
            <a:lvl3pPr marL="1143000" indent="-228600" eaLnBrk="0" hangingPunct="0">
              <a:defRPr sz="2400" b="1" baseline="-25000">
                <a:solidFill>
                  <a:schemeClr val="tx1"/>
                </a:solidFill>
                <a:latin typeface="Wingdings 2" pitchFamily="18" charset="2"/>
              </a:defRPr>
            </a:lvl3pPr>
            <a:lvl4pPr marL="1600200" indent="-228600" eaLnBrk="0" hangingPunct="0">
              <a:defRPr sz="2400" b="1" baseline="-25000">
                <a:solidFill>
                  <a:schemeClr val="tx1"/>
                </a:solidFill>
                <a:latin typeface="Wingdings 2" pitchFamily="18" charset="2"/>
              </a:defRPr>
            </a:lvl4pPr>
            <a:lvl5pPr marL="2057400" indent="-228600" eaLnBrk="0" hangingPunct="0">
              <a:defRPr sz="2400" b="1" baseline="-25000">
                <a:solidFill>
                  <a:schemeClr val="tx1"/>
                </a:solidFill>
                <a:latin typeface="Wingdings 2" pitchFamily="18" charset="2"/>
              </a:defRPr>
            </a:lvl5pPr>
            <a:lvl6pPr marL="2514600" indent="-228600" eaLnBrk="0" fontAlgn="base" hangingPunct="0">
              <a:spcBef>
                <a:spcPct val="0"/>
              </a:spcBef>
              <a:spcAft>
                <a:spcPct val="0"/>
              </a:spcAft>
              <a:defRPr sz="2400" b="1" baseline="-25000">
                <a:solidFill>
                  <a:schemeClr val="tx1"/>
                </a:solidFill>
                <a:latin typeface="Wingdings 2" pitchFamily="18" charset="2"/>
              </a:defRPr>
            </a:lvl6pPr>
            <a:lvl7pPr marL="2971800" indent="-228600" eaLnBrk="0" fontAlgn="base" hangingPunct="0">
              <a:spcBef>
                <a:spcPct val="0"/>
              </a:spcBef>
              <a:spcAft>
                <a:spcPct val="0"/>
              </a:spcAft>
              <a:defRPr sz="2400" b="1" baseline="-25000">
                <a:solidFill>
                  <a:schemeClr val="tx1"/>
                </a:solidFill>
                <a:latin typeface="Wingdings 2" pitchFamily="18" charset="2"/>
              </a:defRPr>
            </a:lvl7pPr>
            <a:lvl8pPr marL="3429000" indent="-228600" eaLnBrk="0" fontAlgn="base" hangingPunct="0">
              <a:spcBef>
                <a:spcPct val="0"/>
              </a:spcBef>
              <a:spcAft>
                <a:spcPct val="0"/>
              </a:spcAft>
              <a:defRPr sz="2400" b="1" baseline="-25000">
                <a:solidFill>
                  <a:schemeClr val="tx1"/>
                </a:solidFill>
                <a:latin typeface="Wingdings 2" pitchFamily="18" charset="2"/>
              </a:defRPr>
            </a:lvl8pPr>
            <a:lvl9pPr marL="3886200" indent="-228600" eaLnBrk="0" fontAlgn="base" hangingPunct="0">
              <a:spcBef>
                <a:spcPct val="0"/>
              </a:spcBef>
              <a:spcAft>
                <a:spcPct val="0"/>
              </a:spcAft>
              <a:defRPr sz="2400" b="1" baseline="-25000">
                <a:solidFill>
                  <a:schemeClr val="tx1"/>
                </a:solidFill>
                <a:latin typeface="Wingdings 2" pitchFamily="18" charset="2"/>
              </a:defRPr>
            </a:lvl9pPr>
          </a:lstStyle>
          <a:p>
            <a:pPr algn="ctr"/>
            <a:endParaRPr lang="en-US" altLang="en-US" sz="1400" baseline="0">
              <a:latin typeface="Symbol" pitchFamily="18" charset="2"/>
            </a:endParaRPr>
          </a:p>
        </p:txBody>
      </p:sp>
      <p:sp>
        <p:nvSpPr>
          <p:cNvPr id="37220" name="Oval 1356"/>
          <p:cNvSpPr>
            <a:spLocks noChangeArrowheads="1"/>
          </p:cNvSpPr>
          <p:nvPr/>
        </p:nvSpPr>
        <p:spPr bwMode="auto">
          <a:xfrm>
            <a:off x="7493000" y="4092575"/>
            <a:ext cx="762000" cy="419100"/>
          </a:xfrm>
          <a:prstGeom prst="ellipse">
            <a:avLst/>
          </a:prstGeom>
          <a:noFill/>
          <a:ln w="508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baseline="-25000">
                <a:solidFill>
                  <a:schemeClr val="tx1"/>
                </a:solidFill>
                <a:latin typeface="Wingdings 2" pitchFamily="18" charset="2"/>
              </a:defRPr>
            </a:lvl1pPr>
            <a:lvl2pPr marL="742950" indent="-285750" eaLnBrk="0" hangingPunct="0">
              <a:defRPr sz="2400" b="1" baseline="-25000">
                <a:solidFill>
                  <a:schemeClr val="tx1"/>
                </a:solidFill>
                <a:latin typeface="Wingdings 2" pitchFamily="18" charset="2"/>
              </a:defRPr>
            </a:lvl2pPr>
            <a:lvl3pPr marL="1143000" indent="-228600" eaLnBrk="0" hangingPunct="0">
              <a:defRPr sz="2400" b="1" baseline="-25000">
                <a:solidFill>
                  <a:schemeClr val="tx1"/>
                </a:solidFill>
                <a:latin typeface="Wingdings 2" pitchFamily="18" charset="2"/>
              </a:defRPr>
            </a:lvl3pPr>
            <a:lvl4pPr marL="1600200" indent="-228600" eaLnBrk="0" hangingPunct="0">
              <a:defRPr sz="2400" b="1" baseline="-25000">
                <a:solidFill>
                  <a:schemeClr val="tx1"/>
                </a:solidFill>
                <a:latin typeface="Wingdings 2" pitchFamily="18" charset="2"/>
              </a:defRPr>
            </a:lvl4pPr>
            <a:lvl5pPr marL="2057400" indent="-228600" eaLnBrk="0" hangingPunct="0">
              <a:defRPr sz="2400" b="1" baseline="-25000">
                <a:solidFill>
                  <a:schemeClr val="tx1"/>
                </a:solidFill>
                <a:latin typeface="Wingdings 2" pitchFamily="18" charset="2"/>
              </a:defRPr>
            </a:lvl5pPr>
            <a:lvl6pPr marL="2514600" indent="-228600" eaLnBrk="0" fontAlgn="base" hangingPunct="0">
              <a:spcBef>
                <a:spcPct val="0"/>
              </a:spcBef>
              <a:spcAft>
                <a:spcPct val="0"/>
              </a:spcAft>
              <a:defRPr sz="2400" b="1" baseline="-25000">
                <a:solidFill>
                  <a:schemeClr val="tx1"/>
                </a:solidFill>
                <a:latin typeface="Wingdings 2" pitchFamily="18" charset="2"/>
              </a:defRPr>
            </a:lvl6pPr>
            <a:lvl7pPr marL="2971800" indent="-228600" eaLnBrk="0" fontAlgn="base" hangingPunct="0">
              <a:spcBef>
                <a:spcPct val="0"/>
              </a:spcBef>
              <a:spcAft>
                <a:spcPct val="0"/>
              </a:spcAft>
              <a:defRPr sz="2400" b="1" baseline="-25000">
                <a:solidFill>
                  <a:schemeClr val="tx1"/>
                </a:solidFill>
                <a:latin typeface="Wingdings 2" pitchFamily="18" charset="2"/>
              </a:defRPr>
            </a:lvl7pPr>
            <a:lvl8pPr marL="3429000" indent="-228600" eaLnBrk="0" fontAlgn="base" hangingPunct="0">
              <a:spcBef>
                <a:spcPct val="0"/>
              </a:spcBef>
              <a:spcAft>
                <a:spcPct val="0"/>
              </a:spcAft>
              <a:defRPr sz="2400" b="1" baseline="-25000">
                <a:solidFill>
                  <a:schemeClr val="tx1"/>
                </a:solidFill>
                <a:latin typeface="Wingdings 2" pitchFamily="18" charset="2"/>
              </a:defRPr>
            </a:lvl8pPr>
            <a:lvl9pPr marL="3886200" indent="-228600" eaLnBrk="0" fontAlgn="base" hangingPunct="0">
              <a:spcBef>
                <a:spcPct val="0"/>
              </a:spcBef>
              <a:spcAft>
                <a:spcPct val="0"/>
              </a:spcAft>
              <a:defRPr sz="2400" b="1" baseline="-25000">
                <a:solidFill>
                  <a:schemeClr val="tx1"/>
                </a:solidFill>
                <a:latin typeface="Wingdings 2" pitchFamily="18" charset="2"/>
              </a:defRPr>
            </a:lvl9pPr>
          </a:lstStyle>
          <a:p>
            <a:pPr algn="ctr"/>
            <a:endParaRPr lang="en-US" altLang="en-US" sz="1400" baseline="0">
              <a:latin typeface="Symbol" pitchFamily="18" charset="2"/>
            </a:endParaRPr>
          </a:p>
        </p:txBody>
      </p:sp>
      <p:sp>
        <p:nvSpPr>
          <p:cNvPr id="37221" name="Oval 1357"/>
          <p:cNvSpPr>
            <a:spLocks noChangeArrowheads="1"/>
          </p:cNvSpPr>
          <p:nvPr/>
        </p:nvSpPr>
        <p:spPr bwMode="auto">
          <a:xfrm>
            <a:off x="6426200" y="4930775"/>
            <a:ext cx="762000" cy="419100"/>
          </a:xfrm>
          <a:prstGeom prst="ellipse">
            <a:avLst/>
          </a:prstGeom>
          <a:noFill/>
          <a:ln w="508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baseline="-25000">
                <a:solidFill>
                  <a:schemeClr val="tx1"/>
                </a:solidFill>
                <a:latin typeface="Wingdings 2" pitchFamily="18" charset="2"/>
              </a:defRPr>
            </a:lvl1pPr>
            <a:lvl2pPr marL="742950" indent="-285750" eaLnBrk="0" hangingPunct="0">
              <a:defRPr sz="2400" b="1" baseline="-25000">
                <a:solidFill>
                  <a:schemeClr val="tx1"/>
                </a:solidFill>
                <a:latin typeface="Wingdings 2" pitchFamily="18" charset="2"/>
              </a:defRPr>
            </a:lvl2pPr>
            <a:lvl3pPr marL="1143000" indent="-228600" eaLnBrk="0" hangingPunct="0">
              <a:defRPr sz="2400" b="1" baseline="-25000">
                <a:solidFill>
                  <a:schemeClr val="tx1"/>
                </a:solidFill>
                <a:latin typeface="Wingdings 2" pitchFamily="18" charset="2"/>
              </a:defRPr>
            </a:lvl3pPr>
            <a:lvl4pPr marL="1600200" indent="-228600" eaLnBrk="0" hangingPunct="0">
              <a:defRPr sz="2400" b="1" baseline="-25000">
                <a:solidFill>
                  <a:schemeClr val="tx1"/>
                </a:solidFill>
                <a:latin typeface="Wingdings 2" pitchFamily="18" charset="2"/>
              </a:defRPr>
            </a:lvl4pPr>
            <a:lvl5pPr marL="2057400" indent="-228600" eaLnBrk="0" hangingPunct="0">
              <a:defRPr sz="2400" b="1" baseline="-25000">
                <a:solidFill>
                  <a:schemeClr val="tx1"/>
                </a:solidFill>
                <a:latin typeface="Wingdings 2" pitchFamily="18" charset="2"/>
              </a:defRPr>
            </a:lvl5pPr>
            <a:lvl6pPr marL="2514600" indent="-228600" eaLnBrk="0" fontAlgn="base" hangingPunct="0">
              <a:spcBef>
                <a:spcPct val="0"/>
              </a:spcBef>
              <a:spcAft>
                <a:spcPct val="0"/>
              </a:spcAft>
              <a:defRPr sz="2400" b="1" baseline="-25000">
                <a:solidFill>
                  <a:schemeClr val="tx1"/>
                </a:solidFill>
                <a:latin typeface="Wingdings 2" pitchFamily="18" charset="2"/>
              </a:defRPr>
            </a:lvl6pPr>
            <a:lvl7pPr marL="2971800" indent="-228600" eaLnBrk="0" fontAlgn="base" hangingPunct="0">
              <a:spcBef>
                <a:spcPct val="0"/>
              </a:spcBef>
              <a:spcAft>
                <a:spcPct val="0"/>
              </a:spcAft>
              <a:defRPr sz="2400" b="1" baseline="-25000">
                <a:solidFill>
                  <a:schemeClr val="tx1"/>
                </a:solidFill>
                <a:latin typeface="Wingdings 2" pitchFamily="18" charset="2"/>
              </a:defRPr>
            </a:lvl7pPr>
            <a:lvl8pPr marL="3429000" indent="-228600" eaLnBrk="0" fontAlgn="base" hangingPunct="0">
              <a:spcBef>
                <a:spcPct val="0"/>
              </a:spcBef>
              <a:spcAft>
                <a:spcPct val="0"/>
              </a:spcAft>
              <a:defRPr sz="2400" b="1" baseline="-25000">
                <a:solidFill>
                  <a:schemeClr val="tx1"/>
                </a:solidFill>
                <a:latin typeface="Wingdings 2" pitchFamily="18" charset="2"/>
              </a:defRPr>
            </a:lvl8pPr>
            <a:lvl9pPr marL="3886200" indent="-228600" eaLnBrk="0" fontAlgn="base" hangingPunct="0">
              <a:spcBef>
                <a:spcPct val="0"/>
              </a:spcBef>
              <a:spcAft>
                <a:spcPct val="0"/>
              </a:spcAft>
              <a:defRPr sz="2400" b="1" baseline="-25000">
                <a:solidFill>
                  <a:schemeClr val="tx1"/>
                </a:solidFill>
                <a:latin typeface="Wingdings 2" pitchFamily="18" charset="2"/>
              </a:defRPr>
            </a:lvl9pPr>
          </a:lstStyle>
          <a:p>
            <a:pPr algn="ctr"/>
            <a:endParaRPr lang="en-US" altLang="en-US" sz="1400" baseline="0">
              <a:latin typeface="Symbol" pitchFamily="18" charset="2"/>
            </a:endParaRPr>
          </a:p>
        </p:txBody>
      </p:sp>
    </p:spTree>
    <p:extLst>
      <p:ext uri="{BB962C8B-B14F-4D97-AF65-F5344CB8AC3E}">
        <p14:creationId xmlns:p14="http://schemas.microsoft.com/office/powerpoint/2010/main" val="558949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cancernetwork.com/image/image_gallery?img_id=1519599&amp;t=12653900016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3725"/>
            <a:ext cx="8763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1"/>
          <p:cNvSpPr txBox="1">
            <a:spLocks noChangeArrowheads="1"/>
          </p:cNvSpPr>
          <p:nvPr/>
        </p:nvSpPr>
        <p:spPr bwMode="auto">
          <a:xfrm>
            <a:off x="381000" y="5867400"/>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r>
              <a:rPr lang="en-US" altLang="en-US" sz="1400">
                <a:solidFill>
                  <a:srgbClr val="FFFFFF"/>
                </a:solidFill>
                <a:latin typeface="Wingdings 2" pitchFamily="18" charset="2"/>
              </a:rPr>
              <a:t>http://clinicianonnet.blogspot.com/2010/06/recent-advances-on-breast-cancer.html</a:t>
            </a:r>
          </a:p>
        </p:txBody>
      </p:sp>
      <p:sp>
        <p:nvSpPr>
          <p:cNvPr id="38916" name="TextBox 2"/>
          <p:cNvSpPr txBox="1">
            <a:spLocks noChangeArrowheads="1"/>
          </p:cNvSpPr>
          <p:nvPr/>
        </p:nvSpPr>
        <p:spPr bwMode="auto">
          <a:xfrm>
            <a:off x="1930400" y="1096963"/>
            <a:ext cx="563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r>
              <a:rPr lang="en-US" altLang="en-US" sz="2400">
                <a:solidFill>
                  <a:srgbClr val="FFFF00"/>
                </a:solidFill>
                <a:latin typeface="Wingdings 2" pitchFamily="18" charset="2"/>
              </a:rPr>
              <a:t>Parp Inhibitors-Mechanism of Action</a:t>
            </a:r>
          </a:p>
        </p:txBody>
      </p:sp>
    </p:spTree>
    <p:extLst>
      <p:ext uri="{BB962C8B-B14F-4D97-AF65-F5344CB8AC3E}">
        <p14:creationId xmlns:p14="http://schemas.microsoft.com/office/powerpoint/2010/main" val="55127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ChangeArrowheads="1"/>
          </p:cNvSpPr>
          <p:nvPr/>
        </p:nvSpPr>
        <p:spPr bwMode="auto">
          <a:xfrm>
            <a:off x="0" y="4"/>
            <a:ext cx="9144000" cy="5957453"/>
          </a:xfrm>
          <a:prstGeom prst="rect">
            <a:avLst/>
          </a:prstGeom>
          <a:solidFill>
            <a:srgbClr val="003D7C"/>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0" tIns="45711" rIns="91420" bIns="45711"/>
          <a:lstStyle>
            <a:lvl1pPr eaLnBrk="0" hangingPunct="0">
              <a:spcBef>
                <a:spcPct val="20000"/>
              </a:spcBef>
              <a:buClr>
                <a:srgbClr val="002664"/>
              </a:buClr>
              <a:buSzPct val="120000"/>
              <a:buChar char="•"/>
              <a:defRPr sz="2100">
                <a:solidFill>
                  <a:schemeClr val="tx1"/>
                </a:solidFill>
                <a:latin typeface="Times" pitchFamily="18" charset="0"/>
                <a:ea typeface="ＭＳ Ｐゴシック" pitchFamily="34" charset="-128"/>
              </a:defRPr>
            </a:lvl1pPr>
            <a:lvl2pPr marL="742950" indent="-285750" eaLnBrk="0" hangingPunct="0">
              <a:spcBef>
                <a:spcPct val="20000"/>
              </a:spcBef>
              <a:buClr>
                <a:srgbClr val="002664"/>
              </a:buClr>
              <a:buSzPct val="120000"/>
              <a:buChar char="–"/>
              <a:defRPr sz="2100">
                <a:solidFill>
                  <a:schemeClr val="tx1"/>
                </a:solidFill>
                <a:latin typeface="Times" pitchFamily="18" charset="0"/>
                <a:ea typeface="ＭＳ Ｐゴシック" pitchFamily="34" charset="-128"/>
              </a:defRPr>
            </a:lvl2pPr>
            <a:lvl3pPr marL="1143000" indent="-228600" eaLnBrk="0" hangingPunct="0">
              <a:spcBef>
                <a:spcPct val="20000"/>
              </a:spcBef>
              <a:buClr>
                <a:srgbClr val="002664"/>
              </a:buClr>
              <a:buSzPct val="120000"/>
              <a:buChar char="•"/>
              <a:defRPr sz="2100">
                <a:solidFill>
                  <a:schemeClr val="tx1"/>
                </a:solidFill>
                <a:latin typeface="Times" pitchFamily="18" charset="0"/>
                <a:ea typeface="ＭＳ Ｐゴシック" pitchFamily="34" charset="-128"/>
              </a:defRPr>
            </a:lvl3pPr>
            <a:lvl4pPr marL="1600200" indent="-228600" eaLnBrk="0" hangingPunct="0">
              <a:spcBef>
                <a:spcPct val="20000"/>
              </a:spcBef>
              <a:buClr>
                <a:srgbClr val="002664"/>
              </a:buClr>
              <a:buSzPct val="120000"/>
              <a:buChar char="–"/>
              <a:defRPr sz="2100">
                <a:solidFill>
                  <a:schemeClr val="tx1"/>
                </a:solidFill>
                <a:latin typeface="Times" pitchFamily="18" charset="0"/>
                <a:ea typeface="ＭＳ Ｐゴシック" pitchFamily="34" charset="-128"/>
              </a:defRPr>
            </a:lvl4pPr>
            <a:lvl5pPr marL="2057400" indent="-228600" eaLnBrk="0" hangingPunct="0">
              <a:spcBef>
                <a:spcPct val="20000"/>
              </a:spcBef>
              <a:buClr>
                <a:srgbClr val="002664"/>
              </a:buClr>
              <a:buSzPct val="120000"/>
              <a:buChar char="•"/>
              <a:defRPr sz="2100">
                <a:solidFill>
                  <a:schemeClr val="tx1"/>
                </a:solidFill>
                <a:latin typeface="Times" pitchFamily="18" charset="0"/>
                <a:ea typeface="ＭＳ Ｐゴシック" pitchFamily="34" charset="-128"/>
              </a:defRPr>
            </a:lvl5pPr>
            <a:lvl6pPr marL="2514600" indent="-228600" eaLnBrk="0" fontAlgn="base" hangingPunct="0">
              <a:spcBef>
                <a:spcPct val="20000"/>
              </a:spcBef>
              <a:spcAft>
                <a:spcPct val="0"/>
              </a:spcAft>
              <a:buClr>
                <a:srgbClr val="002664"/>
              </a:buClr>
              <a:buSzPct val="120000"/>
              <a:buChar char="•"/>
              <a:defRPr sz="2100">
                <a:solidFill>
                  <a:schemeClr val="tx1"/>
                </a:solidFill>
                <a:latin typeface="Times" pitchFamily="18" charset="0"/>
                <a:ea typeface="ＭＳ Ｐゴシック" pitchFamily="34" charset="-128"/>
              </a:defRPr>
            </a:lvl6pPr>
            <a:lvl7pPr marL="2971800" indent="-228600" eaLnBrk="0" fontAlgn="base" hangingPunct="0">
              <a:spcBef>
                <a:spcPct val="20000"/>
              </a:spcBef>
              <a:spcAft>
                <a:spcPct val="0"/>
              </a:spcAft>
              <a:buClr>
                <a:srgbClr val="002664"/>
              </a:buClr>
              <a:buSzPct val="120000"/>
              <a:buChar char="•"/>
              <a:defRPr sz="2100">
                <a:solidFill>
                  <a:schemeClr val="tx1"/>
                </a:solidFill>
                <a:latin typeface="Times" pitchFamily="18" charset="0"/>
                <a:ea typeface="ＭＳ Ｐゴシック" pitchFamily="34" charset="-128"/>
              </a:defRPr>
            </a:lvl7pPr>
            <a:lvl8pPr marL="3429000" indent="-228600" eaLnBrk="0" fontAlgn="base" hangingPunct="0">
              <a:spcBef>
                <a:spcPct val="20000"/>
              </a:spcBef>
              <a:spcAft>
                <a:spcPct val="0"/>
              </a:spcAft>
              <a:buClr>
                <a:srgbClr val="002664"/>
              </a:buClr>
              <a:buSzPct val="120000"/>
              <a:buChar char="•"/>
              <a:defRPr sz="2100">
                <a:solidFill>
                  <a:schemeClr val="tx1"/>
                </a:solidFill>
                <a:latin typeface="Times" pitchFamily="18" charset="0"/>
                <a:ea typeface="ＭＳ Ｐゴシック" pitchFamily="34" charset="-128"/>
              </a:defRPr>
            </a:lvl8pPr>
            <a:lvl9pPr marL="3886200" indent="-228600" eaLnBrk="0" fontAlgn="base" hangingPunct="0">
              <a:spcBef>
                <a:spcPct val="20000"/>
              </a:spcBef>
              <a:spcAft>
                <a:spcPct val="0"/>
              </a:spcAft>
              <a:buClr>
                <a:srgbClr val="002664"/>
              </a:buClr>
              <a:buSzPct val="120000"/>
              <a:buChar char="•"/>
              <a:defRPr sz="2100">
                <a:solidFill>
                  <a:schemeClr val="tx1"/>
                </a:solidFill>
                <a:latin typeface="Times" pitchFamily="18" charset="0"/>
                <a:ea typeface="ＭＳ Ｐゴシック" pitchFamily="34" charset="-128"/>
              </a:defRPr>
            </a:lvl9pPr>
          </a:lstStyle>
          <a:p>
            <a:pPr eaLnBrk="1" hangingPunct="1">
              <a:spcBef>
                <a:spcPct val="0"/>
              </a:spcBef>
              <a:buClrTx/>
              <a:buSzTx/>
              <a:buFontTx/>
              <a:buNone/>
            </a:pPr>
            <a:endParaRPr lang="en-US" altLang="en-US" sz="1800">
              <a:latin typeface="Times New Roman" pitchFamily="18" charset="0"/>
            </a:endParaRPr>
          </a:p>
        </p:txBody>
      </p:sp>
      <p:sp>
        <p:nvSpPr>
          <p:cNvPr id="117763" name="Rectangle 2"/>
          <p:cNvSpPr>
            <a:spLocks noGrp="1" noChangeArrowheads="1"/>
          </p:cNvSpPr>
          <p:nvPr>
            <p:ph type="title"/>
          </p:nvPr>
        </p:nvSpPr>
        <p:spPr>
          <a:xfrm>
            <a:off x="0" y="-123585"/>
            <a:ext cx="9144000" cy="1034908"/>
          </a:xfrm>
          <a:solidFill>
            <a:schemeClr val="accent1"/>
          </a:solidFill>
        </p:spPr>
        <p:txBody>
          <a:bodyPr/>
          <a:lstStyle/>
          <a:p>
            <a:pPr eaLnBrk="1" hangingPunct="1"/>
            <a:r>
              <a:rPr lang="en-US" altLang="en-US" sz="2000" dirty="0" smtClean="0">
                <a:solidFill>
                  <a:srgbClr val="FFFF00"/>
                </a:solidFill>
                <a:latin typeface="Times" pitchFamily="18" charset="0"/>
                <a:ea typeface="ＭＳ Ｐゴシック" pitchFamily="34" charset="-128"/>
              </a:rPr>
              <a:t>Differences in breast carcinoma characteristics in newly diagnosed African-American and Caucasian patients; a single-institution compilation compared with the National Cancer Institute SEER database (Morris et al).</a:t>
            </a:r>
          </a:p>
        </p:txBody>
      </p:sp>
      <p:sp>
        <p:nvSpPr>
          <p:cNvPr id="117764" name="Rectangle 3"/>
          <p:cNvSpPr>
            <a:spLocks noGrp="1" noChangeArrowheads="1"/>
          </p:cNvSpPr>
          <p:nvPr>
            <p:ph type="body" idx="1"/>
          </p:nvPr>
        </p:nvSpPr>
        <p:spPr>
          <a:xfrm>
            <a:off x="304800" y="1442685"/>
            <a:ext cx="8515350" cy="4492192"/>
          </a:xfrm>
        </p:spPr>
        <p:txBody>
          <a:bodyPr>
            <a:normAutofit/>
          </a:bodyPr>
          <a:lstStyle/>
          <a:p>
            <a:pPr eaLnBrk="1" hangingPunct="1">
              <a:buClr>
                <a:schemeClr val="bg1"/>
              </a:buClr>
            </a:pPr>
            <a:r>
              <a:rPr lang="en-US" altLang="en-US" b="1" u="sng" dirty="0" smtClean="0">
                <a:latin typeface="Times" pitchFamily="18" charset="0"/>
                <a:ea typeface="ＭＳ Ｐゴシック" pitchFamily="34" charset="-128"/>
              </a:rPr>
              <a:t>Results</a:t>
            </a:r>
            <a:r>
              <a:rPr lang="en-US" altLang="en-US" b="1" dirty="0" smtClean="0">
                <a:latin typeface="Times" pitchFamily="18" charset="0"/>
                <a:ea typeface="ＭＳ Ｐゴシック" pitchFamily="34" charset="-128"/>
              </a:rPr>
              <a:t>: More AA </a:t>
            </a:r>
            <a:r>
              <a:rPr lang="en-US" altLang="en-US" b="1" dirty="0" err="1" smtClean="0">
                <a:latin typeface="Times" pitchFamily="18" charset="0"/>
                <a:ea typeface="ＭＳ Ｐゴシック" pitchFamily="34" charset="-128"/>
              </a:rPr>
              <a:t>pts</a:t>
            </a:r>
            <a:r>
              <a:rPr lang="en-US" altLang="en-US" b="1" dirty="0" smtClean="0">
                <a:latin typeface="Times" pitchFamily="18" charset="0"/>
                <a:ea typeface="ＭＳ Ｐゴシック" pitchFamily="34" charset="-128"/>
              </a:rPr>
              <a:t> presented with advanced stage (AS) tumors in both databases, and higher histologic grade (p&lt;0.001) and nuclear grade than C </a:t>
            </a:r>
            <a:r>
              <a:rPr lang="en-US" altLang="en-US" b="1" dirty="0" err="1" smtClean="0">
                <a:latin typeface="Times" pitchFamily="18" charset="0"/>
                <a:ea typeface="ＭＳ Ｐゴシック" pitchFamily="34" charset="-128"/>
              </a:rPr>
              <a:t>pts</a:t>
            </a:r>
            <a:r>
              <a:rPr lang="en-US" altLang="en-US" b="1" dirty="0" smtClean="0">
                <a:latin typeface="Times" pitchFamily="18" charset="0"/>
                <a:ea typeface="ＭＳ Ｐゴシック" pitchFamily="34" charset="-128"/>
              </a:rPr>
              <a:t> (p&lt;0.001).  </a:t>
            </a:r>
          </a:p>
          <a:p>
            <a:pPr eaLnBrk="1" hangingPunct="1">
              <a:buClr>
                <a:schemeClr val="bg1"/>
              </a:buClr>
            </a:pPr>
            <a:r>
              <a:rPr lang="en-US" altLang="en-US" b="1" dirty="0" smtClean="0">
                <a:latin typeface="Times" pitchFamily="18" charset="0"/>
                <a:ea typeface="ＭＳ Ｐゴシック" pitchFamily="34" charset="-128"/>
              </a:rPr>
              <a:t>AA </a:t>
            </a:r>
            <a:r>
              <a:rPr lang="en-US" altLang="en-US" b="1" dirty="0" err="1" smtClean="0">
                <a:latin typeface="Times" pitchFamily="18" charset="0"/>
                <a:ea typeface="ＭＳ Ｐゴシック" pitchFamily="34" charset="-128"/>
              </a:rPr>
              <a:t>pts</a:t>
            </a:r>
            <a:r>
              <a:rPr lang="en-US" altLang="en-US" b="1" dirty="0" smtClean="0">
                <a:latin typeface="Times" pitchFamily="18" charset="0"/>
                <a:ea typeface="ＭＳ Ｐゴシック" pitchFamily="34" charset="-128"/>
              </a:rPr>
              <a:t> had lower ER-positivity (51.9% vs. 63.1%, p&lt;0.001) but significantly higher ki-67 (42.4% vs. 28.7%, p&lt;0.001) and p53 expression (19.4% vs. 13.1%, p&lt;0.05) than C </a:t>
            </a:r>
            <a:r>
              <a:rPr lang="en-US" altLang="en-US" b="1" dirty="0" err="1" smtClean="0">
                <a:latin typeface="Times" pitchFamily="18" charset="0"/>
                <a:ea typeface="ＭＳ Ｐゴシック" pitchFamily="34" charset="-128"/>
              </a:rPr>
              <a:t>pts</a:t>
            </a:r>
            <a:r>
              <a:rPr lang="en-US" altLang="en-US" b="1" dirty="0" smtClean="0">
                <a:latin typeface="Times" pitchFamily="18" charset="0"/>
                <a:ea typeface="ＭＳ Ｐゴシック" pitchFamily="34" charset="-128"/>
              </a:rPr>
              <a:t> with all stages of tumors.</a:t>
            </a:r>
          </a:p>
          <a:p>
            <a:pPr eaLnBrk="1" hangingPunct="1">
              <a:buClr>
                <a:schemeClr val="bg1"/>
              </a:buClr>
            </a:pPr>
            <a:r>
              <a:rPr lang="en-US" altLang="en-US" b="1" dirty="0" smtClean="0">
                <a:latin typeface="Times" pitchFamily="18" charset="0"/>
                <a:ea typeface="ＭＳ Ｐゴシック" pitchFamily="34" charset="-128"/>
              </a:rPr>
              <a:t> Basal or “triple-negative” breast cancer phenotype was found to be more common in AA </a:t>
            </a:r>
            <a:r>
              <a:rPr lang="en-US" altLang="en-US" b="1" dirty="0" err="1" smtClean="0">
                <a:latin typeface="Times" pitchFamily="18" charset="0"/>
                <a:ea typeface="ＭＳ Ｐゴシック" pitchFamily="34" charset="-128"/>
              </a:rPr>
              <a:t>pts</a:t>
            </a:r>
            <a:r>
              <a:rPr lang="en-US" altLang="en-US" b="1" dirty="0" smtClean="0">
                <a:latin typeface="Times" pitchFamily="18" charset="0"/>
                <a:ea typeface="ＭＳ Ｐゴシック" pitchFamily="34" charset="-128"/>
              </a:rPr>
              <a:t> as compared with C </a:t>
            </a:r>
            <a:r>
              <a:rPr lang="en-US" altLang="en-US" b="1" dirty="0" err="1" smtClean="0">
                <a:latin typeface="Times" pitchFamily="18" charset="0"/>
                <a:ea typeface="ＭＳ Ｐゴシック" pitchFamily="34" charset="-128"/>
              </a:rPr>
              <a:t>pts</a:t>
            </a:r>
            <a:r>
              <a:rPr lang="en-US" altLang="en-US" b="1" dirty="0" smtClean="0">
                <a:latin typeface="Times" pitchFamily="18" charset="0"/>
                <a:ea typeface="ＭＳ Ｐゴシック" pitchFamily="34" charset="-128"/>
              </a:rPr>
              <a:t> (20.8% </a:t>
            </a:r>
            <a:r>
              <a:rPr lang="en-US" altLang="en-US" b="1" dirty="0" err="1" smtClean="0">
                <a:latin typeface="Times" pitchFamily="18" charset="0"/>
                <a:ea typeface="ＭＳ Ｐゴシック" pitchFamily="34" charset="-128"/>
              </a:rPr>
              <a:t>vs</a:t>
            </a:r>
            <a:r>
              <a:rPr lang="en-US" altLang="en-US" b="1" dirty="0" smtClean="0">
                <a:latin typeface="Times" pitchFamily="18" charset="0"/>
                <a:ea typeface="ＭＳ Ｐゴシック" pitchFamily="34" charset="-128"/>
              </a:rPr>
              <a:t> 10.4%, p&lt;0.0001), associated with higher histologic and nuclear grade (p&lt;0.0001</a:t>
            </a:r>
            <a:r>
              <a:rPr lang="en-US" altLang="en-US" dirty="0" smtClean="0">
                <a:latin typeface="Times" pitchFamily="18" charset="0"/>
                <a:ea typeface="ＭＳ Ｐゴシック" pitchFamily="34" charset="-128"/>
              </a:rPr>
              <a:t>). </a:t>
            </a:r>
          </a:p>
        </p:txBody>
      </p:sp>
    </p:spTree>
    <p:extLst>
      <p:ext uri="{BB962C8B-B14F-4D97-AF65-F5344CB8AC3E}">
        <p14:creationId xmlns:p14="http://schemas.microsoft.com/office/powerpoint/2010/main" val="60729699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5" name="Rectangle 2"/>
          <p:cNvSpPr>
            <a:spLocks noChangeArrowheads="1"/>
          </p:cNvSpPr>
          <p:nvPr/>
        </p:nvSpPr>
        <p:spPr bwMode="auto">
          <a:xfrm>
            <a:off x="0" y="790218"/>
            <a:ext cx="9144000" cy="5181600"/>
          </a:xfrm>
          <a:prstGeom prst="rect">
            <a:avLst/>
          </a:prstGeom>
          <a:solidFill>
            <a:schemeClr val="bg1"/>
          </a:solidFill>
          <a:ln w="9525">
            <a:solidFill>
              <a:schemeClr val="tx1"/>
            </a:solidFill>
            <a:miter lim="800000"/>
            <a:headEnd/>
            <a:tailEnd/>
          </a:ln>
        </p:spPr>
        <p:txBody>
          <a:bodyPr wrap="none" anchor="ctr"/>
          <a:lstStyle/>
          <a:p>
            <a:pPr>
              <a:defRPr/>
            </a:pPr>
            <a:endParaRPr lang="en-US">
              <a:solidFill>
                <a:srgbClr val="000000"/>
              </a:solidFill>
              <a:latin typeface="Times New Roman" pitchFamily="18" charset="0"/>
            </a:endParaRPr>
          </a:p>
        </p:txBody>
      </p:sp>
      <p:sp>
        <p:nvSpPr>
          <p:cNvPr id="850946" name="AutoShape 3"/>
          <p:cNvSpPr>
            <a:spLocks noChangeArrowheads="1"/>
          </p:cNvSpPr>
          <p:nvPr/>
        </p:nvSpPr>
        <p:spPr bwMode="auto">
          <a:xfrm>
            <a:off x="7043738" y="2690813"/>
            <a:ext cx="1795462" cy="66198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solidFill>
                <a:srgbClr val="000000"/>
              </a:solidFill>
              <a:latin typeface="Times New Roman" pitchFamily="18" charset="0"/>
            </a:endParaRPr>
          </a:p>
        </p:txBody>
      </p:sp>
      <p:sp>
        <p:nvSpPr>
          <p:cNvPr id="313348" name="Text Box 4"/>
          <p:cNvSpPr txBox="1">
            <a:spLocks noChangeArrowheads="1"/>
          </p:cNvSpPr>
          <p:nvPr/>
        </p:nvSpPr>
        <p:spPr bwMode="auto">
          <a:xfrm>
            <a:off x="2133610" y="4572001"/>
            <a:ext cx="1222375" cy="603251"/>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Specimen Collection </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49" name="Text Box 5" descr="Wide upward diagonal"/>
          <p:cNvSpPr txBox="1">
            <a:spLocks noChangeArrowheads="1"/>
          </p:cNvSpPr>
          <p:nvPr/>
        </p:nvSpPr>
        <p:spPr bwMode="auto">
          <a:xfrm>
            <a:off x="4191000" y="1371600"/>
            <a:ext cx="361950" cy="4724400"/>
          </a:xfrm>
          <a:prstGeom prst="rect">
            <a:avLst/>
          </a:prstGeom>
          <a:pattFill prst="wdUpDiag">
            <a:fgClr>
              <a:schemeClr val="tx1"/>
            </a:fgClr>
            <a:bgClr>
              <a:srgbClr val="FFFFFF"/>
            </a:bgClr>
          </a:patt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50" name="Text Box 6"/>
          <p:cNvSpPr txBox="1">
            <a:spLocks noChangeArrowheads="1"/>
          </p:cNvSpPr>
          <p:nvPr/>
        </p:nvSpPr>
        <p:spPr bwMode="auto">
          <a:xfrm>
            <a:off x="3733810" y="4038601"/>
            <a:ext cx="1357313" cy="617539"/>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Subject ID</a:t>
            </a:r>
          </a:p>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Specimen ID</a:t>
            </a:r>
            <a:endParaRPr lang="en-US" altLang="en-US" sz="1600" b="0">
              <a:solidFill>
                <a:srgbClr val="000000"/>
              </a:solidFill>
              <a:latin typeface="Arial Unicode MS" pitchFamily="34" charset="-128"/>
              <a:ea typeface="Arial Unicode MS" pitchFamily="34" charset="-128"/>
              <a:cs typeface="Arial Unicode MS" pitchFamily="34" charset="-128"/>
            </a:endParaRPr>
          </a:p>
          <a:p>
            <a:pPr eaLnBrk="1" hangingPunct="1"/>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51" name="Text Box 7"/>
          <p:cNvSpPr txBox="1">
            <a:spLocks noChangeArrowheads="1"/>
          </p:cNvSpPr>
          <p:nvPr/>
        </p:nvSpPr>
        <p:spPr bwMode="auto">
          <a:xfrm>
            <a:off x="5486400" y="3505200"/>
            <a:ext cx="1746250" cy="685800"/>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Limited Data Set</a:t>
            </a:r>
          </a:p>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Or Safe Harbor</a:t>
            </a:r>
          </a:p>
        </p:txBody>
      </p:sp>
      <p:sp>
        <p:nvSpPr>
          <p:cNvPr id="313352" name="Text Box 8"/>
          <p:cNvSpPr txBox="1">
            <a:spLocks noChangeArrowheads="1"/>
          </p:cNvSpPr>
          <p:nvPr/>
        </p:nvSpPr>
        <p:spPr bwMode="auto">
          <a:xfrm>
            <a:off x="457207" y="5522913"/>
            <a:ext cx="3667125" cy="512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lgn="ctr" eaLnBrk="1" hangingPunct="1"/>
            <a:r>
              <a:rPr lang="en-US" altLang="zh-CN" sz="1600">
                <a:solidFill>
                  <a:srgbClr val="000000"/>
                </a:solidFill>
                <a:latin typeface="Arial Unicode MS" pitchFamily="34" charset="-128"/>
                <a:ea typeface="Arial Unicode MS" pitchFamily="34" charset="-128"/>
                <a:cs typeface="Arial Unicode MS" pitchFamily="34" charset="-128"/>
              </a:rPr>
              <a:t>Clinical Perspective</a:t>
            </a:r>
            <a:endParaRPr lang="en-US" altLang="en-US" sz="1600">
              <a:solidFill>
                <a:srgbClr val="000000"/>
              </a:solidFill>
              <a:latin typeface="Arial Unicode MS" pitchFamily="34" charset="-128"/>
              <a:ea typeface="Arial Unicode MS" pitchFamily="34" charset="-128"/>
              <a:cs typeface="Arial Unicode MS" pitchFamily="34" charset="-128"/>
            </a:endParaRPr>
          </a:p>
        </p:txBody>
      </p:sp>
      <p:sp>
        <p:nvSpPr>
          <p:cNvPr id="313353" name="Text Box 9"/>
          <p:cNvSpPr txBox="1">
            <a:spLocks noChangeArrowheads="1"/>
          </p:cNvSpPr>
          <p:nvPr/>
        </p:nvSpPr>
        <p:spPr bwMode="auto">
          <a:xfrm>
            <a:off x="4822825" y="5532443"/>
            <a:ext cx="3919538" cy="5143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lgn="ctr" eaLnBrk="1" hangingPunct="1"/>
            <a:r>
              <a:rPr lang="en-US" altLang="zh-CN" sz="1600">
                <a:solidFill>
                  <a:srgbClr val="000000"/>
                </a:solidFill>
                <a:latin typeface="Arial Unicode MS" pitchFamily="34" charset="-128"/>
                <a:ea typeface="Arial Unicode MS" pitchFamily="34" charset="-128"/>
                <a:cs typeface="Arial Unicode MS" pitchFamily="34" charset="-128"/>
              </a:rPr>
              <a:t>Research Perspective</a:t>
            </a:r>
            <a:endParaRPr lang="en-US" altLang="en-US" sz="1600">
              <a:solidFill>
                <a:srgbClr val="000000"/>
              </a:solidFill>
              <a:latin typeface="Arial Unicode MS" pitchFamily="34" charset="-128"/>
              <a:ea typeface="Arial Unicode MS" pitchFamily="34" charset="-128"/>
              <a:cs typeface="Arial Unicode MS" pitchFamily="34" charset="-128"/>
            </a:endParaRPr>
          </a:p>
        </p:txBody>
      </p:sp>
      <p:sp>
        <p:nvSpPr>
          <p:cNvPr id="313354" name="Text Box 10"/>
          <p:cNvSpPr txBox="1">
            <a:spLocks noChangeArrowheads="1"/>
          </p:cNvSpPr>
          <p:nvPr/>
        </p:nvSpPr>
        <p:spPr bwMode="auto">
          <a:xfrm>
            <a:off x="5486400" y="4343403"/>
            <a:ext cx="1571625" cy="1028700"/>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Tissue Banking: Blood-products, Solid Tissues, etc.</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55" name="Text Box 11"/>
          <p:cNvSpPr txBox="1">
            <a:spLocks noChangeArrowheads="1"/>
          </p:cNvSpPr>
          <p:nvPr/>
        </p:nvSpPr>
        <p:spPr bwMode="auto">
          <a:xfrm>
            <a:off x="7323148" y="4406901"/>
            <a:ext cx="1366837" cy="857251"/>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Molecular Studies</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56" name="Text Box 12"/>
          <p:cNvSpPr txBox="1">
            <a:spLocks noChangeArrowheads="1"/>
          </p:cNvSpPr>
          <p:nvPr/>
        </p:nvSpPr>
        <p:spPr bwMode="auto">
          <a:xfrm>
            <a:off x="533401" y="4114800"/>
            <a:ext cx="1222375" cy="685800"/>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Subject Enrollment</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57" name="Text Box 13"/>
          <p:cNvSpPr txBox="1">
            <a:spLocks noChangeArrowheads="1"/>
          </p:cNvSpPr>
          <p:nvPr/>
        </p:nvSpPr>
        <p:spPr bwMode="auto">
          <a:xfrm>
            <a:off x="2105035" y="3429001"/>
            <a:ext cx="1235075" cy="857251"/>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Clinical Data Collection</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58" name="Text Box 14"/>
          <p:cNvSpPr txBox="1">
            <a:spLocks noChangeArrowheads="1"/>
          </p:cNvSpPr>
          <p:nvPr/>
        </p:nvSpPr>
        <p:spPr bwMode="auto">
          <a:xfrm>
            <a:off x="7086600" y="2819400"/>
            <a:ext cx="1797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Data Warehouse </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850958" name="Line 15"/>
          <p:cNvSpPr>
            <a:spLocks noChangeShapeType="1"/>
          </p:cNvSpPr>
          <p:nvPr/>
        </p:nvSpPr>
        <p:spPr bwMode="auto">
          <a:xfrm>
            <a:off x="7315200" y="3810000"/>
            <a:ext cx="579438" cy="14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850959" name="Line 16"/>
          <p:cNvSpPr>
            <a:spLocks noChangeShapeType="1"/>
          </p:cNvSpPr>
          <p:nvPr/>
        </p:nvSpPr>
        <p:spPr bwMode="auto">
          <a:xfrm flipV="1">
            <a:off x="7921625" y="3348039"/>
            <a:ext cx="1588"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850960" name="Line 17"/>
          <p:cNvSpPr>
            <a:spLocks noChangeShapeType="1"/>
          </p:cNvSpPr>
          <p:nvPr/>
        </p:nvSpPr>
        <p:spPr bwMode="auto">
          <a:xfrm>
            <a:off x="7086600" y="4876800"/>
            <a:ext cx="273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313362" name="Text Box 18"/>
          <p:cNvSpPr txBox="1">
            <a:spLocks noChangeArrowheads="1"/>
          </p:cNvSpPr>
          <p:nvPr/>
        </p:nvSpPr>
        <p:spPr bwMode="auto">
          <a:xfrm>
            <a:off x="7267575" y="1809751"/>
            <a:ext cx="1397000" cy="685800"/>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Analytical Portal</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63" name="Text Box 19"/>
          <p:cNvSpPr txBox="1">
            <a:spLocks noChangeArrowheads="1"/>
          </p:cNvSpPr>
          <p:nvPr/>
        </p:nvSpPr>
        <p:spPr bwMode="auto">
          <a:xfrm>
            <a:off x="5029200" y="1809749"/>
            <a:ext cx="1714500" cy="857251"/>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Biomarkers, Risk Factors, Disease Models</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313364" name="Text Box 20"/>
          <p:cNvSpPr txBox="1">
            <a:spLocks noChangeArrowheads="1"/>
          </p:cNvSpPr>
          <p:nvPr/>
        </p:nvSpPr>
        <p:spPr bwMode="auto">
          <a:xfrm>
            <a:off x="533400" y="1885955"/>
            <a:ext cx="1397000" cy="514351"/>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Clinicians</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sp>
        <p:nvSpPr>
          <p:cNvPr id="850964" name="Line 21"/>
          <p:cNvSpPr>
            <a:spLocks noChangeShapeType="1"/>
          </p:cNvSpPr>
          <p:nvPr/>
        </p:nvSpPr>
        <p:spPr bwMode="auto">
          <a:xfrm flipH="1">
            <a:off x="2028825" y="2152650"/>
            <a:ext cx="3143250" cy="1588"/>
          </a:xfrm>
          <a:prstGeom prst="line">
            <a:avLst/>
          </a:prstGeom>
          <a:noFill/>
          <a:ln w="9525">
            <a:solidFill>
              <a:srgbClr val="000000"/>
            </a:solidFill>
            <a:prstDash val="dashDot"/>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313366" name="Text Box 22"/>
          <p:cNvSpPr txBox="1">
            <a:spLocks noChangeArrowheads="1"/>
          </p:cNvSpPr>
          <p:nvPr/>
        </p:nvSpPr>
        <p:spPr bwMode="auto">
          <a:xfrm>
            <a:off x="533400" y="2743200"/>
            <a:ext cx="1397000" cy="685800"/>
          </a:xfrm>
          <a:prstGeom prst="rect">
            <a:avLst/>
          </a:prstGeom>
          <a:solidFill>
            <a:srgbClr val="FFFFFF"/>
          </a:solidFill>
          <a:ln w="9525">
            <a:solidFill>
              <a:srgbClr val="000000"/>
            </a:solidFill>
            <a:miter lim="800000"/>
            <a:headEnd/>
            <a:tailEnd/>
          </a:ln>
        </p:spPr>
        <p:txBody>
          <a:bodyPr lIns="68580" tIns="34290" rIns="68580" bIns="34290"/>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Patient</a:t>
            </a:r>
          </a:p>
          <a:p>
            <a:pPr eaLnBrk="1" hangingPunct="1"/>
            <a:r>
              <a:rPr lang="en-US" altLang="zh-CN" sz="1600" b="0">
                <a:solidFill>
                  <a:srgbClr val="000000"/>
                </a:solidFill>
                <a:latin typeface="Arial Unicode MS" pitchFamily="34" charset="-128"/>
                <a:ea typeface="Arial Unicode MS" pitchFamily="34" charset="-128"/>
                <a:cs typeface="Arial Unicode MS" pitchFamily="34" charset="-128"/>
              </a:rPr>
              <a:t>Treatment</a:t>
            </a:r>
            <a:endParaRPr lang="en-US" altLang="en-US" sz="1600" b="0">
              <a:solidFill>
                <a:srgbClr val="000000"/>
              </a:solidFill>
              <a:latin typeface="Arial Unicode MS" pitchFamily="34" charset="-128"/>
              <a:ea typeface="Arial Unicode MS" pitchFamily="34" charset="-128"/>
              <a:cs typeface="Arial Unicode MS" pitchFamily="34" charset="-128"/>
            </a:endParaRPr>
          </a:p>
        </p:txBody>
      </p:sp>
      <p:grpSp>
        <p:nvGrpSpPr>
          <p:cNvPr id="313367" name="Group 23"/>
          <p:cNvGrpSpPr>
            <a:grpSpLocks/>
          </p:cNvGrpSpPr>
          <p:nvPr/>
        </p:nvGrpSpPr>
        <p:grpSpPr bwMode="auto">
          <a:xfrm>
            <a:off x="1755775" y="3876676"/>
            <a:ext cx="349250" cy="1014413"/>
            <a:chOff x="1168" y="2394"/>
            <a:chExt cx="220" cy="639"/>
          </a:xfrm>
        </p:grpSpPr>
        <p:sp>
          <p:nvSpPr>
            <p:cNvPr id="850982" name="Freeform 24"/>
            <p:cNvSpPr>
              <a:spLocks/>
            </p:cNvSpPr>
            <p:nvPr/>
          </p:nvSpPr>
          <p:spPr bwMode="auto">
            <a:xfrm>
              <a:off x="1168" y="2394"/>
              <a:ext cx="220" cy="366"/>
            </a:xfrm>
            <a:custGeom>
              <a:avLst/>
              <a:gdLst>
                <a:gd name="T0" fmla="*/ 0 w 360"/>
                <a:gd name="T1" fmla="*/ 720 h 720"/>
                <a:gd name="T2" fmla="*/ 180 w 360"/>
                <a:gd name="T3" fmla="*/ 720 h 720"/>
                <a:gd name="T4" fmla="*/ 180 w 360"/>
                <a:gd name="T5" fmla="*/ 0 h 720"/>
                <a:gd name="T6" fmla="*/ 360 w 360"/>
                <a:gd name="T7" fmla="*/ 0 h 720"/>
                <a:gd name="T8" fmla="*/ 0 60000 65536"/>
                <a:gd name="T9" fmla="*/ 0 60000 65536"/>
                <a:gd name="T10" fmla="*/ 0 60000 65536"/>
                <a:gd name="T11" fmla="*/ 0 60000 65536"/>
                <a:gd name="T12" fmla="*/ 0 w 360"/>
                <a:gd name="T13" fmla="*/ 0 h 720"/>
                <a:gd name="T14" fmla="*/ 360 w 360"/>
                <a:gd name="T15" fmla="*/ 720 h 720"/>
              </a:gdLst>
              <a:ahLst/>
              <a:cxnLst>
                <a:cxn ang="T8">
                  <a:pos x="T0" y="T1"/>
                </a:cxn>
                <a:cxn ang="T9">
                  <a:pos x="T2" y="T3"/>
                </a:cxn>
                <a:cxn ang="T10">
                  <a:pos x="T4" y="T5"/>
                </a:cxn>
                <a:cxn ang="T11">
                  <a:pos x="T6" y="T7"/>
                </a:cxn>
              </a:cxnLst>
              <a:rect l="T12" t="T13" r="T14" b="T15"/>
              <a:pathLst>
                <a:path w="360" h="720">
                  <a:moveTo>
                    <a:pt x="0" y="720"/>
                  </a:moveTo>
                  <a:lnTo>
                    <a:pt x="180" y="720"/>
                  </a:lnTo>
                  <a:lnTo>
                    <a:pt x="180" y="0"/>
                  </a:lnTo>
                  <a:lnTo>
                    <a:pt x="36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latin typeface="Times New Roman" pitchFamily="18" charset="0"/>
              </a:endParaRPr>
            </a:p>
          </p:txBody>
        </p:sp>
        <p:sp>
          <p:nvSpPr>
            <p:cNvPr id="850983" name="Freeform 25"/>
            <p:cNvSpPr>
              <a:spLocks/>
            </p:cNvSpPr>
            <p:nvPr/>
          </p:nvSpPr>
          <p:spPr bwMode="auto">
            <a:xfrm>
              <a:off x="1277" y="2760"/>
              <a:ext cx="111" cy="273"/>
            </a:xfrm>
            <a:custGeom>
              <a:avLst/>
              <a:gdLst>
                <a:gd name="T0" fmla="*/ 0 w 180"/>
                <a:gd name="T1" fmla="*/ 0 h 360"/>
                <a:gd name="T2" fmla="*/ 0 w 180"/>
                <a:gd name="T3" fmla="*/ 360 h 360"/>
                <a:gd name="T4" fmla="*/ 180 w 180"/>
                <a:gd name="T5" fmla="*/ 360 h 360"/>
                <a:gd name="T6" fmla="*/ 0 60000 65536"/>
                <a:gd name="T7" fmla="*/ 0 60000 65536"/>
                <a:gd name="T8" fmla="*/ 0 60000 65536"/>
                <a:gd name="T9" fmla="*/ 0 w 180"/>
                <a:gd name="T10" fmla="*/ 0 h 360"/>
                <a:gd name="T11" fmla="*/ 180 w 180"/>
                <a:gd name="T12" fmla="*/ 360 h 360"/>
              </a:gdLst>
              <a:ahLst/>
              <a:cxnLst>
                <a:cxn ang="T6">
                  <a:pos x="T0" y="T1"/>
                </a:cxn>
                <a:cxn ang="T7">
                  <a:pos x="T2" y="T3"/>
                </a:cxn>
                <a:cxn ang="T8">
                  <a:pos x="T4" y="T5"/>
                </a:cxn>
              </a:cxnLst>
              <a:rect l="T9" t="T10" r="T11" b="T12"/>
              <a:pathLst>
                <a:path w="180" h="360">
                  <a:moveTo>
                    <a:pt x="0" y="0"/>
                  </a:moveTo>
                  <a:lnTo>
                    <a:pt x="0" y="360"/>
                  </a:lnTo>
                  <a:lnTo>
                    <a:pt x="180" y="36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latin typeface="Times New Roman" pitchFamily="18" charset="0"/>
              </a:endParaRPr>
            </a:p>
          </p:txBody>
        </p:sp>
      </p:grpSp>
      <p:sp>
        <p:nvSpPr>
          <p:cNvPr id="850967" name="Line 26"/>
          <p:cNvSpPr>
            <a:spLocks noChangeShapeType="1"/>
          </p:cNvSpPr>
          <p:nvPr/>
        </p:nvSpPr>
        <p:spPr bwMode="auto">
          <a:xfrm>
            <a:off x="1231900" y="2400303"/>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850968" name="Line 27"/>
          <p:cNvSpPr>
            <a:spLocks noChangeShapeType="1"/>
          </p:cNvSpPr>
          <p:nvPr/>
        </p:nvSpPr>
        <p:spPr bwMode="auto">
          <a:xfrm>
            <a:off x="1231900" y="3429000"/>
            <a:ext cx="0"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850969" name="Line 28"/>
          <p:cNvSpPr>
            <a:spLocks noChangeShapeType="1"/>
          </p:cNvSpPr>
          <p:nvPr/>
        </p:nvSpPr>
        <p:spPr bwMode="auto">
          <a:xfrm flipV="1">
            <a:off x="7966075" y="2495549"/>
            <a:ext cx="0" cy="1714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850970" name="Line 29"/>
          <p:cNvSpPr>
            <a:spLocks noChangeShapeType="1"/>
          </p:cNvSpPr>
          <p:nvPr/>
        </p:nvSpPr>
        <p:spPr bwMode="auto">
          <a:xfrm flipH="1">
            <a:off x="6743710" y="2152651"/>
            <a:ext cx="5238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313372" name="Text Box 30"/>
          <p:cNvSpPr txBox="1">
            <a:spLocks noChangeArrowheads="1"/>
          </p:cNvSpPr>
          <p:nvPr/>
        </p:nvSpPr>
        <p:spPr bwMode="auto">
          <a:xfrm rot="5400000">
            <a:off x="3472884" y="3074165"/>
            <a:ext cx="1071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en-US" sz="2000" b="0">
                <a:solidFill>
                  <a:srgbClr val="000000"/>
                </a:solidFill>
                <a:latin typeface="Arial Unicode MS" pitchFamily="34" charset="-128"/>
                <a:ea typeface="Arial Unicode MS" pitchFamily="34" charset="-128"/>
                <a:cs typeface="Arial Unicode MS" pitchFamily="34" charset="-128"/>
              </a:rPr>
              <a:t>Firewall</a:t>
            </a:r>
          </a:p>
        </p:txBody>
      </p:sp>
      <p:sp>
        <p:nvSpPr>
          <p:cNvPr id="850972" name="Rectangle 31"/>
          <p:cNvSpPr>
            <a:spLocks noChangeArrowheads="1"/>
          </p:cNvSpPr>
          <p:nvPr/>
        </p:nvSpPr>
        <p:spPr bwMode="auto">
          <a:xfrm>
            <a:off x="288934" y="228606"/>
            <a:ext cx="8349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200">
                <a:solidFill>
                  <a:srgbClr val="FFFFFF"/>
                </a:solidFill>
                <a:latin typeface="Times New Roman" pitchFamily="18" charset="0"/>
              </a:rPr>
              <a:t>Biomedical Informatics in Translational Research</a:t>
            </a:r>
          </a:p>
        </p:txBody>
      </p:sp>
      <p:grpSp>
        <p:nvGrpSpPr>
          <p:cNvPr id="313374" name="Group 32"/>
          <p:cNvGrpSpPr>
            <a:grpSpLocks/>
          </p:cNvGrpSpPr>
          <p:nvPr/>
        </p:nvGrpSpPr>
        <p:grpSpPr bwMode="auto">
          <a:xfrm>
            <a:off x="5105400" y="3810000"/>
            <a:ext cx="349250" cy="1014413"/>
            <a:chOff x="1168" y="2394"/>
            <a:chExt cx="220" cy="639"/>
          </a:xfrm>
        </p:grpSpPr>
        <p:sp>
          <p:nvSpPr>
            <p:cNvPr id="850980" name="Freeform 33"/>
            <p:cNvSpPr>
              <a:spLocks/>
            </p:cNvSpPr>
            <p:nvPr/>
          </p:nvSpPr>
          <p:spPr bwMode="auto">
            <a:xfrm>
              <a:off x="1168" y="2394"/>
              <a:ext cx="220" cy="366"/>
            </a:xfrm>
            <a:custGeom>
              <a:avLst/>
              <a:gdLst>
                <a:gd name="T0" fmla="*/ 0 w 360"/>
                <a:gd name="T1" fmla="*/ 720 h 720"/>
                <a:gd name="T2" fmla="*/ 180 w 360"/>
                <a:gd name="T3" fmla="*/ 720 h 720"/>
                <a:gd name="T4" fmla="*/ 180 w 360"/>
                <a:gd name="T5" fmla="*/ 0 h 720"/>
                <a:gd name="T6" fmla="*/ 360 w 360"/>
                <a:gd name="T7" fmla="*/ 0 h 720"/>
                <a:gd name="T8" fmla="*/ 0 60000 65536"/>
                <a:gd name="T9" fmla="*/ 0 60000 65536"/>
                <a:gd name="T10" fmla="*/ 0 60000 65536"/>
                <a:gd name="T11" fmla="*/ 0 60000 65536"/>
                <a:gd name="T12" fmla="*/ 0 w 360"/>
                <a:gd name="T13" fmla="*/ 0 h 720"/>
                <a:gd name="T14" fmla="*/ 360 w 360"/>
                <a:gd name="T15" fmla="*/ 720 h 720"/>
              </a:gdLst>
              <a:ahLst/>
              <a:cxnLst>
                <a:cxn ang="T8">
                  <a:pos x="T0" y="T1"/>
                </a:cxn>
                <a:cxn ang="T9">
                  <a:pos x="T2" y="T3"/>
                </a:cxn>
                <a:cxn ang="T10">
                  <a:pos x="T4" y="T5"/>
                </a:cxn>
                <a:cxn ang="T11">
                  <a:pos x="T6" y="T7"/>
                </a:cxn>
              </a:cxnLst>
              <a:rect l="T12" t="T13" r="T14" b="T15"/>
              <a:pathLst>
                <a:path w="360" h="720">
                  <a:moveTo>
                    <a:pt x="0" y="720"/>
                  </a:moveTo>
                  <a:lnTo>
                    <a:pt x="180" y="720"/>
                  </a:lnTo>
                  <a:lnTo>
                    <a:pt x="180" y="0"/>
                  </a:lnTo>
                  <a:lnTo>
                    <a:pt x="36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latin typeface="Times New Roman" pitchFamily="18" charset="0"/>
              </a:endParaRPr>
            </a:p>
          </p:txBody>
        </p:sp>
        <p:sp>
          <p:nvSpPr>
            <p:cNvPr id="850981" name="Freeform 34"/>
            <p:cNvSpPr>
              <a:spLocks/>
            </p:cNvSpPr>
            <p:nvPr/>
          </p:nvSpPr>
          <p:spPr bwMode="auto">
            <a:xfrm>
              <a:off x="1277" y="2760"/>
              <a:ext cx="111" cy="273"/>
            </a:xfrm>
            <a:custGeom>
              <a:avLst/>
              <a:gdLst>
                <a:gd name="T0" fmla="*/ 0 w 180"/>
                <a:gd name="T1" fmla="*/ 0 h 360"/>
                <a:gd name="T2" fmla="*/ 0 w 180"/>
                <a:gd name="T3" fmla="*/ 360 h 360"/>
                <a:gd name="T4" fmla="*/ 180 w 180"/>
                <a:gd name="T5" fmla="*/ 360 h 360"/>
                <a:gd name="T6" fmla="*/ 0 60000 65536"/>
                <a:gd name="T7" fmla="*/ 0 60000 65536"/>
                <a:gd name="T8" fmla="*/ 0 60000 65536"/>
                <a:gd name="T9" fmla="*/ 0 w 180"/>
                <a:gd name="T10" fmla="*/ 0 h 360"/>
                <a:gd name="T11" fmla="*/ 180 w 180"/>
                <a:gd name="T12" fmla="*/ 360 h 360"/>
              </a:gdLst>
              <a:ahLst/>
              <a:cxnLst>
                <a:cxn ang="T6">
                  <a:pos x="T0" y="T1"/>
                </a:cxn>
                <a:cxn ang="T7">
                  <a:pos x="T2" y="T3"/>
                </a:cxn>
                <a:cxn ang="T8">
                  <a:pos x="T4" y="T5"/>
                </a:cxn>
              </a:cxnLst>
              <a:rect l="T9" t="T10" r="T11" b="T12"/>
              <a:pathLst>
                <a:path w="180" h="360">
                  <a:moveTo>
                    <a:pt x="0" y="0"/>
                  </a:moveTo>
                  <a:lnTo>
                    <a:pt x="0" y="360"/>
                  </a:lnTo>
                  <a:lnTo>
                    <a:pt x="180" y="36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latin typeface="Times New Roman" pitchFamily="18" charset="0"/>
              </a:endParaRPr>
            </a:p>
          </p:txBody>
        </p:sp>
      </p:grpSp>
      <p:sp>
        <p:nvSpPr>
          <p:cNvPr id="850974" name="Freeform 35"/>
          <p:cNvSpPr>
            <a:spLocks/>
          </p:cNvSpPr>
          <p:nvPr/>
        </p:nvSpPr>
        <p:spPr bwMode="auto">
          <a:xfrm rot="10800000">
            <a:off x="3352800" y="4395794"/>
            <a:ext cx="349250" cy="581025"/>
          </a:xfrm>
          <a:custGeom>
            <a:avLst/>
            <a:gdLst>
              <a:gd name="T0" fmla="*/ 0 w 360"/>
              <a:gd name="T1" fmla="*/ 720 h 720"/>
              <a:gd name="T2" fmla="*/ 180 w 360"/>
              <a:gd name="T3" fmla="*/ 720 h 720"/>
              <a:gd name="T4" fmla="*/ 180 w 360"/>
              <a:gd name="T5" fmla="*/ 0 h 720"/>
              <a:gd name="T6" fmla="*/ 360 w 360"/>
              <a:gd name="T7" fmla="*/ 0 h 720"/>
              <a:gd name="T8" fmla="*/ 0 60000 65536"/>
              <a:gd name="T9" fmla="*/ 0 60000 65536"/>
              <a:gd name="T10" fmla="*/ 0 60000 65536"/>
              <a:gd name="T11" fmla="*/ 0 60000 65536"/>
              <a:gd name="T12" fmla="*/ 0 w 360"/>
              <a:gd name="T13" fmla="*/ 0 h 720"/>
              <a:gd name="T14" fmla="*/ 360 w 360"/>
              <a:gd name="T15" fmla="*/ 720 h 720"/>
            </a:gdLst>
            <a:ahLst/>
            <a:cxnLst>
              <a:cxn ang="T8">
                <a:pos x="T0" y="T1"/>
              </a:cxn>
              <a:cxn ang="T9">
                <a:pos x="T2" y="T3"/>
              </a:cxn>
              <a:cxn ang="T10">
                <a:pos x="T4" y="T5"/>
              </a:cxn>
              <a:cxn ang="T11">
                <a:pos x="T6" y="T7"/>
              </a:cxn>
            </a:cxnLst>
            <a:rect l="T12" t="T13" r="T14" b="T15"/>
            <a:pathLst>
              <a:path w="360" h="720">
                <a:moveTo>
                  <a:pt x="0" y="720"/>
                </a:moveTo>
                <a:lnTo>
                  <a:pt x="180" y="720"/>
                </a:lnTo>
                <a:lnTo>
                  <a:pt x="180" y="0"/>
                </a:lnTo>
                <a:lnTo>
                  <a:pt x="360" y="0"/>
                </a:lnTo>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latin typeface="Times New Roman" pitchFamily="18" charset="0"/>
            </a:endParaRPr>
          </a:p>
        </p:txBody>
      </p:sp>
      <p:sp>
        <p:nvSpPr>
          <p:cNvPr id="850975" name="Freeform 36"/>
          <p:cNvSpPr>
            <a:spLocks/>
          </p:cNvSpPr>
          <p:nvPr/>
        </p:nvSpPr>
        <p:spPr bwMode="auto">
          <a:xfrm rot="10800000">
            <a:off x="3351213" y="3960813"/>
            <a:ext cx="176212" cy="433387"/>
          </a:xfrm>
          <a:custGeom>
            <a:avLst/>
            <a:gdLst>
              <a:gd name="T0" fmla="*/ 0 w 180"/>
              <a:gd name="T1" fmla="*/ 0 h 360"/>
              <a:gd name="T2" fmla="*/ 0 w 180"/>
              <a:gd name="T3" fmla="*/ 360 h 360"/>
              <a:gd name="T4" fmla="*/ 180 w 180"/>
              <a:gd name="T5" fmla="*/ 360 h 360"/>
              <a:gd name="T6" fmla="*/ 0 60000 65536"/>
              <a:gd name="T7" fmla="*/ 0 60000 65536"/>
              <a:gd name="T8" fmla="*/ 0 60000 65536"/>
              <a:gd name="T9" fmla="*/ 0 w 180"/>
              <a:gd name="T10" fmla="*/ 0 h 360"/>
              <a:gd name="T11" fmla="*/ 180 w 180"/>
              <a:gd name="T12" fmla="*/ 360 h 360"/>
            </a:gdLst>
            <a:ahLst/>
            <a:cxnLst>
              <a:cxn ang="T6">
                <a:pos x="T0" y="T1"/>
              </a:cxn>
              <a:cxn ang="T7">
                <a:pos x="T2" y="T3"/>
              </a:cxn>
              <a:cxn ang="T8">
                <a:pos x="T4" y="T5"/>
              </a:cxn>
            </a:cxnLst>
            <a:rect l="T9" t="T10" r="T11" b="T12"/>
            <a:pathLst>
              <a:path w="180" h="360">
                <a:moveTo>
                  <a:pt x="0" y="0"/>
                </a:moveTo>
                <a:lnTo>
                  <a:pt x="0" y="360"/>
                </a:lnTo>
                <a:lnTo>
                  <a:pt x="180"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latin typeface="Times New Roman" pitchFamily="18" charset="0"/>
            </a:endParaRPr>
          </a:p>
        </p:txBody>
      </p:sp>
      <p:sp>
        <p:nvSpPr>
          <p:cNvPr id="892965" name="Freeform 37"/>
          <p:cNvSpPr>
            <a:spLocks/>
          </p:cNvSpPr>
          <p:nvPr/>
        </p:nvSpPr>
        <p:spPr bwMode="auto">
          <a:xfrm>
            <a:off x="6905625" y="1512888"/>
            <a:ext cx="2001838" cy="2678112"/>
          </a:xfrm>
          <a:custGeom>
            <a:avLst/>
            <a:gdLst>
              <a:gd name="T0" fmla="*/ 66 w 1261"/>
              <a:gd name="T1" fmla="*/ 7 h 1649"/>
              <a:gd name="T2" fmla="*/ 1218 w 1261"/>
              <a:gd name="T3" fmla="*/ 7 h 1649"/>
              <a:gd name="T4" fmla="*/ 1261 w 1261"/>
              <a:gd name="T5" fmla="*/ 1649 h 1649"/>
              <a:gd name="T6" fmla="*/ 18 w 1261"/>
              <a:gd name="T7" fmla="*/ 1159 h 1649"/>
              <a:gd name="T8" fmla="*/ 0 w 1261"/>
              <a:gd name="T9" fmla="*/ 0 h 1649"/>
              <a:gd name="T10" fmla="*/ 66 w 1261"/>
              <a:gd name="T11" fmla="*/ 7 h 1649"/>
              <a:gd name="T12" fmla="*/ 0 60000 65536"/>
              <a:gd name="T13" fmla="*/ 0 60000 65536"/>
              <a:gd name="T14" fmla="*/ 0 60000 65536"/>
              <a:gd name="T15" fmla="*/ 0 60000 65536"/>
              <a:gd name="T16" fmla="*/ 0 60000 65536"/>
              <a:gd name="T17" fmla="*/ 0 60000 65536"/>
              <a:gd name="T18" fmla="*/ 0 w 1261"/>
              <a:gd name="T19" fmla="*/ 0 h 1649"/>
              <a:gd name="T20" fmla="*/ 1261 w 1261"/>
              <a:gd name="T21" fmla="*/ 1649 h 1649"/>
            </a:gdLst>
            <a:ahLst/>
            <a:cxnLst>
              <a:cxn ang="T12">
                <a:pos x="T0" y="T1"/>
              </a:cxn>
              <a:cxn ang="T13">
                <a:pos x="T2" y="T3"/>
              </a:cxn>
              <a:cxn ang="T14">
                <a:pos x="T4" y="T5"/>
              </a:cxn>
              <a:cxn ang="T15">
                <a:pos x="T6" y="T7"/>
              </a:cxn>
              <a:cxn ang="T16">
                <a:pos x="T8" y="T9"/>
              </a:cxn>
              <a:cxn ang="T17">
                <a:pos x="T10" y="T11"/>
              </a:cxn>
            </a:cxnLst>
            <a:rect l="T18" t="T19" r="T20" b="T21"/>
            <a:pathLst>
              <a:path w="1261" h="1649">
                <a:moveTo>
                  <a:pt x="66" y="7"/>
                </a:moveTo>
                <a:lnTo>
                  <a:pt x="1218" y="7"/>
                </a:lnTo>
                <a:lnTo>
                  <a:pt x="1261" y="1649"/>
                </a:lnTo>
                <a:lnTo>
                  <a:pt x="18" y="1159"/>
                </a:lnTo>
                <a:lnTo>
                  <a:pt x="0" y="0"/>
                </a:lnTo>
                <a:lnTo>
                  <a:pt x="66" y="7"/>
                </a:lnTo>
                <a:close/>
              </a:path>
            </a:pathLst>
          </a:custGeom>
          <a:solidFill>
            <a:schemeClr val="accent1">
              <a:alpha val="25098"/>
            </a:schemeClr>
          </a:solidFill>
          <a:ln w="9525">
            <a:solidFill>
              <a:schemeClr val="tx1"/>
            </a:solidFill>
            <a:round/>
            <a:headEnd/>
            <a:tailEnd/>
          </a:ln>
        </p:spPr>
        <p:txBody>
          <a:bodyPr/>
          <a:lstStyle/>
          <a:p>
            <a:pPr>
              <a:defRPr/>
            </a:pPr>
            <a:endParaRPr lang="en-US">
              <a:solidFill>
                <a:srgbClr val="000000"/>
              </a:solidFill>
              <a:latin typeface="Times New Roman" pitchFamily="18" charset="0"/>
            </a:endParaRPr>
          </a:p>
        </p:txBody>
      </p:sp>
      <p:sp>
        <p:nvSpPr>
          <p:cNvPr id="892966" name="Freeform 38"/>
          <p:cNvSpPr>
            <a:spLocks/>
          </p:cNvSpPr>
          <p:nvPr/>
        </p:nvSpPr>
        <p:spPr bwMode="auto">
          <a:xfrm>
            <a:off x="304800" y="1524000"/>
            <a:ext cx="8610600" cy="3886200"/>
          </a:xfrm>
          <a:custGeom>
            <a:avLst/>
            <a:gdLst>
              <a:gd name="T0" fmla="*/ 5424 w 5424"/>
              <a:gd name="T1" fmla="*/ 1632 h 2400"/>
              <a:gd name="T2" fmla="*/ 4176 w 5424"/>
              <a:gd name="T3" fmla="*/ 1152 h 2400"/>
              <a:gd name="T4" fmla="*/ 2064 w 5424"/>
              <a:gd name="T5" fmla="*/ 1152 h 2400"/>
              <a:gd name="T6" fmla="*/ 2064 w 5424"/>
              <a:gd name="T7" fmla="*/ 0 h 2400"/>
              <a:gd name="T8" fmla="*/ 0 w 5424"/>
              <a:gd name="T9" fmla="*/ 0 h 2400"/>
              <a:gd name="T10" fmla="*/ 0 w 5424"/>
              <a:gd name="T11" fmla="*/ 2400 h 2400"/>
              <a:gd name="T12" fmla="*/ 5376 w 5424"/>
              <a:gd name="T13" fmla="*/ 2400 h 2400"/>
              <a:gd name="T14" fmla="*/ 5424 w 5424"/>
              <a:gd name="T15" fmla="*/ 1632 h 2400"/>
              <a:gd name="T16" fmla="*/ 0 60000 65536"/>
              <a:gd name="T17" fmla="*/ 0 60000 65536"/>
              <a:gd name="T18" fmla="*/ 0 60000 65536"/>
              <a:gd name="T19" fmla="*/ 0 60000 65536"/>
              <a:gd name="T20" fmla="*/ 0 60000 65536"/>
              <a:gd name="T21" fmla="*/ 0 60000 65536"/>
              <a:gd name="T22" fmla="*/ 0 60000 65536"/>
              <a:gd name="T23" fmla="*/ 0 60000 65536"/>
              <a:gd name="T24" fmla="*/ 0 w 5424"/>
              <a:gd name="T25" fmla="*/ 0 h 2400"/>
              <a:gd name="T26" fmla="*/ 5424 w 5424"/>
              <a:gd name="T27" fmla="*/ 2400 h 2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4" h="2400">
                <a:moveTo>
                  <a:pt x="5424" y="1632"/>
                </a:moveTo>
                <a:lnTo>
                  <a:pt x="4176" y="1152"/>
                </a:lnTo>
                <a:lnTo>
                  <a:pt x="2064" y="1152"/>
                </a:lnTo>
                <a:lnTo>
                  <a:pt x="2064" y="0"/>
                </a:lnTo>
                <a:lnTo>
                  <a:pt x="0" y="0"/>
                </a:lnTo>
                <a:lnTo>
                  <a:pt x="0" y="2400"/>
                </a:lnTo>
                <a:lnTo>
                  <a:pt x="5376" y="2400"/>
                </a:lnTo>
                <a:lnTo>
                  <a:pt x="5424" y="1632"/>
                </a:lnTo>
                <a:close/>
              </a:path>
            </a:pathLst>
          </a:custGeom>
          <a:solidFill>
            <a:schemeClr val="accent2">
              <a:alpha val="25098"/>
            </a:schemeClr>
          </a:solidFill>
          <a:ln w="9525">
            <a:solidFill>
              <a:schemeClr val="tx1"/>
            </a:solidFill>
            <a:round/>
            <a:headEnd/>
            <a:tailEnd/>
          </a:ln>
        </p:spPr>
        <p:txBody>
          <a:bodyPr/>
          <a:lstStyle/>
          <a:p>
            <a:pPr>
              <a:defRPr/>
            </a:pPr>
            <a:endParaRPr lang="en-US">
              <a:solidFill>
                <a:srgbClr val="000000"/>
              </a:solidFill>
              <a:latin typeface="Times New Roman" pitchFamily="18" charset="0"/>
            </a:endParaRPr>
          </a:p>
        </p:txBody>
      </p:sp>
      <p:sp>
        <p:nvSpPr>
          <p:cNvPr id="892967" name="Freeform 39"/>
          <p:cNvSpPr>
            <a:spLocks/>
          </p:cNvSpPr>
          <p:nvPr/>
        </p:nvSpPr>
        <p:spPr bwMode="auto">
          <a:xfrm>
            <a:off x="3581400" y="1524001"/>
            <a:ext cx="3352800" cy="1870075"/>
          </a:xfrm>
          <a:custGeom>
            <a:avLst/>
            <a:gdLst>
              <a:gd name="T0" fmla="*/ 0 w 2112"/>
              <a:gd name="T1" fmla="*/ 0 h 1152"/>
              <a:gd name="T2" fmla="*/ 2112 w 2112"/>
              <a:gd name="T3" fmla="*/ 0 h 1152"/>
              <a:gd name="T4" fmla="*/ 2112 w 2112"/>
              <a:gd name="T5" fmla="*/ 1152 h 1152"/>
              <a:gd name="T6" fmla="*/ 0 w 2112"/>
              <a:gd name="T7" fmla="*/ 1152 h 1152"/>
              <a:gd name="T8" fmla="*/ 0 w 2112"/>
              <a:gd name="T9" fmla="*/ 0 h 1152"/>
              <a:gd name="T10" fmla="*/ 0 60000 65536"/>
              <a:gd name="T11" fmla="*/ 0 60000 65536"/>
              <a:gd name="T12" fmla="*/ 0 60000 65536"/>
              <a:gd name="T13" fmla="*/ 0 60000 65536"/>
              <a:gd name="T14" fmla="*/ 0 60000 65536"/>
              <a:gd name="T15" fmla="*/ 0 w 2112"/>
              <a:gd name="T16" fmla="*/ 0 h 1152"/>
              <a:gd name="T17" fmla="*/ 2112 w 2112"/>
              <a:gd name="T18" fmla="*/ 1152 h 1152"/>
            </a:gdLst>
            <a:ahLst/>
            <a:cxnLst>
              <a:cxn ang="T10">
                <a:pos x="T0" y="T1"/>
              </a:cxn>
              <a:cxn ang="T11">
                <a:pos x="T2" y="T3"/>
              </a:cxn>
              <a:cxn ang="T12">
                <a:pos x="T4" y="T5"/>
              </a:cxn>
              <a:cxn ang="T13">
                <a:pos x="T6" y="T7"/>
              </a:cxn>
              <a:cxn ang="T14">
                <a:pos x="T8" y="T9"/>
              </a:cxn>
            </a:cxnLst>
            <a:rect l="T15" t="T16" r="T17" b="T18"/>
            <a:pathLst>
              <a:path w="2112" h="1152">
                <a:moveTo>
                  <a:pt x="0" y="0"/>
                </a:moveTo>
                <a:lnTo>
                  <a:pt x="2112" y="0"/>
                </a:lnTo>
                <a:lnTo>
                  <a:pt x="2112" y="1152"/>
                </a:lnTo>
                <a:lnTo>
                  <a:pt x="0" y="1152"/>
                </a:lnTo>
                <a:lnTo>
                  <a:pt x="0" y="0"/>
                </a:lnTo>
                <a:close/>
              </a:path>
            </a:pathLst>
          </a:custGeom>
          <a:solidFill>
            <a:srgbClr val="FF6600">
              <a:alpha val="25098"/>
            </a:srgbClr>
          </a:solidFill>
          <a:ln w="9525">
            <a:solidFill>
              <a:schemeClr val="tx1"/>
            </a:solidFill>
            <a:round/>
            <a:headEnd/>
            <a:tailEnd/>
          </a:ln>
        </p:spPr>
        <p:txBody>
          <a:bodyPr/>
          <a:lstStyle/>
          <a:p>
            <a:pPr>
              <a:defRPr/>
            </a:pPr>
            <a:endParaRPr lang="en-US">
              <a:solidFill>
                <a:srgbClr val="000000"/>
              </a:solidFill>
              <a:latin typeface="Times New Roman" pitchFamily="18" charset="0"/>
            </a:endParaRPr>
          </a:p>
        </p:txBody>
      </p:sp>
      <p:sp>
        <p:nvSpPr>
          <p:cNvPr id="313380" name="Rectangle 41"/>
          <p:cNvSpPr>
            <a:spLocks noChangeArrowheads="1"/>
          </p:cNvSpPr>
          <p:nvPr/>
        </p:nvSpPr>
        <p:spPr bwMode="auto">
          <a:xfrm>
            <a:off x="0" y="6553206"/>
            <a:ext cx="9259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ヒラギノ角ゴ Pro W3" charset="-128"/>
              </a:defRPr>
            </a:lvl1pPr>
            <a:lvl2pPr marL="742950" indent="-285750" eaLnBrk="0" hangingPunct="0">
              <a:defRPr sz="2400" b="1">
                <a:solidFill>
                  <a:schemeClr val="tx1"/>
                </a:solidFill>
                <a:latin typeface="Arial" pitchFamily="34" charset="0"/>
                <a:ea typeface="ヒラギノ角ゴ Pro W3" charset="-128"/>
              </a:defRPr>
            </a:lvl2pPr>
            <a:lvl3pPr marL="1143000" indent="-228600" eaLnBrk="0" hangingPunct="0">
              <a:defRPr sz="2400" b="1">
                <a:solidFill>
                  <a:schemeClr val="tx1"/>
                </a:solidFill>
                <a:latin typeface="Arial" pitchFamily="34" charset="0"/>
                <a:ea typeface="ヒラギノ角ゴ Pro W3" charset="-128"/>
              </a:defRPr>
            </a:lvl3pPr>
            <a:lvl4pPr marL="1600200" indent="-228600" eaLnBrk="0" hangingPunct="0">
              <a:defRPr sz="2400" b="1">
                <a:solidFill>
                  <a:schemeClr val="tx1"/>
                </a:solidFill>
                <a:latin typeface="Arial" pitchFamily="34" charset="0"/>
                <a:ea typeface="ヒラギノ角ゴ Pro W3" charset="-128"/>
              </a:defRPr>
            </a:lvl4pPr>
            <a:lvl5pPr marL="2057400" indent="-228600" eaLnBrk="0" hangingPunct="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eaLnBrk="1" hangingPunct="1"/>
            <a:r>
              <a:rPr lang="en-US" altLang="en-US" sz="1400" b="0">
                <a:solidFill>
                  <a:srgbClr val="FFFFFF"/>
                </a:solidFill>
                <a:latin typeface="Arial Unicode MS" pitchFamily="34" charset="-128"/>
                <a:ea typeface="Arial Unicode MS" pitchFamily="34" charset="-128"/>
                <a:cs typeface="Arial Unicode MS" pitchFamily="34" charset="-128"/>
              </a:rPr>
              <a:t>Adapted from Hu H and Liebman MN, Ch 18 in Deng HW…, Hu H (eds). Current Topics in Human Genetics. 2007.</a:t>
            </a:r>
          </a:p>
        </p:txBody>
      </p:sp>
    </p:spTree>
    <p:custDataLst>
      <p:tags r:id="rId1"/>
    </p:custDataLst>
    <p:extLst>
      <p:ext uri="{BB962C8B-B14F-4D97-AF65-F5344CB8AC3E}">
        <p14:creationId xmlns:p14="http://schemas.microsoft.com/office/powerpoint/2010/main" val="361664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2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29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2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62000" y="381001"/>
            <a:ext cx="6800850" cy="439739"/>
          </a:xfrm>
        </p:spPr>
        <p:txBody>
          <a:bodyPr/>
          <a:lstStyle/>
          <a:p>
            <a:pPr algn="ctr"/>
            <a:r>
              <a:rPr lang="en-US" altLang="en-US" smtClean="0">
                <a:solidFill>
                  <a:srgbClr val="FFFF00"/>
                </a:solidFill>
              </a:rPr>
              <a:t>Consortium Approach</a:t>
            </a:r>
          </a:p>
        </p:txBody>
      </p:sp>
      <p:sp>
        <p:nvSpPr>
          <p:cNvPr id="119811" name="TextBox 5"/>
          <p:cNvSpPr txBox="1">
            <a:spLocks noChangeArrowheads="1"/>
          </p:cNvSpPr>
          <p:nvPr/>
        </p:nvSpPr>
        <p:spPr bwMode="auto">
          <a:xfrm>
            <a:off x="76200" y="3606800"/>
            <a:ext cx="891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baseline="0">
                <a:solidFill>
                  <a:srgbClr val="FFFFFF"/>
                </a:solidFill>
                <a:latin typeface="Arial" pitchFamily="34" charset="0"/>
                <a:cs typeface="Arial" pitchFamily="34" charset="0"/>
              </a:rPr>
              <a:t>Edith Mitchell, Col Craig Shriver, Jeff Hooke, Hallgeir Rui,  Al Kovatich,   Hai Hu, John Eberhardt</a:t>
            </a:r>
          </a:p>
        </p:txBody>
      </p:sp>
      <p:sp>
        <p:nvSpPr>
          <p:cNvPr id="119812" name="TextBox 4"/>
          <p:cNvSpPr txBox="1">
            <a:spLocks noChangeArrowheads="1"/>
          </p:cNvSpPr>
          <p:nvPr/>
        </p:nvSpPr>
        <p:spPr bwMode="auto">
          <a:xfrm>
            <a:off x="1588" y="5300663"/>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aseline="0">
                <a:solidFill>
                  <a:srgbClr val="FF9900"/>
                </a:solidFill>
                <a:latin typeface="Arial" pitchFamily="34" charset="0"/>
                <a:cs typeface="Arial" pitchFamily="34" charset="0"/>
              </a:rPr>
              <a:t>Berger</a:t>
            </a:r>
            <a:r>
              <a:rPr lang="en-US" altLang="en-US" sz="2000" baseline="0">
                <a:solidFill>
                  <a:srgbClr val="FFFFFF"/>
                </a:solidFill>
                <a:latin typeface="Arial" pitchFamily="34" charset="0"/>
                <a:cs typeface="Arial" pitchFamily="34" charset="0"/>
              </a:rPr>
              <a:t>     </a:t>
            </a:r>
            <a:r>
              <a:rPr lang="en-US" altLang="en-US" sz="2000" baseline="0">
                <a:solidFill>
                  <a:srgbClr val="FFFF00"/>
                </a:solidFill>
                <a:latin typeface="Arial" pitchFamily="34" charset="0"/>
                <a:cs typeface="Arial" pitchFamily="34" charset="0"/>
              </a:rPr>
              <a:t>Jaslow</a:t>
            </a:r>
            <a:r>
              <a:rPr lang="en-US" altLang="en-US" sz="2000" baseline="0">
                <a:solidFill>
                  <a:srgbClr val="FFFFFF"/>
                </a:solidFill>
                <a:latin typeface="Arial" pitchFamily="34" charset="0"/>
                <a:cs typeface="Arial" pitchFamily="34" charset="0"/>
              </a:rPr>
              <a:t>    </a:t>
            </a:r>
            <a:r>
              <a:rPr lang="en-US" altLang="en-US" sz="2000" baseline="0">
                <a:solidFill>
                  <a:srgbClr val="FFFF00"/>
                </a:solidFill>
                <a:latin typeface="Arial" pitchFamily="34" charset="0"/>
                <a:cs typeface="Arial" pitchFamily="34" charset="0"/>
              </a:rPr>
              <a:t>Mitchell</a:t>
            </a:r>
            <a:r>
              <a:rPr lang="en-US" altLang="en-US" sz="2000" baseline="0">
                <a:solidFill>
                  <a:srgbClr val="FFFFFF"/>
                </a:solidFill>
                <a:latin typeface="Arial" pitchFamily="34" charset="0"/>
                <a:cs typeface="Arial" pitchFamily="34" charset="0"/>
              </a:rPr>
              <a:t>     </a:t>
            </a:r>
            <a:r>
              <a:rPr lang="en-US" altLang="en-US" sz="2000" baseline="0">
                <a:solidFill>
                  <a:srgbClr val="00FF00"/>
                </a:solidFill>
                <a:latin typeface="Arial" pitchFamily="34" charset="0"/>
                <a:cs typeface="Arial" pitchFamily="34" charset="0"/>
              </a:rPr>
              <a:t>Rui</a:t>
            </a:r>
            <a:r>
              <a:rPr lang="en-US" altLang="en-US" sz="2000" baseline="0">
                <a:solidFill>
                  <a:srgbClr val="FFFFFF"/>
                </a:solidFill>
                <a:latin typeface="Arial" pitchFamily="34" charset="0"/>
                <a:cs typeface="Arial" pitchFamily="34" charset="0"/>
              </a:rPr>
              <a:t>,     </a:t>
            </a:r>
            <a:r>
              <a:rPr lang="en-US" altLang="en-US" sz="2000" baseline="0">
                <a:solidFill>
                  <a:srgbClr val="00CCFF"/>
                </a:solidFill>
                <a:latin typeface="Arial" pitchFamily="34" charset="0"/>
                <a:cs typeface="Arial" pitchFamily="34" charset="0"/>
              </a:rPr>
              <a:t>Hyslop </a:t>
            </a:r>
            <a:r>
              <a:rPr lang="en-US" altLang="en-US" sz="2000" baseline="0">
                <a:solidFill>
                  <a:srgbClr val="FFFFFF"/>
                </a:solidFill>
                <a:latin typeface="Arial" pitchFamily="34" charset="0"/>
                <a:cs typeface="Arial" pitchFamily="34" charset="0"/>
              </a:rPr>
              <a:t>      </a:t>
            </a:r>
            <a:r>
              <a:rPr lang="en-US" altLang="en-US" sz="2000" baseline="0">
                <a:solidFill>
                  <a:srgbClr val="FF00FF"/>
                </a:solidFill>
                <a:latin typeface="Arial" pitchFamily="34" charset="0"/>
                <a:cs typeface="Arial" pitchFamily="34" charset="0"/>
              </a:rPr>
              <a:t>Ertel </a:t>
            </a:r>
            <a:r>
              <a:rPr lang="en-US" altLang="en-US" sz="2000" baseline="0">
                <a:solidFill>
                  <a:srgbClr val="FFFFFF"/>
                </a:solidFill>
                <a:latin typeface="Arial" pitchFamily="34" charset="0"/>
                <a:cs typeface="Arial" pitchFamily="34" charset="0"/>
              </a:rPr>
              <a:t>    </a:t>
            </a:r>
            <a:r>
              <a:rPr lang="en-US" altLang="en-US" sz="2000" baseline="0">
                <a:solidFill>
                  <a:srgbClr val="FFFF00"/>
                </a:solidFill>
                <a:latin typeface="Arial" pitchFamily="34" charset="0"/>
                <a:cs typeface="Arial" pitchFamily="34" charset="0"/>
              </a:rPr>
              <a:t>Avery</a:t>
            </a:r>
            <a:r>
              <a:rPr lang="en-US" altLang="en-US" sz="2000" baseline="0">
                <a:solidFill>
                  <a:srgbClr val="FF0000"/>
                </a:solidFill>
                <a:latin typeface="Arial" pitchFamily="34" charset="0"/>
                <a:cs typeface="Arial" pitchFamily="34" charset="0"/>
              </a:rPr>
              <a:t>     Palazzo</a:t>
            </a:r>
            <a:r>
              <a:rPr lang="en-US" altLang="en-US" sz="2000" baseline="0">
                <a:solidFill>
                  <a:srgbClr val="FFFFFF"/>
                </a:solidFill>
                <a:latin typeface="Arial" pitchFamily="34" charset="0"/>
                <a:cs typeface="Arial" pitchFamily="34" charset="0"/>
              </a:rPr>
              <a:t>    </a:t>
            </a:r>
          </a:p>
        </p:txBody>
      </p:sp>
      <p:pic>
        <p:nvPicPr>
          <p:cNvPr id="119813" name="Picture 8" descr="Tiff&amp;Adamcropped.jpg"/>
          <p:cNvPicPr>
            <a:picLocks noChangeAspect="1"/>
          </p:cNvPicPr>
          <p:nvPr/>
        </p:nvPicPr>
        <p:blipFill>
          <a:blip r:embed="rId3">
            <a:extLst>
              <a:ext uri="{28A0092B-C50C-407E-A947-70E740481C1C}">
                <a14:useLocalDpi xmlns:a14="http://schemas.microsoft.com/office/drawing/2010/main" val="0"/>
              </a:ext>
            </a:extLst>
          </a:blip>
          <a:srcRect l="11870" r="-75"/>
          <a:stretch>
            <a:fillRect/>
          </a:stretch>
        </p:blipFill>
        <p:spPr bwMode="auto">
          <a:xfrm>
            <a:off x="152407" y="2971805"/>
            <a:ext cx="8863013"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914406"/>
            <a:ext cx="8534400" cy="1717393"/>
          </a:xfrm>
          <a:prstGeom prst="rect">
            <a:avLst/>
          </a:prstGeom>
        </p:spPr>
        <p:txBody>
          <a:bodyPr>
            <a:spAutoFit/>
          </a:bodyPr>
          <a:lstStyle/>
          <a:p>
            <a:pPr marL="342900" indent="-342900" eaLnBrk="0" hangingPunct="0">
              <a:spcBef>
                <a:spcPct val="20000"/>
              </a:spcBef>
              <a:buClr>
                <a:srgbClr val="E274BC"/>
              </a:buClr>
              <a:buSzPct val="130000"/>
              <a:buFontTx/>
              <a:buChar char="•"/>
              <a:defRPr/>
            </a:pPr>
            <a:r>
              <a:rPr lang="en-US" sz="2400" kern="0" baseline="0" dirty="0">
                <a:solidFill>
                  <a:prstClr val="white"/>
                </a:solidFill>
                <a:latin typeface="Arial"/>
              </a:rPr>
              <a:t>Therapy-relevant </a:t>
            </a:r>
            <a:r>
              <a:rPr lang="en-US" sz="2400" kern="0" baseline="0" dirty="0" err="1">
                <a:solidFill>
                  <a:prstClr val="white"/>
                </a:solidFill>
                <a:latin typeface="Arial"/>
              </a:rPr>
              <a:t>subclassification</a:t>
            </a:r>
            <a:r>
              <a:rPr lang="en-US" sz="2400" kern="0" baseline="0" dirty="0">
                <a:solidFill>
                  <a:prstClr val="white"/>
                </a:solidFill>
                <a:latin typeface="Arial"/>
              </a:rPr>
              <a:t> of  breast cancer based on </a:t>
            </a:r>
            <a:r>
              <a:rPr lang="en-US" sz="2400" i="1" kern="0" baseline="0" dirty="0">
                <a:solidFill>
                  <a:prstClr val="white"/>
                </a:solidFill>
                <a:latin typeface="Arial"/>
              </a:rPr>
              <a:t>in situ</a:t>
            </a:r>
            <a:r>
              <a:rPr lang="en-US" sz="2400" kern="0" baseline="0" dirty="0">
                <a:solidFill>
                  <a:prstClr val="white"/>
                </a:solidFill>
                <a:latin typeface="Arial"/>
              </a:rPr>
              <a:t> quantitative immunofluorescence profiling</a:t>
            </a:r>
          </a:p>
          <a:p>
            <a:pPr marL="800100" lvl="1" indent="-342900" eaLnBrk="0" hangingPunct="0">
              <a:spcBef>
                <a:spcPct val="20000"/>
              </a:spcBef>
              <a:buClr>
                <a:srgbClr val="E274BC"/>
              </a:buClr>
              <a:buSzPct val="130000"/>
              <a:buFontTx/>
              <a:buChar char="•"/>
              <a:defRPr/>
            </a:pPr>
            <a:r>
              <a:rPr lang="en-US" sz="2400" kern="0" baseline="0" dirty="0">
                <a:solidFill>
                  <a:prstClr val="white"/>
                </a:solidFill>
                <a:latin typeface="Arial"/>
              </a:rPr>
              <a:t>5,000 primary breast cancer specimens</a:t>
            </a:r>
          </a:p>
          <a:p>
            <a:pPr marL="800100" lvl="1" indent="-342900" eaLnBrk="0" hangingPunct="0">
              <a:spcBef>
                <a:spcPct val="20000"/>
              </a:spcBef>
              <a:buClr>
                <a:srgbClr val="E274BC"/>
              </a:buClr>
              <a:buSzPct val="130000"/>
              <a:buFontTx/>
              <a:buChar char="•"/>
              <a:defRPr/>
            </a:pPr>
            <a:r>
              <a:rPr lang="en-US" sz="2400" kern="0" baseline="0" dirty="0">
                <a:solidFill>
                  <a:prstClr val="white"/>
                </a:solidFill>
                <a:latin typeface="Arial"/>
              </a:rPr>
              <a:t>250 therapy-relevant proteins</a:t>
            </a:r>
          </a:p>
        </p:txBody>
      </p:sp>
      <p:sp>
        <p:nvSpPr>
          <p:cNvPr id="119815" name="TextBox 4"/>
          <p:cNvSpPr txBox="1">
            <a:spLocks noChangeArrowheads="1"/>
          </p:cNvSpPr>
          <p:nvPr/>
        </p:nvSpPr>
        <p:spPr bwMode="auto">
          <a:xfrm>
            <a:off x="0" y="5638800"/>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aseline="0">
                <a:solidFill>
                  <a:srgbClr val="FF9900"/>
                </a:solidFill>
                <a:latin typeface="Arial" pitchFamily="34" charset="0"/>
                <a:cs typeface="Arial" pitchFamily="34" charset="0"/>
              </a:rPr>
              <a:t>Surgery  </a:t>
            </a:r>
            <a:r>
              <a:rPr lang="en-US" altLang="en-US" sz="2000" baseline="0">
                <a:solidFill>
                  <a:srgbClr val="FFFF00"/>
                </a:solidFill>
                <a:latin typeface="Arial" pitchFamily="34" charset="0"/>
                <a:cs typeface="Arial" pitchFamily="34" charset="0"/>
              </a:rPr>
              <a:t>Med Onc</a:t>
            </a:r>
            <a:r>
              <a:rPr lang="en-US" altLang="en-US" sz="2000" baseline="0">
                <a:solidFill>
                  <a:srgbClr val="FFFFFF"/>
                </a:solidFill>
                <a:latin typeface="Arial" pitchFamily="34" charset="0"/>
                <a:cs typeface="Arial" pitchFamily="34" charset="0"/>
              </a:rPr>
              <a:t>     </a:t>
            </a:r>
            <a:r>
              <a:rPr lang="en-US" altLang="en-US" sz="2000" baseline="0">
                <a:solidFill>
                  <a:srgbClr val="00FF00"/>
                </a:solidFill>
                <a:latin typeface="Arial" pitchFamily="34" charset="0"/>
                <a:cs typeface="Arial" pitchFamily="34" charset="0"/>
              </a:rPr>
              <a:t>Cancer Biology</a:t>
            </a:r>
            <a:r>
              <a:rPr lang="en-US" altLang="en-US" sz="2000" baseline="0">
                <a:solidFill>
                  <a:srgbClr val="FFFFFF"/>
                </a:solidFill>
                <a:latin typeface="Arial" pitchFamily="34" charset="0"/>
                <a:cs typeface="Arial" pitchFamily="34" charset="0"/>
              </a:rPr>
              <a:t>    </a:t>
            </a:r>
            <a:r>
              <a:rPr lang="en-US" altLang="en-US" sz="2000" baseline="0">
                <a:solidFill>
                  <a:srgbClr val="00CCFF"/>
                </a:solidFill>
                <a:latin typeface="Arial" pitchFamily="34" charset="0"/>
                <a:cs typeface="Arial" pitchFamily="34" charset="0"/>
              </a:rPr>
              <a:t>Biostatistics</a:t>
            </a:r>
            <a:r>
              <a:rPr lang="en-US" altLang="en-US" sz="2000" baseline="0">
                <a:solidFill>
                  <a:srgbClr val="FFFFFF"/>
                </a:solidFill>
                <a:latin typeface="Arial" pitchFamily="34" charset="0"/>
                <a:cs typeface="Arial" pitchFamily="34" charset="0"/>
              </a:rPr>
              <a:t>   </a:t>
            </a:r>
            <a:r>
              <a:rPr lang="en-US" altLang="en-US" sz="2000" baseline="0">
                <a:solidFill>
                  <a:srgbClr val="FF00FF"/>
                </a:solidFill>
                <a:latin typeface="Arial" pitchFamily="34" charset="0"/>
                <a:cs typeface="Arial" pitchFamily="34" charset="0"/>
              </a:rPr>
              <a:t>Informatics  </a:t>
            </a:r>
            <a:r>
              <a:rPr lang="en-US" altLang="en-US" sz="2000" baseline="0">
                <a:solidFill>
                  <a:srgbClr val="FF0000"/>
                </a:solidFill>
                <a:latin typeface="Arial" pitchFamily="34" charset="0"/>
                <a:cs typeface="Arial" pitchFamily="34" charset="0"/>
              </a:rPr>
              <a:t>Pathology</a:t>
            </a:r>
            <a:endParaRPr lang="en-US" altLang="en-US" sz="2000" baseline="0">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17077695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08088" y="-6350"/>
            <a:ext cx="6800850" cy="1143000"/>
          </a:xfrm>
        </p:spPr>
        <p:txBody>
          <a:bodyPr/>
          <a:lstStyle/>
          <a:p>
            <a:pPr eaLnBrk="1" hangingPunct="1"/>
            <a:r>
              <a:rPr lang="en-US" altLang="en-US" smtClean="0"/>
              <a:t>Overview</a:t>
            </a:r>
          </a:p>
        </p:txBody>
      </p:sp>
      <p:sp>
        <p:nvSpPr>
          <p:cNvPr id="5123" name="Rectangle 3"/>
          <p:cNvSpPr>
            <a:spLocks noGrp="1" noChangeArrowheads="1"/>
          </p:cNvSpPr>
          <p:nvPr>
            <p:ph type="body" idx="1"/>
          </p:nvPr>
        </p:nvSpPr>
        <p:spPr>
          <a:xfrm>
            <a:off x="363538" y="1279525"/>
            <a:ext cx="8528050" cy="3295650"/>
          </a:xfrm>
        </p:spPr>
        <p:txBody>
          <a:bodyPr/>
          <a:lstStyle/>
          <a:p>
            <a:pPr eaLnBrk="1" hangingPunct="1"/>
            <a:r>
              <a:rPr lang="en-US" altLang="en-US" smtClean="0"/>
              <a:t>Epidemiology</a:t>
            </a:r>
          </a:p>
          <a:p>
            <a:pPr eaLnBrk="1" hangingPunct="1"/>
            <a:r>
              <a:rPr lang="en-US" altLang="en-US" smtClean="0"/>
              <a:t>Explanation for differential survival rates</a:t>
            </a:r>
          </a:p>
          <a:p>
            <a:pPr lvl="1" eaLnBrk="1" hangingPunct="1"/>
            <a:r>
              <a:rPr lang="en-US" altLang="en-US" smtClean="0"/>
              <a:t>Patient &amp; system factors impacting:</a:t>
            </a:r>
          </a:p>
          <a:p>
            <a:pPr lvl="1" eaLnBrk="1" hangingPunct="1">
              <a:buFontTx/>
              <a:buNone/>
            </a:pPr>
            <a:r>
              <a:rPr lang="en-US" altLang="en-US" smtClean="0"/>
              <a:t>	Early detection</a:t>
            </a:r>
          </a:p>
          <a:p>
            <a:pPr lvl="1" eaLnBrk="1" hangingPunct="1">
              <a:buFontTx/>
              <a:buNone/>
            </a:pPr>
            <a:r>
              <a:rPr lang="en-US" altLang="en-US" smtClean="0"/>
              <a:t>	Access to care &amp; quality of care</a:t>
            </a:r>
          </a:p>
          <a:p>
            <a:pPr eaLnBrk="1" hangingPunct="1"/>
            <a:r>
              <a:rPr lang="en-US" altLang="en-US" smtClean="0"/>
              <a:t>Pathologic features – how does that impact outcome?</a:t>
            </a:r>
          </a:p>
          <a:p>
            <a:pPr eaLnBrk="1" hangingPunct="1"/>
            <a:r>
              <a:rPr lang="en-US" altLang="en-US" smtClean="0"/>
              <a:t>Understanding triple negative disease</a:t>
            </a:r>
          </a:p>
          <a:p>
            <a:pPr eaLnBrk="1" hangingPunct="1">
              <a:buFontTx/>
              <a:buNone/>
            </a:pPr>
            <a:endParaRPr lang="en-US" altLang="en-US" smtClean="0"/>
          </a:p>
        </p:txBody>
      </p:sp>
    </p:spTree>
    <p:extLst>
      <p:ext uri="{BB962C8B-B14F-4D97-AF65-F5344CB8AC3E}">
        <p14:creationId xmlns:p14="http://schemas.microsoft.com/office/powerpoint/2010/main" val="1414454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p:cNvPicPr>
            <a:picLocks noChangeAspect="1"/>
          </p:cNvPicPr>
          <p:nvPr/>
        </p:nvPicPr>
        <p:blipFill>
          <a:blip r:embed="rId3">
            <a:extLst>
              <a:ext uri="{28A0092B-C50C-407E-A947-70E740481C1C}">
                <a14:useLocalDpi xmlns:a14="http://schemas.microsoft.com/office/drawing/2010/main" val="0"/>
              </a:ext>
            </a:extLst>
          </a:blip>
          <a:srcRect l="13002" r="17001"/>
          <a:stretch>
            <a:fillRect/>
          </a:stretch>
        </p:blipFill>
        <p:spPr bwMode="auto">
          <a:xfrm>
            <a:off x="1189038" y="965200"/>
            <a:ext cx="64008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144000" cy="738664"/>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n-US" sz="2400" baseline="0" dirty="0">
                <a:solidFill>
                  <a:srgbClr val="000000"/>
                </a:solidFill>
                <a:latin typeface="Arial" pitchFamily="34" charset="0"/>
                <a:cs typeface="Arial" pitchFamily="34" charset="0"/>
              </a:rPr>
              <a:t>Phospho-Stat5 staining of breast cancer (red)</a:t>
            </a:r>
          </a:p>
          <a:p>
            <a:pPr algn="ctr" fontAlgn="auto">
              <a:spcBef>
                <a:spcPts val="0"/>
              </a:spcBef>
              <a:spcAft>
                <a:spcPts val="0"/>
              </a:spcAft>
              <a:defRPr/>
            </a:pPr>
            <a:r>
              <a:rPr lang="en-US" baseline="0" dirty="0">
                <a:solidFill>
                  <a:srgbClr val="000000"/>
                </a:solidFill>
                <a:latin typeface="Arial" pitchFamily="34" charset="0"/>
                <a:cs typeface="Arial" pitchFamily="34" charset="0"/>
              </a:rPr>
              <a:t>Rui-lab, Jefferson - Note dynamic range of signal</a:t>
            </a:r>
          </a:p>
        </p:txBody>
      </p:sp>
    </p:spTree>
    <p:extLst>
      <p:ext uri="{BB962C8B-B14F-4D97-AF65-F5344CB8AC3E}">
        <p14:creationId xmlns:p14="http://schemas.microsoft.com/office/powerpoint/2010/main" val="86987777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571" y="265731"/>
            <a:ext cx="8574592" cy="6321253"/>
            <a:chOff x="-76200" y="198437"/>
            <a:chExt cx="9003322" cy="4720454"/>
          </a:xfrm>
        </p:grpSpPr>
        <p:sp>
          <p:nvSpPr>
            <p:cNvPr id="162" name="Rectangle 161"/>
            <p:cNvSpPr/>
            <p:nvPr/>
          </p:nvSpPr>
          <p:spPr>
            <a:xfrm>
              <a:off x="3784029" y="682908"/>
              <a:ext cx="254223"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3" name="Rectangle 162"/>
            <p:cNvSpPr/>
            <p:nvPr/>
          </p:nvSpPr>
          <p:spPr>
            <a:xfrm>
              <a:off x="3947954" y="682908"/>
              <a:ext cx="254224"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4" name="Rectangle 163"/>
            <p:cNvSpPr/>
            <p:nvPr/>
          </p:nvSpPr>
          <p:spPr>
            <a:xfrm>
              <a:off x="4111880" y="682908"/>
              <a:ext cx="254224"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5" name="Rectangle 164"/>
            <p:cNvSpPr/>
            <p:nvPr/>
          </p:nvSpPr>
          <p:spPr>
            <a:xfrm>
              <a:off x="4275806" y="682908"/>
              <a:ext cx="254224"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6" name="Rectangle 165"/>
            <p:cNvSpPr/>
            <p:nvPr/>
          </p:nvSpPr>
          <p:spPr>
            <a:xfrm>
              <a:off x="4439732" y="682908"/>
              <a:ext cx="254224"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7" name="Rectangle 166"/>
            <p:cNvSpPr/>
            <p:nvPr/>
          </p:nvSpPr>
          <p:spPr>
            <a:xfrm>
              <a:off x="4603658" y="682908"/>
              <a:ext cx="254223"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8" name="Rectangle 167"/>
            <p:cNvSpPr/>
            <p:nvPr/>
          </p:nvSpPr>
          <p:spPr>
            <a:xfrm>
              <a:off x="4767583" y="682908"/>
              <a:ext cx="254223"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9" name="Rectangle 168"/>
            <p:cNvSpPr/>
            <p:nvPr/>
          </p:nvSpPr>
          <p:spPr>
            <a:xfrm>
              <a:off x="4931508" y="682908"/>
              <a:ext cx="254223"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70" name="Rectangle 169"/>
            <p:cNvSpPr/>
            <p:nvPr/>
          </p:nvSpPr>
          <p:spPr>
            <a:xfrm>
              <a:off x="5095433" y="682908"/>
              <a:ext cx="254223"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71" name="Rectangle 170"/>
            <p:cNvSpPr/>
            <p:nvPr/>
          </p:nvSpPr>
          <p:spPr>
            <a:xfrm>
              <a:off x="5259358" y="682908"/>
              <a:ext cx="254223"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72" name="Rectangle 171"/>
            <p:cNvSpPr/>
            <p:nvPr/>
          </p:nvSpPr>
          <p:spPr>
            <a:xfrm>
              <a:off x="5423283" y="682908"/>
              <a:ext cx="254224"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73" name="Rectangle 172"/>
            <p:cNvSpPr/>
            <p:nvPr/>
          </p:nvSpPr>
          <p:spPr>
            <a:xfrm>
              <a:off x="5587204" y="682908"/>
              <a:ext cx="254224" cy="701885"/>
            </a:xfrm>
            <a:prstGeom prst="rect">
              <a:avLst/>
            </a:prstGeom>
            <a:solidFill>
              <a:schemeClr val="accent5">
                <a:lumMod val="40000"/>
                <a:lumOff val="6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93" name="TextBox 92"/>
            <p:cNvSpPr txBox="1"/>
            <p:nvPr/>
          </p:nvSpPr>
          <p:spPr>
            <a:xfrm>
              <a:off x="228600" y="1457304"/>
              <a:ext cx="1155805" cy="2528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auto">
                <a:spcBef>
                  <a:spcPts val="0"/>
                </a:spcBef>
                <a:spcAft>
                  <a:spcPts val="0"/>
                </a:spcAft>
              </a:pPr>
              <a:r>
                <a:rPr lang="en-US" sz="1600" dirty="0" smtClean="0">
                  <a:solidFill>
                    <a:sysClr val="windowText" lastClr="000000"/>
                  </a:solidFill>
                  <a:latin typeface="Arial" pitchFamily="34" charset="0"/>
                  <a:cs typeface="Arial" pitchFamily="34" charset="0"/>
                </a:rPr>
                <a:t>Screening</a:t>
              </a:r>
              <a:endParaRPr lang="en-US" sz="1600" dirty="0">
                <a:solidFill>
                  <a:sysClr val="windowText" lastClr="000000"/>
                </a:solidFill>
                <a:latin typeface="Arial" pitchFamily="34" charset="0"/>
                <a:cs typeface="Arial" pitchFamily="34" charset="0"/>
              </a:endParaRPr>
            </a:p>
          </p:txBody>
        </p:sp>
        <p:sp>
          <p:nvSpPr>
            <p:cNvPr id="94" name="TextBox 93"/>
            <p:cNvSpPr txBox="1"/>
            <p:nvPr/>
          </p:nvSpPr>
          <p:spPr>
            <a:xfrm>
              <a:off x="1680371" y="246062"/>
              <a:ext cx="474649" cy="2760622"/>
            </a:xfrm>
            <a:prstGeom prst="rect">
              <a:avLst/>
            </a:prstGeom>
            <a:ln/>
          </p:spPr>
          <p:style>
            <a:lnRef idx="1">
              <a:schemeClr val="accent6"/>
            </a:lnRef>
            <a:fillRef idx="2">
              <a:schemeClr val="accent6"/>
            </a:fillRef>
            <a:effectRef idx="1">
              <a:schemeClr val="accent6"/>
            </a:effectRef>
            <a:fontRef idx="minor">
              <a:schemeClr val="dk1"/>
            </a:fontRef>
          </p:style>
          <p:txBody>
            <a:bodyPr vert="wordArtVert" wrap="square" rtlCol="0" anchor="ctr" anchorCtr="0">
              <a:spAutoFit/>
            </a:bodyPr>
            <a:lstStyle/>
            <a:p>
              <a:pPr algn="ctr" fontAlgn="auto">
                <a:spcBef>
                  <a:spcPts val="0"/>
                </a:spcBef>
                <a:spcAft>
                  <a:spcPts val="0"/>
                </a:spcAft>
              </a:pPr>
              <a:r>
                <a:rPr lang="en-US" sz="1600" dirty="0" smtClean="0">
                  <a:solidFill>
                    <a:sysClr val="windowText" lastClr="000000"/>
                  </a:solidFill>
                  <a:latin typeface="Arial" pitchFamily="34" charset="0"/>
                  <a:cs typeface="Arial" pitchFamily="34" charset="0"/>
                </a:rPr>
                <a:t>RANDOMIZE</a:t>
              </a:r>
              <a:endParaRPr lang="en-US" sz="1600" dirty="0">
                <a:solidFill>
                  <a:sysClr val="windowText" lastClr="000000"/>
                </a:solidFill>
                <a:latin typeface="Arial" pitchFamily="34" charset="0"/>
                <a:cs typeface="Arial" pitchFamily="34" charset="0"/>
              </a:endParaRPr>
            </a:p>
          </p:txBody>
        </p:sp>
        <p:sp>
          <p:nvSpPr>
            <p:cNvPr id="95" name="TextBox 94"/>
            <p:cNvSpPr txBox="1"/>
            <p:nvPr/>
          </p:nvSpPr>
          <p:spPr>
            <a:xfrm>
              <a:off x="2524127" y="246062"/>
              <a:ext cx="474649" cy="2760622"/>
            </a:xfrm>
            <a:prstGeom prst="rect">
              <a:avLst/>
            </a:prstGeom>
            <a:ln/>
          </p:spPr>
          <p:style>
            <a:lnRef idx="1">
              <a:schemeClr val="accent6"/>
            </a:lnRef>
            <a:fillRef idx="2">
              <a:schemeClr val="accent6"/>
            </a:fillRef>
            <a:effectRef idx="1">
              <a:schemeClr val="accent6"/>
            </a:effectRef>
            <a:fontRef idx="minor">
              <a:schemeClr val="dk1"/>
            </a:fontRef>
          </p:style>
          <p:txBody>
            <a:bodyPr vert="wordArtVert" wrap="square" rtlCol="0" anchor="ctr" anchorCtr="0">
              <a:spAutoFit/>
            </a:bodyPr>
            <a:lstStyle/>
            <a:p>
              <a:pPr algn="ctr" fontAlgn="auto">
                <a:spcBef>
                  <a:spcPts val="0"/>
                </a:spcBef>
                <a:spcAft>
                  <a:spcPts val="0"/>
                </a:spcAft>
              </a:pPr>
              <a:r>
                <a:rPr lang="en-US" sz="1600" dirty="0" smtClean="0">
                  <a:solidFill>
                    <a:sysClr val="windowText" lastClr="000000"/>
                  </a:solidFill>
                  <a:latin typeface="Arial" pitchFamily="34" charset="0"/>
                  <a:cs typeface="Arial" pitchFamily="34" charset="0"/>
                </a:rPr>
                <a:t>ON STUDY</a:t>
              </a:r>
              <a:endParaRPr lang="en-US" sz="1600" dirty="0">
                <a:solidFill>
                  <a:sysClr val="windowText" lastClr="000000"/>
                </a:solidFill>
                <a:latin typeface="Arial" pitchFamily="34" charset="0"/>
                <a:cs typeface="Arial" pitchFamily="34" charset="0"/>
              </a:endParaRPr>
            </a:p>
          </p:txBody>
        </p:sp>
        <p:cxnSp>
          <p:nvCxnSpPr>
            <p:cNvPr id="96" name="Straight Arrow Connector 95"/>
            <p:cNvCxnSpPr>
              <a:stCxn id="93" idx="3"/>
              <a:endCxn id="94" idx="1"/>
            </p:cNvCxnSpPr>
            <p:nvPr/>
          </p:nvCxnSpPr>
          <p:spPr>
            <a:xfrm>
              <a:off x="1384406" y="1583713"/>
              <a:ext cx="295966" cy="426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a:stCxn id="94" idx="3"/>
              <a:endCxn id="95" idx="1"/>
            </p:cNvCxnSpPr>
            <p:nvPr/>
          </p:nvCxnSpPr>
          <p:spPr>
            <a:xfrm>
              <a:off x="2155021" y="1626374"/>
              <a:ext cx="3691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0" name="Rectangle 149"/>
            <p:cNvSpPr/>
            <p:nvPr/>
          </p:nvSpPr>
          <p:spPr>
            <a:xfrm>
              <a:off x="3784029" y="2096554"/>
              <a:ext cx="254223"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1" name="Rectangle 150"/>
            <p:cNvSpPr/>
            <p:nvPr/>
          </p:nvSpPr>
          <p:spPr>
            <a:xfrm>
              <a:off x="3947954" y="2096554"/>
              <a:ext cx="254224"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2" name="Rectangle 151"/>
            <p:cNvSpPr/>
            <p:nvPr/>
          </p:nvSpPr>
          <p:spPr>
            <a:xfrm>
              <a:off x="4111880" y="2096554"/>
              <a:ext cx="254224"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3" name="Rectangle 152"/>
            <p:cNvSpPr/>
            <p:nvPr/>
          </p:nvSpPr>
          <p:spPr>
            <a:xfrm>
              <a:off x="4275806" y="2096554"/>
              <a:ext cx="254224"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4" name="Rectangle 153"/>
            <p:cNvSpPr/>
            <p:nvPr/>
          </p:nvSpPr>
          <p:spPr>
            <a:xfrm>
              <a:off x="4439732" y="2096554"/>
              <a:ext cx="254224"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5" name="Rectangle 154"/>
            <p:cNvSpPr/>
            <p:nvPr/>
          </p:nvSpPr>
          <p:spPr>
            <a:xfrm>
              <a:off x="4603658" y="2096554"/>
              <a:ext cx="254223"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6" name="Rectangle 155"/>
            <p:cNvSpPr/>
            <p:nvPr/>
          </p:nvSpPr>
          <p:spPr>
            <a:xfrm>
              <a:off x="4767583" y="2096554"/>
              <a:ext cx="254223"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7" name="Rectangle 156"/>
            <p:cNvSpPr/>
            <p:nvPr/>
          </p:nvSpPr>
          <p:spPr>
            <a:xfrm>
              <a:off x="4931508" y="2096554"/>
              <a:ext cx="254223"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8" name="Rectangle 157"/>
            <p:cNvSpPr/>
            <p:nvPr/>
          </p:nvSpPr>
          <p:spPr>
            <a:xfrm>
              <a:off x="5095433" y="2096554"/>
              <a:ext cx="254223"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59" name="Rectangle 158"/>
            <p:cNvSpPr/>
            <p:nvPr/>
          </p:nvSpPr>
          <p:spPr>
            <a:xfrm>
              <a:off x="5259358" y="2096554"/>
              <a:ext cx="254223"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0" name="Rectangle 159"/>
            <p:cNvSpPr/>
            <p:nvPr/>
          </p:nvSpPr>
          <p:spPr>
            <a:xfrm>
              <a:off x="5423283" y="2096554"/>
              <a:ext cx="254224"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61" name="Rectangle 160"/>
            <p:cNvSpPr/>
            <p:nvPr/>
          </p:nvSpPr>
          <p:spPr>
            <a:xfrm>
              <a:off x="5587204" y="2096554"/>
              <a:ext cx="254224" cy="701885"/>
            </a:xfrm>
            <a:prstGeom prst="rect">
              <a:avLst/>
            </a:prstGeom>
            <a:solidFill>
              <a:schemeClr val="accent5">
                <a:lumMod val="50000"/>
              </a:schemeClr>
            </a:solidFill>
            <a:effectLst/>
            <a:scene3d>
              <a:camera prst="isometricOffAxis2Right"/>
              <a:lightRig rig="soft" dir="t"/>
            </a:scene3d>
            <a:sp3d>
              <a:bevelT w="101600" h="25400"/>
              <a:bevelB w="38100" h="1270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cxnSp>
          <p:nvCxnSpPr>
            <p:cNvPr id="99" name="Straight Arrow Connector 98"/>
            <p:cNvCxnSpPr>
              <a:stCxn id="95" idx="3"/>
            </p:cNvCxnSpPr>
            <p:nvPr/>
          </p:nvCxnSpPr>
          <p:spPr>
            <a:xfrm flipV="1">
              <a:off x="2998777" y="1033851"/>
              <a:ext cx="692637" cy="592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Straight Arrow Connector 99"/>
            <p:cNvCxnSpPr>
              <a:stCxn id="95" idx="3"/>
            </p:cNvCxnSpPr>
            <p:nvPr/>
          </p:nvCxnSpPr>
          <p:spPr>
            <a:xfrm>
              <a:off x="2998777" y="1626374"/>
              <a:ext cx="692637" cy="7101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1" name="Straight Arrow Connector 100"/>
            <p:cNvCxnSpPr/>
            <p:nvPr/>
          </p:nvCxnSpPr>
          <p:spPr>
            <a:xfrm flipV="1">
              <a:off x="627796" y="1861343"/>
              <a:ext cx="0" cy="1752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2" name="TextBox 101"/>
            <p:cNvSpPr txBox="1"/>
            <p:nvPr/>
          </p:nvSpPr>
          <p:spPr>
            <a:xfrm>
              <a:off x="-76200" y="3673067"/>
              <a:ext cx="1636436" cy="1091716"/>
            </a:xfrm>
            <a:prstGeom prst="rect">
              <a:avLst/>
            </a:prstGeom>
            <a:noFill/>
          </p:spPr>
          <p:txBody>
            <a:bodyPr wrap="square" rtlCol="0">
              <a:spAutoFit/>
            </a:bodyPr>
            <a:lstStyle/>
            <a:p>
              <a:pPr algn="ctr" fontAlgn="auto">
                <a:spcBef>
                  <a:spcPts val="0"/>
                </a:spcBef>
                <a:spcAft>
                  <a:spcPts val="0"/>
                </a:spcAft>
              </a:pPr>
              <a:r>
                <a:rPr lang="en-US" sz="1600" dirty="0" smtClean="0">
                  <a:solidFill>
                    <a:prstClr val="black"/>
                  </a:solidFill>
                  <a:latin typeface="Arial" pitchFamily="34" charset="0"/>
                  <a:cs typeface="Arial" pitchFamily="34" charset="0"/>
                </a:rPr>
                <a:t>MRI</a:t>
              </a:r>
            </a:p>
            <a:p>
              <a:pPr algn="ctr" fontAlgn="auto">
                <a:spcBef>
                  <a:spcPts val="0"/>
                </a:spcBef>
                <a:spcAft>
                  <a:spcPts val="0"/>
                </a:spcAft>
              </a:pPr>
              <a:r>
                <a:rPr lang="en-US" sz="1600" dirty="0" smtClean="0">
                  <a:solidFill>
                    <a:prstClr val="black"/>
                  </a:solidFill>
                  <a:latin typeface="Arial" pitchFamily="34" charset="0"/>
                  <a:cs typeface="Arial" pitchFamily="34" charset="0"/>
                </a:rPr>
                <a:t>PET/CT or CT + Bone Scan</a:t>
              </a:r>
            </a:p>
            <a:p>
              <a:pPr algn="ctr" fontAlgn="auto">
                <a:spcBef>
                  <a:spcPts val="0"/>
                </a:spcBef>
                <a:spcAft>
                  <a:spcPts val="0"/>
                </a:spcAft>
              </a:pPr>
              <a:r>
                <a:rPr lang="en-US" sz="1600" dirty="0" smtClean="0">
                  <a:solidFill>
                    <a:prstClr val="black"/>
                  </a:solidFill>
                  <a:latin typeface="Arial" pitchFamily="34" charset="0"/>
                  <a:cs typeface="Arial" pitchFamily="34" charset="0"/>
                </a:rPr>
                <a:t>US/MG</a:t>
              </a:r>
            </a:p>
            <a:p>
              <a:pPr algn="ctr" fontAlgn="auto">
                <a:spcBef>
                  <a:spcPts val="0"/>
                </a:spcBef>
                <a:spcAft>
                  <a:spcPts val="0"/>
                </a:spcAft>
              </a:pPr>
              <a:r>
                <a:rPr lang="en-US" sz="1400" b="1" dirty="0" err="1" smtClean="0">
                  <a:solidFill>
                    <a:prstClr val="black"/>
                  </a:solidFill>
                  <a:latin typeface="Arial" pitchFamily="34" charset="0"/>
                  <a:cs typeface="Arial" pitchFamily="34" charset="0"/>
                </a:rPr>
                <a:t>Diagn</a:t>
              </a:r>
              <a:r>
                <a:rPr lang="en-US" sz="1400" b="1" dirty="0" smtClean="0">
                  <a:solidFill>
                    <a:prstClr val="black"/>
                  </a:solidFill>
                  <a:latin typeface="Arial" pitchFamily="34" charset="0"/>
                  <a:cs typeface="Arial" pitchFamily="34" charset="0"/>
                </a:rPr>
                <a:t>. Biopsy: </a:t>
              </a:r>
              <a:r>
                <a:rPr lang="en-US" sz="1100" dirty="0" smtClean="0">
                  <a:solidFill>
                    <a:prstClr val="black"/>
                  </a:solidFill>
                  <a:latin typeface="Arial" pitchFamily="34" charset="0"/>
                  <a:cs typeface="Arial" pitchFamily="34" charset="0"/>
                </a:rPr>
                <a:t>ER/PR/Her2 </a:t>
              </a:r>
              <a:r>
                <a:rPr lang="en-US" sz="1100" dirty="0" err="1" smtClean="0">
                  <a:solidFill>
                    <a:prstClr val="black"/>
                  </a:solidFill>
                  <a:latin typeface="Arial" pitchFamily="34" charset="0"/>
                  <a:cs typeface="Arial" pitchFamily="34" charset="0"/>
                </a:rPr>
                <a:t>neg</a:t>
              </a:r>
              <a:endParaRPr lang="en-US" sz="1100" dirty="0" smtClean="0">
                <a:solidFill>
                  <a:prstClr val="black"/>
                </a:solidFill>
                <a:latin typeface="Arial" pitchFamily="34" charset="0"/>
                <a:cs typeface="Arial" pitchFamily="34" charset="0"/>
              </a:endParaRPr>
            </a:p>
          </p:txBody>
        </p:sp>
        <p:sp>
          <p:nvSpPr>
            <p:cNvPr id="103" name="TextBox 102"/>
            <p:cNvSpPr txBox="1"/>
            <p:nvPr/>
          </p:nvSpPr>
          <p:spPr>
            <a:xfrm>
              <a:off x="3556034" y="198437"/>
              <a:ext cx="2473278" cy="394550"/>
            </a:xfrm>
            <a:prstGeom prst="rect">
              <a:avLst/>
            </a:prstGeom>
            <a:noFill/>
          </p:spPr>
          <p:txBody>
            <a:bodyPr wrap="square" rtlCol="0">
              <a:spAutoFit/>
            </a:bodyPr>
            <a:lstStyle/>
            <a:p>
              <a:pPr algn="ctr" fontAlgn="auto">
                <a:lnSpc>
                  <a:spcPts val="1700"/>
                </a:lnSpc>
                <a:spcBef>
                  <a:spcPts val="0"/>
                </a:spcBef>
                <a:spcAft>
                  <a:spcPts val="0"/>
                </a:spcAft>
              </a:pPr>
              <a:r>
                <a:rPr lang="en-US" sz="1600" dirty="0" smtClean="0">
                  <a:solidFill>
                    <a:prstClr val="black"/>
                  </a:solidFill>
                  <a:latin typeface="Arial" pitchFamily="34" charset="0"/>
                  <a:cs typeface="Arial" pitchFamily="34" charset="0"/>
                </a:rPr>
                <a:t>Paclitaxel </a:t>
              </a:r>
              <a:r>
                <a:rPr lang="en-US" sz="1600" dirty="0">
                  <a:solidFill>
                    <a:prstClr val="black"/>
                  </a:solidFill>
                  <a:latin typeface="Arial" pitchFamily="34" charset="0"/>
                  <a:cs typeface="Arial" pitchFamily="34" charset="0"/>
                </a:rPr>
                <a:t>+</a:t>
              </a:r>
            </a:p>
            <a:p>
              <a:pPr algn="ctr" fontAlgn="auto">
                <a:lnSpc>
                  <a:spcPts val="1700"/>
                </a:lnSpc>
                <a:spcBef>
                  <a:spcPts val="0"/>
                </a:spcBef>
                <a:spcAft>
                  <a:spcPts val="0"/>
                </a:spcAft>
              </a:pPr>
              <a:r>
                <a:rPr lang="en-US" sz="1600" dirty="0" smtClean="0">
                  <a:solidFill>
                    <a:prstClr val="black"/>
                  </a:solidFill>
                  <a:latin typeface="Arial" pitchFamily="34" charset="0"/>
                  <a:cs typeface="Arial" pitchFamily="34" charset="0"/>
                </a:rPr>
                <a:t>Carboplatin</a:t>
              </a:r>
            </a:p>
          </p:txBody>
        </p:sp>
        <p:sp>
          <p:nvSpPr>
            <p:cNvPr id="104" name="TextBox 103"/>
            <p:cNvSpPr txBox="1"/>
            <p:nvPr/>
          </p:nvSpPr>
          <p:spPr>
            <a:xfrm>
              <a:off x="3505200" y="1577332"/>
              <a:ext cx="2568404" cy="394550"/>
            </a:xfrm>
            <a:prstGeom prst="rect">
              <a:avLst/>
            </a:prstGeom>
            <a:noFill/>
          </p:spPr>
          <p:txBody>
            <a:bodyPr wrap="square" rtlCol="0">
              <a:spAutoFit/>
            </a:bodyPr>
            <a:lstStyle/>
            <a:p>
              <a:pPr algn="ctr" fontAlgn="auto">
                <a:lnSpc>
                  <a:spcPts val="1700"/>
                </a:lnSpc>
                <a:spcBef>
                  <a:spcPts val="0"/>
                </a:spcBef>
                <a:spcAft>
                  <a:spcPts val="0"/>
                </a:spcAft>
              </a:pPr>
              <a:r>
                <a:rPr lang="en-US" sz="1600" dirty="0" err="1" smtClean="0">
                  <a:solidFill>
                    <a:prstClr val="black"/>
                  </a:solidFill>
                  <a:latin typeface="Arial" pitchFamily="34" charset="0"/>
                  <a:cs typeface="Arial" pitchFamily="34" charset="0"/>
                </a:rPr>
                <a:t>Paclitaxel</a:t>
              </a:r>
              <a:r>
                <a:rPr lang="en-US" sz="1600" dirty="0" smtClean="0">
                  <a:solidFill>
                    <a:prstClr val="black"/>
                  </a:solidFill>
                  <a:latin typeface="Arial" pitchFamily="34" charset="0"/>
                  <a:cs typeface="Arial" pitchFamily="34" charset="0"/>
                </a:rPr>
                <a:t> +</a:t>
              </a:r>
            </a:p>
            <a:p>
              <a:pPr algn="ctr" fontAlgn="auto">
                <a:lnSpc>
                  <a:spcPts val="1700"/>
                </a:lnSpc>
                <a:spcBef>
                  <a:spcPts val="0"/>
                </a:spcBef>
                <a:spcAft>
                  <a:spcPts val="0"/>
                </a:spcAft>
              </a:pPr>
              <a:r>
                <a:rPr lang="en-US" sz="1600" dirty="0" smtClean="0">
                  <a:solidFill>
                    <a:prstClr val="black"/>
                  </a:solidFill>
                  <a:latin typeface="Arial" pitchFamily="34" charset="0"/>
                  <a:cs typeface="Arial" pitchFamily="34" charset="0"/>
                </a:rPr>
                <a:t>Carboplatin + </a:t>
              </a:r>
              <a:r>
                <a:rPr lang="en-US" sz="1600" dirty="0" err="1" smtClean="0">
                  <a:latin typeface="Arial" pitchFamily="34" charset="0"/>
                  <a:cs typeface="Arial" pitchFamily="34" charset="0"/>
                </a:rPr>
                <a:t>Veliparib</a:t>
              </a:r>
              <a:endParaRPr lang="en-US" sz="1600" dirty="0" smtClean="0">
                <a:latin typeface="Arial" pitchFamily="34" charset="0"/>
                <a:cs typeface="Arial" pitchFamily="34" charset="0"/>
              </a:endParaRPr>
            </a:p>
          </p:txBody>
        </p:sp>
        <p:sp>
          <p:nvSpPr>
            <p:cNvPr id="105" name="TextBox 104"/>
            <p:cNvSpPr txBox="1"/>
            <p:nvPr/>
          </p:nvSpPr>
          <p:spPr>
            <a:xfrm>
              <a:off x="3124200" y="3388419"/>
              <a:ext cx="1897606" cy="919340"/>
            </a:xfrm>
            <a:prstGeom prst="rect">
              <a:avLst/>
            </a:prstGeom>
            <a:noFill/>
          </p:spPr>
          <p:txBody>
            <a:bodyPr wrap="square" rtlCol="0">
              <a:spAutoFit/>
            </a:bodyPr>
            <a:lstStyle/>
            <a:p>
              <a:pPr algn="ctr" fontAlgn="auto">
                <a:spcBef>
                  <a:spcPts val="0"/>
                </a:spcBef>
                <a:spcAft>
                  <a:spcPts val="0"/>
                </a:spcAft>
              </a:pPr>
              <a:endParaRPr lang="en-US" sz="1600" dirty="0" smtClean="0">
                <a:solidFill>
                  <a:prstClr val="black"/>
                </a:solidFill>
                <a:latin typeface="Arial" pitchFamily="34" charset="0"/>
                <a:cs typeface="Arial" pitchFamily="34" charset="0"/>
              </a:endParaRPr>
            </a:p>
            <a:p>
              <a:pPr algn="ctr" fontAlgn="auto">
                <a:spcBef>
                  <a:spcPts val="0"/>
                </a:spcBef>
                <a:spcAft>
                  <a:spcPts val="0"/>
                </a:spcAft>
              </a:pPr>
              <a:r>
                <a:rPr lang="en-US" sz="1400" b="1" dirty="0" err="1" smtClean="0">
                  <a:solidFill>
                    <a:prstClr val="black"/>
                  </a:solidFill>
                  <a:latin typeface="Arial" pitchFamily="34" charset="0"/>
                  <a:cs typeface="Arial" pitchFamily="34" charset="0"/>
                </a:rPr>
                <a:t>Investig</a:t>
              </a:r>
              <a:r>
                <a:rPr lang="en-US" sz="1400" b="1" dirty="0" smtClean="0">
                  <a:solidFill>
                    <a:prstClr val="black"/>
                  </a:solidFill>
                  <a:latin typeface="Arial" pitchFamily="34" charset="0"/>
                  <a:cs typeface="Arial" pitchFamily="34" charset="0"/>
                </a:rPr>
                <a:t>.</a:t>
              </a:r>
            </a:p>
            <a:p>
              <a:pPr algn="ctr" fontAlgn="auto">
                <a:spcBef>
                  <a:spcPts val="0"/>
                </a:spcBef>
                <a:spcAft>
                  <a:spcPts val="0"/>
                </a:spcAft>
              </a:pPr>
              <a:r>
                <a:rPr lang="en-US" sz="1400" b="1" dirty="0" smtClean="0">
                  <a:solidFill>
                    <a:prstClr val="black"/>
                  </a:solidFill>
                  <a:latin typeface="Arial" pitchFamily="34" charset="0"/>
                  <a:cs typeface="Arial" pitchFamily="34" charset="0"/>
                </a:rPr>
                <a:t>Biopsy B</a:t>
              </a:r>
            </a:p>
            <a:p>
              <a:pPr algn="ctr" fontAlgn="auto">
                <a:spcBef>
                  <a:spcPts val="0"/>
                </a:spcBef>
                <a:spcAft>
                  <a:spcPts val="0"/>
                </a:spcAft>
              </a:pPr>
              <a:r>
                <a:rPr lang="en-US" sz="1400" dirty="0" smtClean="0">
                  <a:solidFill>
                    <a:prstClr val="black"/>
                  </a:solidFill>
                  <a:latin typeface="Arial" pitchFamily="34" charset="0"/>
                  <a:cs typeface="Arial" pitchFamily="34" charset="0"/>
                </a:rPr>
                <a:t> </a:t>
              </a:r>
            </a:p>
            <a:p>
              <a:pPr algn="ctr" fontAlgn="auto">
                <a:spcBef>
                  <a:spcPts val="0"/>
                </a:spcBef>
                <a:spcAft>
                  <a:spcPts val="0"/>
                </a:spcAft>
              </a:pPr>
              <a:r>
                <a:rPr lang="en-US" sz="1600" dirty="0" smtClean="0">
                  <a:solidFill>
                    <a:prstClr val="black"/>
                  </a:solidFill>
                  <a:latin typeface="Arial" pitchFamily="34" charset="0"/>
                  <a:cs typeface="Arial" pitchFamily="34" charset="0"/>
                </a:rPr>
                <a:t>CTC</a:t>
              </a:r>
            </a:p>
          </p:txBody>
        </p:sp>
        <p:cxnSp>
          <p:nvCxnSpPr>
            <p:cNvPr id="106" name="Straight Arrow Connector 105"/>
            <p:cNvCxnSpPr/>
            <p:nvPr/>
          </p:nvCxnSpPr>
          <p:spPr>
            <a:xfrm>
              <a:off x="5761913" y="1037074"/>
              <a:ext cx="228600" cy="2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7" name="Straight Arrow Connector 106"/>
            <p:cNvCxnSpPr/>
            <p:nvPr/>
          </p:nvCxnSpPr>
          <p:spPr>
            <a:xfrm>
              <a:off x="5761913" y="2446451"/>
              <a:ext cx="228600" cy="2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9" name="TextBox 108"/>
            <p:cNvSpPr txBox="1"/>
            <p:nvPr/>
          </p:nvSpPr>
          <p:spPr>
            <a:xfrm>
              <a:off x="6153468" y="563182"/>
              <a:ext cx="1875788" cy="193444"/>
            </a:xfrm>
            <a:prstGeom prst="rect">
              <a:avLst/>
            </a:prstGeom>
            <a:noFill/>
          </p:spPr>
          <p:txBody>
            <a:bodyPr wrap="square" rtlCol="0">
              <a:spAutoFit/>
            </a:bodyPr>
            <a:lstStyle/>
            <a:p>
              <a:pPr algn="ctr" fontAlgn="auto">
                <a:lnSpc>
                  <a:spcPts val="1300"/>
                </a:lnSpc>
                <a:spcBef>
                  <a:spcPts val="0"/>
                </a:spcBef>
                <a:spcAft>
                  <a:spcPts val="0"/>
                </a:spcAft>
              </a:pPr>
              <a:r>
                <a:rPr lang="en-US" sz="1600" dirty="0" smtClean="0">
                  <a:solidFill>
                    <a:prstClr val="black"/>
                  </a:solidFill>
                  <a:latin typeface="Arial" pitchFamily="34" charset="0"/>
                  <a:cs typeface="Arial" pitchFamily="34" charset="0"/>
                </a:rPr>
                <a:t>AC</a:t>
              </a:r>
            </a:p>
          </p:txBody>
        </p:sp>
        <p:sp>
          <p:nvSpPr>
            <p:cNvPr id="111" name="TextBox 110"/>
            <p:cNvSpPr txBox="1"/>
            <p:nvPr/>
          </p:nvSpPr>
          <p:spPr>
            <a:xfrm>
              <a:off x="8130752" y="250085"/>
              <a:ext cx="474649" cy="2756599"/>
            </a:xfrm>
            <a:prstGeom prst="rect">
              <a:avLst/>
            </a:prstGeom>
            <a:ln/>
          </p:spPr>
          <p:style>
            <a:lnRef idx="1">
              <a:schemeClr val="accent6"/>
            </a:lnRef>
            <a:fillRef idx="2">
              <a:schemeClr val="accent6"/>
            </a:fillRef>
            <a:effectRef idx="1">
              <a:schemeClr val="accent6"/>
            </a:effectRef>
            <a:fontRef idx="minor">
              <a:schemeClr val="dk1"/>
            </a:fontRef>
          </p:style>
          <p:txBody>
            <a:bodyPr vert="wordArtVert" wrap="square" rtlCol="0" anchor="ctr" anchorCtr="0">
              <a:spAutoFit/>
            </a:bodyPr>
            <a:lstStyle/>
            <a:p>
              <a:pPr algn="ctr" fontAlgn="auto">
                <a:spcBef>
                  <a:spcPts val="0"/>
                </a:spcBef>
                <a:spcAft>
                  <a:spcPts val="0"/>
                </a:spcAft>
              </a:pPr>
              <a:r>
                <a:rPr lang="en-US" sz="1600" dirty="0" smtClean="0">
                  <a:solidFill>
                    <a:sysClr val="windowText" lastClr="000000"/>
                  </a:solidFill>
                  <a:latin typeface="Arial" pitchFamily="34" charset="0"/>
                  <a:cs typeface="Arial" pitchFamily="34" charset="0"/>
                </a:rPr>
                <a:t>SURGERY</a:t>
              </a:r>
              <a:endParaRPr lang="en-US" sz="1600" dirty="0">
                <a:solidFill>
                  <a:sysClr val="windowText" lastClr="000000"/>
                </a:solidFill>
                <a:latin typeface="Arial" pitchFamily="34" charset="0"/>
                <a:cs typeface="Arial" pitchFamily="34" charset="0"/>
              </a:endParaRPr>
            </a:p>
          </p:txBody>
        </p:sp>
        <p:sp>
          <p:nvSpPr>
            <p:cNvPr id="115" name="TextBox 114"/>
            <p:cNvSpPr txBox="1"/>
            <p:nvPr/>
          </p:nvSpPr>
          <p:spPr>
            <a:xfrm>
              <a:off x="1536805" y="3388419"/>
              <a:ext cx="1815995" cy="942323"/>
            </a:xfrm>
            <a:prstGeom prst="rect">
              <a:avLst/>
            </a:prstGeom>
            <a:noFill/>
          </p:spPr>
          <p:txBody>
            <a:bodyPr wrap="square" rtlCol="0">
              <a:spAutoFit/>
            </a:bodyPr>
            <a:lstStyle/>
            <a:p>
              <a:pPr algn="ctr" fontAlgn="auto">
                <a:spcBef>
                  <a:spcPts val="0"/>
                </a:spcBef>
                <a:spcAft>
                  <a:spcPts val="0"/>
                </a:spcAft>
              </a:pPr>
              <a:endParaRPr lang="en-US" sz="1600" dirty="0" smtClean="0">
                <a:solidFill>
                  <a:prstClr val="black"/>
                </a:solidFill>
                <a:latin typeface="Arial" pitchFamily="34" charset="0"/>
                <a:cs typeface="Arial" pitchFamily="34" charset="0"/>
              </a:endParaRPr>
            </a:p>
            <a:p>
              <a:pPr algn="ctr" fontAlgn="auto">
                <a:spcBef>
                  <a:spcPts val="0"/>
                </a:spcBef>
                <a:spcAft>
                  <a:spcPts val="0"/>
                </a:spcAft>
              </a:pPr>
              <a:r>
                <a:rPr lang="en-US" sz="1400" b="1" dirty="0" err="1" smtClean="0">
                  <a:solidFill>
                    <a:prstClr val="black"/>
                  </a:solidFill>
                  <a:latin typeface="Arial" pitchFamily="34" charset="0"/>
                  <a:cs typeface="Arial" pitchFamily="34" charset="0"/>
                </a:rPr>
                <a:t>Investig</a:t>
              </a:r>
              <a:r>
                <a:rPr lang="en-US" sz="1400" b="1" dirty="0" smtClean="0">
                  <a:solidFill>
                    <a:prstClr val="black"/>
                  </a:solidFill>
                  <a:latin typeface="Arial" pitchFamily="34" charset="0"/>
                  <a:cs typeface="Arial" pitchFamily="34" charset="0"/>
                </a:rPr>
                <a:t>. </a:t>
              </a:r>
            </a:p>
            <a:p>
              <a:pPr algn="ctr" fontAlgn="auto">
                <a:spcBef>
                  <a:spcPts val="0"/>
                </a:spcBef>
                <a:spcAft>
                  <a:spcPts val="0"/>
                </a:spcAft>
              </a:pPr>
              <a:r>
                <a:rPr lang="en-US" sz="1400" b="1" dirty="0" smtClean="0">
                  <a:solidFill>
                    <a:prstClr val="black"/>
                  </a:solidFill>
                  <a:latin typeface="Arial" pitchFamily="34" charset="0"/>
                  <a:cs typeface="Arial" pitchFamily="34" charset="0"/>
                </a:rPr>
                <a:t>Biopsy A</a:t>
              </a:r>
            </a:p>
            <a:p>
              <a:pPr algn="ctr" fontAlgn="auto">
                <a:spcBef>
                  <a:spcPts val="0"/>
                </a:spcBef>
                <a:spcAft>
                  <a:spcPts val="0"/>
                </a:spcAft>
              </a:pPr>
              <a:endParaRPr lang="en-US" sz="1600" dirty="0" smtClean="0">
                <a:solidFill>
                  <a:prstClr val="black"/>
                </a:solidFill>
                <a:latin typeface="Arial" pitchFamily="34" charset="0"/>
                <a:cs typeface="Arial" pitchFamily="34" charset="0"/>
              </a:endParaRPr>
            </a:p>
            <a:p>
              <a:pPr algn="ctr" fontAlgn="auto">
                <a:spcBef>
                  <a:spcPts val="0"/>
                </a:spcBef>
                <a:spcAft>
                  <a:spcPts val="0"/>
                </a:spcAft>
              </a:pPr>
              <a:r>
                <a:rPr lang="en-US" sz="1600" dirty="0" smtClean="0">
                  <a:solidFill>
                    <a:prstClr val="black"/>
                  </a:solidFill>
                  <a:latin typeface="Arial" pitchFamily="34" charset="0"/>
                  <a:cs typeface="Arial" pitchFamily="34" charset="0"/>
                </a:rPr>
                <a:t>CTC</a:t>
              </a:r>
            </a:p>
          </p:txBody>
        </p:sp>
        <p:cxnSp>
          <p:nvCxnSpPr>
            <p:cNvPr id="116" name="Straight Arrow Connector 115"/>
            <p:cNvCxnSpPr/>
            <p:nvPr/>
          </p:nvCxnSpPr>
          <p:spPr>
            <a:xfrm flipV="1">
              <a:off x="1246477" y="1861343"/>
              <a:ext cx="979"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p:nvPr/>
          </p:nvCxnSpPr>
          <p:spPr>
            <a:xfrm flipH="1" flipV="1">
              <a:off x="2314258" y="1861343"/>
              <a:ext cx="7978" cy="1752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8" name="TextBox 117"/>
            <p:cNvSpPr txBox="1"/>
            <p:nvPr/>
          </p:nvSpPr>
          <p:spPr>
            <a:xfrm>
              <a:off x="762000" y="3369033"/>
              <a:ext cx="1066800" cy="252818"/>
            </a:xfrm>
            <a:prstGeom prst="rect">
              <a:avLst/>
            </a:prstGeom>
            <a:noFill/>
          </p:spPr>
          <p:txBody>
            <a:bodyPr wrap="square" rtlCol="0">
              <a:spAutoFit/>
            </a:bodyPr>
            <a:lstStyle/>
            <a:p>
              <a:pPr algn="ctr"/>
              <a:r>
                <a:rPr lang="en-US" sz="1600" dirty="0" smtClean="0">
                  <a:latin typeface="Arial" pitchFamily="34" charset="0"/>
                  <a:cs typeface="Arial" pitchFamily="34" charset="0"/>
                </a:rPr>
                <a:t>Consent</a:t>
              </a:r>
              <a:endParaRPr lang="en-US" sz="1600" dirty="0">
                <a:latin typeface="Arial" pitchFamily="34" charset="0"/>
                <a:cs typeface="Arial" pitchFamily="34" charset="0"/>
              </a:endParaRPr>
            </a:p>
          </p:txBody>
        </p:sp>
        <p:sp>
          <p:nvSpPr>
            <p:cNvPr id="119" name="TextBox 118"/>
            <p:cNvSpPr txBox="1"/>
            <p:nvPr/>
          </p:nvSpPr>
          <p:spPr>
            <a:xfrm>
              <a:off x="7869847" y="3388419"/>
              <a:ext cx="1057275" cy="919340"/>
            </a:xfrm>
            <a:prstGeom prst="rect">
              <a:avLst/>
            </a:prstGeom>
            <a:noFill/>
          </p:spPr>
          <p:txBody>
            <a:bodyPr wrap="square" rtlCol="0">
              <a:spAutoFit/>
            </a:bodyPr>
            <a:lstStyle/>
            <a:p>
              <a:pPr algn="ctr"/>
              <a:endParaRPr lang="en-US" sz="1600" dirty="0" smtClean="0">
                <a:solidFill>
                  <a:prstClr val="black"/>
                </a:solidFill>
                <a:latin typeface="Arial" pitchFamily="34" charset="0"/>
                <a:cs typeface="Arial" pitchFamily="34" charset="0"/>
              </a:endParaRPr>
            </a:p>
            <a:p>
              <a:pPr algn="ctr"/>
              <a:r>
                <a:rPr lang="en-US" sz="1400" b="1" dirty="0" smtClean="0">
                  <a:solidFill>
                    <a:prstClr val="black"/>
                  </a:solidFill>
                  <a:latin typeface="Arial" pitchFamily="34" charset="0"/>
                  <a:cs typeface="Arial" pitchFamily="34" charset="0"/>
                </a:rPr>
                <a:t>Surgical Tissue</a:t>
              </a:r>
            </a:p>
            <a:p>
              <a:pPr algn="ctr"/>
              <a:endParaRPr lang="en-US" sz="1400" b="1" dirty="0" smtClean="0">
                <a:solidFill>
                  <a:prstClr val="black"/>
                </a:solidFill>
                <a:latin typeface="Arial" pitchFamily="34" charset="0"/>
                <a:cs typeface="Arial" pitchFamily="34" charset="0"/>
              </a:endParaRPr>
            </a:p>
            <a:p>
              <a:pPr fontAlgn="auto">
                <a:spcBef>
                  <a:spcPts val="0"/>
                </a:spcBef>
                <a:spcAft>
                  <a:spcPts val="0"/>
                </a:spcAft>
              </a:pPr>
              <a:r>
                <a:rPr lang="en-US" sz="1600" dirty="0" smtClean="0">
                  <a:solidFill>
                    <a:prstClr val="black"/>
                  </a:solidFill>
                  <a:latin typeface="Arial" pitchFamily="34" charset="0"/>
                  <a:cs typeface="Arial" pitchFamily="34" charset="0"/>
                </a:rPr>
                <a:t>CTC</a:t>
              </a:r>
              <a:endParaRPr lang="en-US" sz="1600" dirty="0">
                <a:solidFill>
                  <a:prstClr val="black"/>
                </a:solidFill>
                <a:latin typeface="Arial" pitchFamily="34" charset="0"/>
                <a:cs typeface="Arial" pitchFamily="34" charset="0"/>
              </a:endParaRPr>
            </a:p>
          </p:txBody>
        </p:sp>
        <p:sp>
          <p:nvSpPr>
            <p:cNvPr id="148" name="Rectangle 147"/>
            <p:cNvSpPr/>
            <p:nvPr/>
          </p:nvSpPr>
          <p:spPr>
            <a:xfrm>
              <a:off x="6161536" y="775073"/>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9" name="Rectangle 148"/>
            <p:cNvSpPr/>
            <p:nvPr/>
          </p:nvSpPr>
          <p:spPr>
            <a:xfrm>
              <a:off x="6124181" y="611300"/>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6" name="Rectangle 145"/>
            <p:cNvSpPr/>
            <p:nvPr/>
          </p:nvSpPr>
          <p:spPr>
            <a:xfrm>
              <a:off x="6627491" y="775073"/>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7" name="Rectangle 146"/>
            <p:cNvSpPr/>
            <p:nvPr/>
          </p:nvSpPr>
          <p:spPr>
            <a:xfrm>
              <a:off x="6551293" y="611300"/>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4" name="Rectangle 143"/>
            <p:cNvSpPr/>
            <p:nvPr/>
          </p:nvSpPr>
          <p:spPr>
            <a:xfrm>
              <a:off x="7090410" y="775073"/>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5" name="Rectangle 144"/>
            <p:cNvSpPr/>
            <p:nvPr/>
          </p:nvSpPr>
          <p:spPr>
            <a:xfrm>
              <a:off x="7014210" y="611300"/>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2" name="Rectangle 141"/>
            <p:cNvSpPr/>
            <p:nvPr/>
          </p:nvSpPr>
          <p:spPr>
            <a:xfrm>
              <a:off x="7547607" y="775073"/>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43" name="Rectangle 142"/>
            <p:cNvSpPr/>
            <p:nvPr/>
          </p:nvSpPr>
          <p:spPr>
            <a:xfrm>
              <a:off x="7547609" y="611300"/>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6" name="Rectangle 135"/>
            <p:cNvSpPr/>
            <p:nvPr/>
          </p:nvSpPr>
          <p:spPr>
            <a:xfrm>
              <a:off x="6161536" y="2184450"/>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7" name="Rectangle 136"/>
            <p:cNvSpPr/>
            <p:nvPr/>
          </p:nvSpPr>
          <p:spPr>
            <a:xfrm>
              <a:off x="6124181" y="2020677"/>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4" name="Rectangle 133"/>
            <p:cNvSpPr/>
            <p:nvPr/>
          </p:nvSpPr>
          <p:spPr>
            <a:xfrm>
              <a:off x="6627491" y="2184450"/>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5" name="Rectangle 134"/>
            <p:cNvSpPr/>
            <p:nvPr/>
          </p:nvSpPr>
          <p:spPr>
            <a:xfrm>
              <a:off x="6551293" y="2020677"/>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2" name="Rectangle 131"/>
            <p:cNvSpPr/>
            <p:nvPr/>
          </p:nvSpPr>
          <p:spPr>
            <a:xfrm>
              <a:off x="7090410" y="2184450"/>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3" name="Rectangle 132"/>
            <p:cNvSpPr/>
            <p:nvPr/>
          </p:nvSpPr>
          <p:spPr>
            <a:xfrm>
              <a:off x="7014210" y="2020677"/>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0" name="Rectangle 129"/>
            <p:cNvSpPr/>
            <p:nvPr/>
          </p:nvSpPr>
          <p:spPr>
            <a:xfrm>
              <a:off x="7547607" y="2184450"/>
              <a:ext cx="234316" cy="538112"/>
            </a:xfrm>
            <a:prstGeom prst="rect">
              <a:avLst/>
            </a:prstGeom>
            <a:solidFill>
              <a:schemeClr val="accent4"/>
            </a:solidFill>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sp>
          <p:nvSpPr>
            <p:cNvPr id="131" name="Rectangle 130"/>
            <p:cNvSpPr/>
            <p:nvPr/>
          </p:nvSpPr>
          <p:spPr>
            <a:xfrm>
              <a:off x="7547609" y="2020677"/>
              <a:ext cx="234316" cy="538112"/>
            </a:xfrm>
            <a:prstGeom prst="rect">
              <a:avLst/>
            </a:prstGeom>
            <a:effectLst/>
            <a:scene3d>
              <a:camera prst="isometricOffAxis2Top"/>
              <a:lightRig rig="threePt" dir="t">
                <a:rot lat="0" lon="0" rev="1200000"/>
              </a:lightRig>
            </a:scene3d>
            <a:sp3d>
              <a:bevelT w="19050" h="25400"/>
              <a:bevelB w="25400" h="114300"/>
            </a:sp3d>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sz="1600">
                <a:solidFill>
                  <a:prstClr val="white"/>
                </a:solidFill>
                <a:latin typeface="Arial" pitchFamily="34" charset="0"/>
                <a:cs typeface="Arial" pitchFamily="34" charset="0"/>
              </a:endParaRPr>
            </a:p>
          </p:txBody>
        </p:sp>
        <p:cxnSp>
          <p:nvCxnSpPr>
            <p:cNvPr id="123" name="Straight Arrow Connector 122"/>
            <p:cNvCxnSpPr/>
            <p:nvPr/>
          </p:nvCxnSpPr>
          <p:spPr>
            <a:xfrm flipV="1">
              <a:off x="8387307" y="3178108"/>
              <a:ext cx="1827" cy="2109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p:nvPr/>
          </p:nvCxnSpPr>
          <p:spPr>
            <a:xfrm flipV="1">
              <a:off x="3905038" y="3170397"/>
              <a:ext cx="1827" cy="2109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4" name="TextBox 173"/>
            <p:cNvSpPr txBox="1"/>
            <p:nvPr/>
          </p:nvSpPr>
          <p:spPr>
            <a:xfrm>
              <a:off x="6162993" y="1979540"/>
              <a:ext cx="1875788" cy="193444"/>
            </a:xfrm>
            <a:prstGeom prst="rect">
              <a:avLst/>
            </a:prstGeom>
            <a:noFill/>
          </p:spPr>
          <p:txBody>
            <a:bodyPr wrap="square" rtlCol="0">
              <a:spAutoFit/>
            </a:bodyPr>
            <a:lstStyle/>
            <a:p>
              <a:pPr algn="ctr" fontAlgn="auto">
                <a:lnSpc>
                  <a:spcPts val="1300"/>
                </a:lnSpc>
                <a:spcBef>
                  <a:spcPts val="0"/>
                </a:spcBef>
                <a:spcAft>
                  <a:spcPts val="0"/>
                </a:spcAft>
              </a:pPr>
              <a:r>
                <a:rPr lang="en-US" sz="1600" dirty="0" smtClean="0">
                  <a:solidFill>
                    <a:prstClr val="black"/>
                  </a:solidFill>
                  <a:latin typeface="Arial" pitchFamily="34" charset="0"/>
                  <a:cs typeface="Arial" pitchFamily="34" charset="0"/>
                </a:rPr>
                <a:t>AC</a:t>
              </a:r>
            </a:p>
          </p:txBody>
        </p:sp>
        <p:grpSp>
          <p:nvGrpSpPr>
            <p:cNvPr id="3" name="Group 2"/>
            <p:cNvGrpSpPr/>
            <p:nvPr/>
          </p:nvGrpSpPr>
          <p:grpSpPr>
            <a:xfrm>
              <a:off x="3505200" y="4593593"/>
              <a:ext cx="4583902" cy="325298"/>
              <a:chOff x="3654302" y="4541837"/>
              <a:chExt cx="4583902" cy="325298"/>
            </a:xfrm>
          </p:grpSpPr>
          <p:cxnSp>
            <p:nvCxnSpPr>
              <p:cNvPr id="176" name="Straight Connector 175"/>
              <p:cNvCxnSpPr/>
              <p:nvPr/>
            </p:nvCxnSpPr>
            <p:spPr>
              <a:xfrm>
                <a:off x="3810000" y="4618037"/>
                <a:ext cx="434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8100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5339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2578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9817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7056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4295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8153400" y="4541837"/>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3654302"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0</a:t>
                </a:r>
                <a:endParaRPr lang="en-US" sz="1600" b="1" dirty="0">
                  <a:latin typeface="Arial" pitchFamily="34" charset="0"/>
                  <a:cs typeface="Arial" pitchFamily="34" charset="0"/>
                </a:endParaRPr>
              </a:p>
            </p:txBody>
          </p:sp>
          <p:sp>
            <p:nvSpPr>
              <p:cNvPr id="199" name="TextBox 198"/>
              <p:cNvSpPr txBox="1"/>
              <p:nvPr/>
            </p:nvSpPr>
            <p:spPr>
              <a:xfrm>
                <a:off x="4366052"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1</a:t>
                </a:r>
                <a:endParaRPr lang="en-US" sz="1600" b="1" dirty="0">
                  <a:latin typeface="Arial" pitchFamily="34" charset="0"/>
                  <a:cs typeface="Arial" pitchFamily="34" charset="0"/>
                </a:endParaRPr>
              </a:p>
            </p:txBody>
          </p:sp>
          <p:sp>
            <p:nvSpPr>
              <p:cNvPr id="200" name="TextBox 199"/>
              <p:cNvSpPr txBox="1"/>
              <p:nvPr/>
            </p:nvSpPr>
            <p:spPr>
              <a:xfrm>
                <a:off x="5077802"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2</a:t>
                </a:r>
                <a:endParaRPr lang="en-US" sz="1600" b="1" dirty="0">
                  <a:latin typeface="Arial" pitchFamily="34" charset="0"/>
                  <a:cs typeface="Arial" pitchFamily="34" charset="0"/>
                </a:endParaRPr>
              </a:p>
            </p:txBody>
          </p:sp>
          <p:sp>
            <p:nvSpPr>
              <p:cNvPr id="202" name="TextBox 201"/>
              <p:cNvSpPr txBox="1"/>
              <p:nvPr/>
            </p:nvSpPr>
            <p:spPr>
              <a:xfrm>
                <a:off x="5789552"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3</a:t>
                </a:r>
                <a:endParaRPr lang="en-US" sz="1600" b="1" dirty="0">
                  <a:latin typeface="Arial" pitchFamily="34" charset="0"/>
                  <a:cs typeface="Arial" pitchFamily="34" charset="0"/>
                </a:endParaRPr>
              </a:p>
            </p:txBody>
          </p:sp>
          <p:sp>
            <p:nvSpPr>
              <p:cNvPr id="204" name="TextBox 203"/>
              <p:cNvSpPr txBox="1"/>
              <p:nvPr/>
            </p:nvSpPr>
            <p:spPr>
              <a:xfrm>
                <a:off x="6501302"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4</a:t>
                </a:r>
                <a:endParaRPr lang="en-US" sz="1600" b="1" dirty="0">
                  <a:latin typeface="Arial" pitchFamily="34" charset="0"/>
                  <a:cs typeface="Arial" pitchFamily="34" charset="0"/>
                </a:endParaRPr>
              </a:p>
            </p:txBody>
          </p:sp>
          <p:sp>
            <p:nvSpPr>
              <p:cNvPr id="206" name="TextBox 205"/>
              <p:cNvSpPr txBox="1"/>
              <p:nvPr/>
            </p:nvSpPr>
            <p:spPr>
              <a:xfrm>
                <a:off x="7213052"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5</a:t>
                </a:r>
                <a:endParaRPr lang="en-US" sz="1600" b="1" dirty="0">
                  <a:latin typeface="Arial" pitchFamily="34" charset="0"/>
                  <a:cs typeface="Arial" pitchFamily="34" charset="0"/>
                </a:endParaRPr>
              </a:p>
            </p:txBody>
          </p:sp>
          <p:sp>
            <p:nvSpPr>
              <p:cNvPr id="208" name="TextBox 207"/>
              <p:cNvSpPr txBox="1"/>
              <p:nvPr/>
            </p:nvSpPr>
            <p:spPr>
              <a:xfrm>
                <a:off x="7924800" y="4614316"/>
                <a:ext cx="313404" cy="252819"/>
              </a:xfrm>
              <a:prstGeom prst="rect">
                <a:avLst/>
              </a:prstGeom>
              <a:noFill/>
            </p:spPr>
            <p:txBody>
              <a:bodyPr wrap="none" rtlCol="0">
                <a:spAutoFit/>
              </a:bodyPr>
              <a:lstStyle/>
              <a:p>
                <a:r>
                  <a:rPr lang="en-US" sz="1600" b="1" dirty="0" smtClean="0">
                    <a:latin typeface="Arial" pitchFamily="34" charset="0"/>
                    <a:cs typeface="Arial" pitchFamily="34" charset="0"/>
                  </a:rPr>
                  <a:t>6</a:t>
                </a:r>
                <a:endParaRPr lang="en-US" sz="1600" b="1" dirty="0">
                  <a:latin typeface="Arial" pitchFamily="34" charset="0"/>
                  <a:cs typeface="Arial" pitchFamily="34" charset="0"/>
                </a:endParaRPr>
              </a:p>
            </p:txBody>
          </p:sp>
        </p:grpSp>
        <p:sp>
          <p:nvSpPr>
            <p:cNvPr id="211" name="TextBox 210"/>
            <p:cNvSpPr txBox="1"/>
            <p:nvPr/>
          </p:nvSpPr>
          <p:spPr>
            <a:xfrm>
              <a:off x="1981199" y="4722740"/>
              <a:ext cx="1676219" cy="193444"/>
            </a:xfrm>
            <a:prstGeom prst="rect">
              <a:avLst/>
            </a:prstGeom>
            <a:noFill/>
          </p:spPr>
          <p:txBody>
            <a:bodyPr wrap="none" rtlCol="0">
              <a:spAutoFit/>
            </a:bodyPr>
            <a:lstStyle/>
            <a:p>
              <a:pPr>
                <a:lnSpc>
                  <a:spcPts val="1300"/>
                </a:lnSpc>
              </a:pPr>
              <a:r>
                <a:rPr lang="en-US" sz="1600" b="1" dirty="0" smtClean="0">
                  <a:latin typeface="Arial" pitchFamily="34" charset="0"/>
                  <a:cs typeface="Arial" pitchFamily="34" charset="0"/>
                </a:rPr>
                <a:t>Time (months)</a:t>
              </a:r>
              <a:endParaRPr lang="en-US" sz="1600" b="1" dirty="0">
                <a:latin typeface="Arial" pitchFamily="34" charset="0"/>
                <a:cs typeface="Arial" pitchFamily="34" charset="0"/>
              </a:endParaRPr>
            </a:p>
          </p:txBody>
        </p:sp>
        <p:sp>
          <p:nvSpPr>
            <p:cNvPr id="2" name="TextBox 1"/>
            <p:cNvSpPr txBox="1"/>
            <p:nvPr/>
          </p:nvSpPr>
          <p:spPr>
            <a:xfrm>
              <a:off x="3829482" y="2737643"/>
              <a:ext cx="1808043" cy="252818"/>
            </a:xfrm>
            <a:prstGeom prst="rect">
              <a:avLst/>
            </a:prstGeom>
            <a:noFill/>
          </p:spPr>
          <p:txBody>
            <a:bodyPr wrap="none" rtlCol="0">
              <a:spAutoFit/>
            </a:bodyPr>
            <a:lstStyle/>
            <a:p>
              <a:r>
                <a:rPr lang="en-US" sz="1600" dirty="0" smtClean="0">
                  <a:latin typeface="Arial" pitchFamily="34" charset="0"/>
                  <a:cs typeface="Arial" pitchFamily="34" charset="0"/>
                </a:rPr>
                <a:t>12 weekly cycles</a:t>
              </a:r>
              <a:endParaRPr lang="en-US" sz="1600" dirty="0">
                <a:latin typeface="Arial" pitchFamily="34" charset="0"/>
                <a:cs typeface="Arial" pitchFamily="34" charset="0"/>
              </a:endParaRPr>
            </a:p>
          </p:txBody>
        </p:sp>
        <p:sp>
          <p:nvSpPr>
            <p:cNvPr id="175" name="TextBox 174"/>
            <p:cNvSpPr txBox="1"/>
            <p:nvPr/>
          </p:nvSpPr>
          <p:spPr>
            <a:xfrm>
              <a:off x="5990513" y="2737643"/>
              <a:ext cx="1893884" cy="252818"/>
            </a:xfrm>
            <a:prstGeom prst="rect">
              <a:avLst/>
            </a:prstGeom>
            <a:noFill/>
          </p:spPr>
          <p:txBody>
            <a:bodyPr wrap="none" rtlCol="0">
              <a:spAutoFit/>
            </a:bodyPr>
            <a:lstStyle/>
            <a:p>
              <a:r>
                <a:rPr lang="en-US" sz="1600" dirty="0" smtClean="0">
                  <a:latin typeface="Arial" pitchFamily="34" charset="0"/>
                  <a:cs typeface="Arial" pitchFamily="34" charset="0"/>
                </a:rPr>
                <a:t>4 x 3-week cycles</a:t>
              </a:r>
              <a:endParaRPr lang="en-US" sz="1600" dirty="0">
                <a:latin typeface="Arial" pitchFamily="34" charset="0"/>
                <a:cs typeface="Arial" pitchFamily="34" charset="0"/>
              </a:endParaRPr>
            </a:p>
          </p:txBody>
        </p:sp>
        <p:sp>
          <p:nvSpPr>
            <p:cNvPr id="7" name="TextBox 6"/>
            <p:cNvSpPr txBox="1"/>
            <p:nvPr/>
          </p:nvSpPr>
          <p:spPr>
            <a:xfrm>
              <a:off x="76201" y="198437"/>
              <a:ext cx="1524001" cy="942324"/>
            </a:xfrm>
            <a:prstGeom prst="rect">
              <a:avLst/>
            </a:prstGeom>
            <a:noFill/>
          </p:spPr>
          <p:txBody>
            <a:bodyPr wrap="square" rtlCol="0">
              <a:spAutoFit/>
            </a:bodyPr>
            <a:lstStyle/>
            <a:p>
              <a:r>
                <a:rPr lang="en-US" dirty="0" err="1" smtClean="0"/>
                <a:t>Veliparib</a:t>
              </a:r>
              <a:r>
                <a:rPr lang="en-US" dirty="0" smtClean="0"/>
                <a:t>-trial</a:t>
              </a:r>
            </a:p>
            <a:p>
              <a:r>
                <a:rPr lang="en-US" sz="1000" dirty="0" smtClean="0"/>
                <a:t>Avery, Mitchell, Berger, </a:t>
              </a:r>
              <a:r>
                <a:rPr lang="en-US" sz="1000" dirty="0" err="1" smtClean="0"/>
                <a:t>Hyslop</a:t>
              </a:r>
              <a:r>
                <a:rPr lang="en-US" sz="1000" dirty="0" smtClean="0"/>
                <a:t>, Rui, others.</a:t>
              </a:r>
            </a:p>
            <a:p>
              <a:r>
                <a:rPr lang="en-US" sz="1000" dirty="0" smtClean="0"/>
                <a:t>Komen-supported</a:t>
              </a:r>
              <a:endParaRPr lang="en-US" sz="1000" dirty="0"/>
            </a:p>
          </p:txBody>
        </p:sp>
      </p:grpSp>
    </p:spTree>
    <p:extLst>
      <p:ext uri="{BB962C8B-B14F-4D97-AF65-F5344CB8AC3E}">
        <p14:creationId xmlns:p14="http://schemas.microsoft.com/office/powerpoint/2010/main" val="2199645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1"/>
          <p:cNvSpPr>
            <a:spLocks noGrp="1"/>
          </p:cNvSpPr>
          <p:nvPr>
            <p:ph type="title"/>
          </p:nvPr>
        </p:nvSpPr>
        <p:spPr/>
        <p:txBody>
          <a:bodyPr/>
          <a:lstStyle/>
          <a:p>
            <a:pPr eaLnBrk="1" hangingPunct="1"/>
            <a:r>
              <a:rPr lang="en-US" altLang="en-US" smtClean="0"/>
              <a:t>Biomarkers</a:t>
            </a:r>
          </a:p>
        </p:txBody>
      </p:sp>
      <p:sp>
        <p:nvSpPr>
          <p:cNvPr id="3" name="Content Placeholder 2"/>
          <p:cNvSpPr>
            <a:spLocks noGrp="1"/>
          </p:cNvSpPr>
          <p:nvPr>
            <p:ph idx="1"/>
          </p:nvPr>
        </p:nvSpPr>
        <p:spPr/>
        <p:txBody>
          <a:bodyPr rtlCol="0">
            <a:normAutofit fontScale="40000" lnSpcReduction="20000"/>
          </a:bodyPr>
          <a:lstStyle/>
          <a:p>
            <a:pPr marL="0" eaLnBrk="1" fontAlgn="auto" hangingPunct="1">
              <a:spcAft>
                <a:spcPts val="0"/>
              </a:spcAft>
              <a:defRPr/>
            </a:pPr>
            <a:r>
              <a:rPr lang="en-US" sz="4500" dirty="0" smtClean="0"/>
              <a:t> </a:t>
            </a:r>
            <a:r>
              <a:rPr lang="en-US" sz="4500" dirty="0">
                <a:ea typeface="Calibri"/>
                <a:cs typeface="Times New Roman"/>
              </a:rPr>
              <a:t>Standard markers</a:t>
            </a:r>
            <a:r>
              <a:rPr lang="en-US" sz="4500" b="1" i="1" dirty="0">
                <a:ea typeface="Calibri"/>
                <a:cs typeface="Times New Roman"/>
              </a:rPr>
              <a:t> –</a:t>
            </a:r>
            <a:r>
              <a:rPr lang="en-US" sz="4500" dirty="0">
                <a:ea typeface="Calibri"/>
                <a:cs typeface="Times New Roman"/>
              </a:rPr>
              <a:t> </a:t>
            </a:r>
            <a:r>
              <a:rPr lang="en-US" sz="4500" dirty="0" smtClean="0">
                <a:ea typeface="Calibri"/>
                <a:cs typeface="Times New Roman"/>
              </a:rPr>
              <a:t>ER</a:t>
            </a:r>
            <a:r>
              <a:rPr lang="en-US" sz="4500" dirty="0">
                <a:ea typeface="Calibri"/>
                <a:cs typeface="Times New Roman"/>
              </a:rPr>
              <a:t>, PR, Her2 – will define triple-negative status</a:t>
            </a:r>
            <a:r>
              <a:rPr lang="en-US" sz="4500" dirty="0" smtClean="0">
                <a:ea typeface="Calibri"/>
                <a:cs typeface="Times New Roman"/>
              </a:rPr>
              <a:t>.</a:t>
            </a:r>
          </a:p>
          <a:p>
            <a:pPr marL="0" indent="0" eaLnBrk="1" fontAlgn="auto" hangingPunct="1">
              <a:spcAft>
                <a:spcPts val="0"/>
              </a:spcAft>
              <a:buFont typeface="Arial" pitchFamily="34" charset="0"/>
              <a:buNone/>
              <a:defRPr/>
            </a:pPr>
            <a:endParaRPr lang="en-US" sz="4500" dirty="0">
              <a:ea typeface="Calibri"/>
              <a:cs typeface="Times New Roman"/>
            </a:endParaRPr>
          </a:p>
          <a:p>
            <a:pPr marL="0" eaLnBrk="1" fontAlgn="auto" hangingPunct="1">
              <a:spcAft>
                <a:spcPts val="0"/>
              </a:spcAft>
              <a:defRPr/>
            </a:pPr>
            <a:r>
              <a:rPr lang="en-US" sz="4500" dirty="0">
                <a:ea typeface="Calibri"/>
                <a:cs typeface="Times New Roman"/>
              </a:rPr>
              <a:t>Qualifying markers</a:t>
            </a:r>
            <a:r>
              <a:rPr lang="en-US" sz="4500" b="1" i="1" dirty="0">
                <a:ea typeface="Calibri"/>
                <a:cs typeface="Times New Roman"/>
              </a:rPr>
              <a:t> </a:t>
            </a:r>
            <a:r>
              <a:rPr lang="en-US" sz="4500" b="1" i="1" dirty="0" smtClean="0">
                <a:ea typeface="Calibri"/>
                <a:cs typeface="Times New Roman"/>
              </a:rPr>
              <a:t>–</a:t>
            </a:r>
            <a:r>
              <a:rPr lang="en-US" sz="4500" dirty="0" smtClean="0">
                <a:ea typeface="Calibri"/>
                <a:cs typeface="Times New Roman"/>
              </a:rPr>
              <a:t>CK5</a:t>
            </a:r>
            <a:r>
              <a:rPr lang="en-US" sz="4500" dirty="0">
                <a:ea typeface="Calibri"/>
                <a:cs typeface="Times New Roman"/>
              </a:rPr>
              <a:t>, EGFR, p53, </a:t>
            </a:r>
            <a:r>
              <a:rPr lang="en-US" sz="4500" dirty="0" smtClean="0">
                <a:ea typeface="Calibri"/>
                <a:cs typeface="Times New Roman"/>
              </a:rPr>
              <a:t>Ki67</a:t>
            </a:r>
            <a:r>
              <a:rPr lang="en-US" sz="4500" dirty="0">
                <a:ea typeface="Calibri"/>
                <a:cs typeface="Times New Roman"/>
              </a:rPr>
              <a:t>, Parp1, ERCC1, phosphoHistoneH3, </a:t>
            </a:r>
            <a:r>
              <a:rPr lang="en-US" sz="4500" dirty="0" err="1">
                <a:ea typeface="Calibri"/>
                <a:cs typeface="Times New Roman"/>
              </a:rPr>
              <a:t>Thymidylate</a:t>
            </a:r>
            <a:r>
              <a:rPr lang="en-US" sz="4500" dirty="0">
                <a:ea typeface="Calibri"/>
                <a:cs typeface="Times New Roman"/>
              </a:rPr>
              <a:t> synthase, </a:t>
            </a:r>
            <a:r>
              <a:rPr lang="en-US" sz="4500" dirty="0" err="1">
                <a:ea typeface="Calibri"/>
                <a:cs typeface="Times New Roman"/>
              </a:rPr>
              <a:t>Cyclin</a:t>
            </a:r>
            <a:r>
              <a:rPr lang="en-US" sz="4500" dirty="0">
                <a:ea typeface="Calibri"/>
                <a:cs typeface="Times New Roman"/>
              </a:rPr>
              <a:t> D1, p16</a:t>
            </a:r>
            <a:r>
              <a:rPr lang="en-US" sz="4500" dirty="0" smtClean="0">
                <a:ea typeface="Calibri"/>
                <a:cs typeface="Times New Roman"/>
              </a:rPr>
              <a:t>.</a:t>
            </a:r>
          </a:p>
          <a:p>
            <a:pPr marL="0" eaLnBrk="1" fontAlgn="auto" hangingPunct="1">
              <a:spcAft>
                <a:spcPts val="0"/>
              </a:spcAft>
              <a:defRPr/>
            </a:pPr>
            <a:endParaRPr lang="en-US" sz="4500" dirty="0">
              <a:ea typeface="Calibri"/>
              <a:cs typeface="Times New Roman"/>
            </a:endParaRPr>
          </a:p>
          <a:p>
            <a:pPr marL="0" eaLnBrk="1" fontAlgn="auto" hangingPunct="1">
              <a:spcAft>
                <a:spcPts val="0"/>
              </a:spcAft>
              <a:defRPr/>
            </a:pPr>
            <a:r>
              <a:rPr lang="en-US" sz="4500" dirty="0">
                <a:ea typeface="Calibri"/>
                <a:cs typeface="Times New Roman"/>
              </a:rPr>
              <a:t>Exploratory markers</a:t>
            </a:r>
            <a:r>
              <a:rPr lang="en-US" sz="4500" b="1" i="1" dirty="0">
                <a:ea typeface="Calibri"/>
                <a:cs typeface="Times New Roman"/>
              </a:rPr>
              <a:t> </a:t>
            </a:r>
            <a:r>
              <a:rPr lang="en-US" sz="4500" b="1" i="1" dirty="0" smtClean="0">
                <a:ea typeface="Calibri"/>
                <a:cs typeface="Times New Roman"/>
              </a:rPr>
              <a:t>–</a:t>
            </a:r>
            <a:r>
              <a:rPr lang="en-US" sz="4500" dirty="0" smtClean="0">
                <a:ea typeface="Calibri"/>
                <a:cs typeface="Times New Roman"/>
              </a:rPr>
              <a:t>CK14</a:t>
            </a:r>
            <a:r>
              <a:rPr lang="en-US" sz="4500" dirty="0">
                <a:ea typeface="Calibri"/>
                <a:cs typeface="Times New Roman"/>
              </a:rPr>
              <a:t>, CK17, </a:t>
            </a:r>
            <a:r>
              <a:rPr lang="en-US" sz="4500" dirty="0" err="1">
                <a:ea typeface="Calibri"/>
                <a:cs typeface="Times New Roman"/>
              </a:rPr>
              <a:t>Cyclin</a:t>
            </a:r>
            <a:r>
              <a:rPr lang="en-US" sz="4500" dirty="0">
                <a:ea typeface="Calibri"/>
                <a:cs typeface="Times New Roman"/>
              </a:rPr>
              <a:t> B1, p63, CD44, CD24, </a:t>
            </a:r>
            <a:r>
              <a:rPr lang="en-US" sz="4500" dirty="0" err="1">
                <a:ea typeface="Calibri"/>
                <a:cs typeface="Times New Roman"/>
              </a:rPr>
              <a:t>Vimentin</a:t>
            </a:r>
            <a:r>
              <a:rPr lang="en-US" sz="4500" dirty="0">
                <a:ea typeface="Calibri"/>
                <a:cs typeface="Times New Roman"/>
              </a:rPr>
              <a:t>, Thymidine </a:t>
            </a:r>
            <a:r>
              <a:rPr lang="en-US" sz="4500" dirty="0" err="1">
                <a:ea typeface="Calibri"/>
                <a:cs typeface="Times New Roman"/>
              </a:rPr>
              <a:t>phosphorylase</a:t>
            </a:r>
            <a:r>
              <a:rPr lang="en-US" sz="4500" dirty="0">
                <a:ea typeface="Calibri"/>
                <a:cs typeface="Times New Roman"/>
              </a:rPr>
              <a:t>, gammaH2AX, </a:t>
            </a:r>
            <a:r>
              <a:rPr lang="en-US" sz="4500" dirty="0" err="1">
                <a:ea typeface="Calibri"/>
                <a:cs typeface="Times New Roman"/>
              </a:rPr>
              <a:t>Geminin</a:t>
            </a:r>
            <a:r>
              <a:rPr lang="en-US" sz="4500" dirty="0">
                <a:ea typeface="Calibri"/>
                <a:cs typeface="Times New Roman"/>
              </a:rPr>
              <a:t>, RAD51, ID4, p73, Dec1.</a:t>
            </a:r>
          </a:p>
          <a:p>
            <a:pPr marL="0" eaLnBrk="1" fontAlgn="auto" hangingPunct="1">
              <a:spcAft>
                <a:spcPts val="0"/>
              </a:spcAft>
              <a:defRPr/>
            </a:pPr>
            <a:endParaRPr lang="en-US" sz="4500" dirty="0" smtClean="0">
              <a:ea typeface="Calibri"/>
              <a:cs typeface="Times New Roman"/>
            </a:endParaRPr>
          </a:p>
          <a:p>
            <a:pPr marL="0" eaLnBrk="1" fontAlgn="auto" hangingPunct="1">
              <a:spcAft>
                <a:spcPts val="0"/>
              </a:spcAft>
              <a:defRPr/>
            </a:pPr>
            <a:r>
              <a:rPr lang="en-US" sz="4500" dirty="0">
                <a:ea typeface="Calibri"/>
                <a:cs typeface="Times New Roman"/>
              </a:rPr>
              <a:t>Markers to be performed on investigational core biopsies 1 and 2:   CK5, EGFR, p53, ki67, Dec1, Parp1, ERCC1, phosphoHistoneH3, TS, </a:t>
            </a:r>
            <a:r>
              <a:rPr lang="en-US" sz="4500" dirty="0" err="1">
                <a:ea typeface="Calibri"/>
                <a:cs typeface="Times New Roman"/>
              </a:rPr>
              <a:t>Cyclin</a:t>
            </a:r>
            <a:r>
              <a:rPr lang="en-US" sz="4500" dirty="0">
                <a:ea typeface="Calibri"/>
                <a:cs typeface="Times New Roman"/>
              </a:rPr>
              <a:t> D1, p16.</a:t>
            </a:r>
          </a:p>
          <a:p>
            <a:pPr marL="0" eaLnBrk="1" fontAlgn="auto" hangingPunct="1">
              <a:spcAft>
                <a:spcPts val="0"/>
              </a:spcAft>
              <a:defRPr/>
            </a:pPr>
            <a:endParaRPr lang="en-US" dirty="0">
              <a:ea typeface="Calibri"/>
              <a:cs typeface="Times New Roman"/>
            </a:endParaRPr>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p:txBody>
      </p:sp>
    </p:spTree>
    <p:extLst>
      <p:ext uri="{BB962C8B-B14F-4D97-AF65-F5344CB8AC3E}">
        <p14:creationId xmlns:p14="http://schemas.microsoft.com/office/powerpoint/2010/main" val="2857898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0" y="0"/>
            <a:ext cx="9144000" cy="846138"/>
          </a:xfrm>
          <a:solidFill>
            <a:schemeClr val="accent1"/>
          </a:solidFill>
        </p:spPr>
        <p:txBody>
          <a:bodyPr/>
          <a:lstStyle/>
          <a:p>
            <a:pPr algn="ctr"/>
            <a:r>
              <a:rPr lang="en-US" altLang="en-US" sz="2800" smtClean="0">
                <a:latin typeface="Times" pitchFamily="18" charset="0"/>
              </a:rPr>
              <a:t>Integrating Minority Populations and Gender into SKCC Research and  Clinical Trials</a:t>
            </a:r>
          </a:p>
        </p:txBody>
      </p:sp>
      <p:sp>
        <p:nvSpPr>
          <p:cNvPr id="5" name="AutoShape 3"/>
          <p:cNvSpPr>
            <a:spLocks noChangeArrowheads="1"/>
          </p:cNvSpPr>
          <p:nvPr/>
        </p:nvSpPr>
        <p:spPr bwMode="auto">
          <a:xfrm>
            <a:off x="361950" y="2416175"/>
            <a:ext cx="2306638" cy="723900"/>
          </a:xfrm>
          <a:prstGeom prst="roundRect">
            <a:avLst>
              <a:gd name="adj" fmla="val 16667"/>
            </a:avLst>
          </a:prstGeom>
          <a:gradFill rotWithShape="1">
            <a:gsLst>
              <a:gs pos="0">
                <a:srgbClr val="B2B2B2">
                  <a:gamma/>
                  <a:shade val="46275"/>
                  <a:invGamma/>
                </a:srgbClr>
              </a:gs>
              <a:gs pos="50000">
                <a:srgbClr val="B2B2B2"/>
              </a:gs>
              <a:gs pos="100000">
                <a:srgbClr val="B2B2B2">
                  <a:gamma/>
                  <a:shade val="46275"/>
                  <a:invGamma/>
                </a:srgbClr>
              </a:gs>
            </a:gsLst>
            <a:lin ang="5400000" scaled="1"/>
          </a:gradFill>
          <a:ln w="19050" algn="ctr">
            <a:solidFill>
              <a:srgbClr val="004282"/>
            </a:solidFill>
            <a:round/>
            <a:headEnd/>
            <a:tailEnd/>
          </a:ln>
          <a:effectLst/>
          <a:extLst/>
        </p:spPr>
        <p:txBody>
          <a:bodyPr lIns="91632" tIns="45816" rIns="91632" bIns="45816" anchor="ctr"/>
          <a:lstStyle/>
          <a:p>
            <a:pPr algn="ctr" defTabSz="914400">
              <a:defRPr/>
            </a:pPr>
            <a:r>
              <a:rPr lang="en-US" sz="1600" b="1" kern="0" baseline="-25000" dirty="0">
                <a:solidFill>
                  <a:srgbClr val="FFFFFF"/>
                </a:solidFill>
                <a:latin typeface="Tahoma" pitchFamily="34" charset="0"/>
                <a:ea typeface="ＭＳ Ｐゴシック" pitchFamily="124" charset="-128"/>
                <a:cs typeface="Arial" charset="0"/>
              </a:rPr>
              <a:t>Behavioral and Epidemiology Science</a:t>
            </a:r>
          </a:p>
        </p:txBody>
      </p:sp>
      <p:sp>
        <p:nvSpPr>
          <p:cNvPr id="9" name="AutoShape 7"/>
          <p:cNvSpPr>
            <a:spLocks noChangeArrowheads="1"/>
          </p:cNvSpPr>
          <p:nvPr/>
        </p:nvSpPr>
        <p:spPr bwMode="invGray">
          <a:xfrm>
            <a:off x="323850" y="4352925"/>
            <a:ext cx="2281238" cy="819150"/>
          </a:xfrm>
          <a:prstGeom prst="roundRect">
            <a:avLst>
              <a:gd name="adj" fmla="val 16667"/>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19050" algn="ctr">
            <a:solidFill>
              <a:srgbClr val="004282"/>
            </a:solidFill>
            <a:round/>
            <a:headEnd/>
            <a:tailEnd/>
          </a:ln>
          <a:effectLst/>
          <a:extLst/>
        </p:spPr>
        <p:txBody>
          <a:bodyPr lIns="91632" tIns="45816" rIns="91632" bIns="45816" anchor="ctr"/>
          <a:lstStyle/>
          <a:p>
            <a:pPr algn="ctr" defTabSz="914400">
              <a:defRPr/>
            </a:pPr>
            <a:endParaRPr lang="en-US" sz="2000" b="1" kern="0" baseline="-25000" dirty="0">
              <a:solidFill>
                <a:sysClr val="windowText" lastClr="000000"/>
              </a:solidFill>
              <a:latin typeface="Times" pitchFamily="1" charset="0"/>
              <a:ea typeface="ＭＳ Ｐゴシック" pitchFamily="124" charset="-128"/>
            </a:endParaRPr>
          </a:p>
          <a:p>
            <a:pPr algn="ctr" defTabSz="914400">
              <a:defRPr/>
            </a:pPr>
            <a:r>
              <a:rPr lang="en-US" sz="1600" b="1" kern="0" baseline="-25000" dirty="0">
                <a:solidFill>
                  <a:srgbClr val="FFFFFF"/>
                </a:solidFill>
                <a:latin typeface="Tahoma" pitchFamily="34" charset="0"/>
                <a:ea typeface="ＭＳ Ｐゴシック" pitchFamily="124" charset="-128"/>
              </a:rPr>
              <a:t>Clinical Science</a:t>
            </a:r>
          </a:p>
          <a:p>
            <a:pPr algn="ctr" defTabSz="914400">
              <a:defRPr/>
            </a:pPr>
            <a:endParaRPr lang="en-US" sz="2000" b="1" kern="0" baseline="-25000" dirty="0">
              <a:solidFill>
                <a:sysClr val="windowText" lastClr="000000"/>
              </a:solidFill>
              <a:latin typeface="Tahoma" pitchFamily="34" charset="0"/>
              <a:ea typeface="ＭＳ Ｐゴシック" pitchFamily="124" charset="-128"/>
            </a:endParaRPr>
          </a:p>
        </p:txBody>
      </p:sp>
      <p:grpSp>
        <p:nvGrpSpPr>
          <p:cNvPr id="2" name="Group 1"/>
          <p:cNvGrpSpPr>
            <a:grpSpLocks/>
          </p:cNvGrpSpPr>
          <p:nvPr/>
        </p:nvGrpSpPr>
        <p:grpSpPr bwMode="auto">
          <a:xfrm>
            <a:off x="2614613" y="1906588"/>
            <a:ext cx="3694112" cy="3894137"/>
            <a:chOff x="2614613" y="1563688"/>
            <a:chExt cx="3694113" cy="3894137"/>
          </a:xfrm>
        </p:grpSpPr>
        <p:sp>
          <p:nvSpPr>
            <p:cNvPr id="12" name="Line 10"/>
            <p:cNvSpPr>
              <a:spLocks noChangeShapeType="1"/>
            </p:cNvSpPr>
            <p:nvPr/>
          </p:nvSpPr>
          <p:spPr bwMode="auto">
            <a:xfrm>
              <a:off x="2614613" y="4330700"/>
              <a:ext cx="365125" cy="0"/>
            </a:xfrm>
            <a:prstGeom prst="line">
              <a:avLst/>
            </a:prstGeom>
            <a:noFill/>
            <a:ln w="25400">
              <a:solidFill>
                <a:srgbClr val="002664"/>
              </a:solidFill>
              <a:round/>
              <a:headEnd/>
              <a:tailEnd/>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13" name="Freeform 11"/>
            <p:cNvSpPr>
              <a:spLocks/>
            </p:cNvSpPr>
            <p:nvPr/>
          </p:nvSpPr>
          <p:spPr bwMode="auto">
            <a:xfrm>
              <a:off x="5419726" y="4044950"/>
              <a:ext cx="889000" cy="284163"/>
            </a:xfrm>
            <a:custGeom>
              <a:avLst/>
              <a:gdLst>
                <a:gd name="T0" fmla="*/ 0 w 547"/>
                <a:gd name="T1" fmla="*/ 278 h 278"/>
                <a:gd name="T2" fmla="*/ 197 w 547"/>
                <a:gd name="T3" fmla="*/ 274 h 278"/>
                <a:gd name="T4" fmla="*/ 408 w 547"/>
                <a:gd name="T5" fmla="*/ 0 h 278"/>
                <a:gd name="T6" fmla="*/ 547 w 547"/>
                <a:gd name="T7" fmla="*/ 0 h 278"/>
                <a:gd name="connsiteX0" fmla="*/ 775 w 6399"/>
                <a:gd name="connsiteY0" fmla="*/ 3811 h 9856"/>
                <a:gd name="connsiteX1" fmla="*/ 0 w 6399"/>
                <a:gd name="connsiteY1" fmla="*/ 9856 h 9856"/>
                <a:gd name="connsiteX2" fmla="*/ 3858 w 6399"/>
                <a:gd name="connsiteY2" fmla="*/ 0 h 9856"/>
                <a:gd name="connsiteX3" fmla="*/ 6399 w 6399"/>
                <a:gd name="connsiteY3" fmla="*/ 0 h 9856"/>
                <a:gd name="connsiteX0" fmla="*/ 0 w 8789"/>
                <a:gd name="connsiteY0" fmla="*/ 3867 h 3867"/>
                <a:gd name="connsiteX1" fmla="*/ 4818 w 8789"/>
                <a:gd name="connsiteY1" fmla="*/ 0 h 3867"/>
                <a:gd name="connsiteX2" fmla="*/ 8789 w 8789"/>
                <a:gd name="connsiteY2" fmla="*/ 0 h 3867"/>
                <a:gd name="connsiteX0" fmla="*/ 0 w 10000"/>
                <a:gd name="connsiteY0" fmla="*/ 2940 h 2940"/>
                <a:gd name="connsiteX1" fmla="*/ 5482 w 10000"/>
                <a:gd name="connsiteY1" fmla="*/ 0 h 2940"/>
                <a:gd name="connsiteX2" fmla="*/ 10000 w 10000"/>
                <a:gd name="connsiteY2" fmla="*/ 0 h 2940"/>
                <a:gd name="connsiteX0" fmla="*/ 0 w 10000"/>
                <a:gd name="connsiteY0" fmla="*/ 0 h 11612"/>
                <a:gd name="connsiteX1" fmla="*/ 5482 w 10000"/>
                <a:gd name="connsiteY1" fmla="*/ 11612 h 11612"/>
                <a:gd name="connsiteX2" fmla="*/ 10000 w 10000"/>
                <a:gd name="connsiteY2" fmla="*/ 11612 h 11612"/>
                <a:gd name="connsiteX0" fmla="*/ 0 w 24590"/>
                <a:gd name="connsiteY0" fmla="*/ 0 h 90857"/>
                <a:gd name="connsiteX1" fmla="*/ 20072 w 24590"/>
                <a:gd name="connsiteY1" fmla="*/ 90857 h 90857"/>
                <a:gd name="connsiteX2" fmla="*/ 24590 w 24590"/>
                <a:gd name="connsiteY2" fmla="*/ 90857 h 90857"/>
                <a:gd name="connsiteX0" fmla="*/ 0 w 24590"/>
                <a:gd name="connsiteY0" fmla="*/ 0 h 90857"/>
                <a:gd name="connsiteX1" fmla="*/ 17397 w 24590"/>
                <a:gd name="connsiteY1" fmla="*/ 90857 h 90857"/>
                <a:gd name="connsiteX2" fmla="*/ 24590 w 24590"/>
                <a:gd name="connsiteY2" fmla="*/ 90857 h 90857"/>
                <a:gd name="connsiteX0" fmla="*/ 0 w 24590"/>
                <a:gd name="connsiteY0" fmla="*/ 0 h 97587"/>
                <a:gd name="connsiteX1" fmla="*/ 17397 w 24590"/>
                <a:gd name="connsiteY1" fmla="*/ 90857 h 97587"/>
                <a:gd name="connsiteX2" fmla="*/ 24590 w 24590"/>
                <a:gd name="connsiteY2" fmla="*/ 90857 h 97587"/>
                <a:gd name="connsiteX0" fmla="*/ 0 w 24590"/>
                <a:gd name="connsiteY0" fmla="*/ 0 h 90857"/>
                <a:gd name="connsiteX1" fmla="*/ 17397 w 24590"/>
                <a:gd name="connsiteY1" fmla="*/ 90857 h 90857"/>
                <a:gd name="connsiteX2" fmla="*/ 24590 w 24590"/>
                <a:gd name="connsiteY2" fmla="*/ 90857 h 90857"/>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2837"/>
                <a:gd name="connsiteX1" fmla="*/ 11026 w 18219"/>
                <a:gd name="connsiteY1" fmla="*/ 57471 h 62837"/>
                <a:gd name="connsiteX2" fmla="*/ 13733 w 18219"/>
                <a:gd name="connsiteY2" fmla="*/ 60360 h 62837"/>
                <a:gd name="connsiteX3" fmla="*/ 18219 w 18219"/>
                <a:gd name="connsiteY3" fmla="*/ 57471 h 62837"/>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3442"/>
                <a:gd name="connsiteX1" fmla="*/ 11026 w 18219"/>
                <a:gd name="connsiteY1" fmla="*/ 57471 h 63442"/>
                <a:gd name="connsiteX2" fmla="*/ 14383 w 18219"/>
                <a:gd name="connsiteY2" fmla="*/ 61644 h 63442"/>
                <a:gd name="connsiteX3" fmla="*/ 18219 w 18219"/>
                <a:gd name="connsiteY3" fmla="*/ 57471 h 63442"/>
                <a:gd name="connsiteX0" fmla="*/ 0 w 18219"/>
                <a:gd name="connsiteY0" fmla="*/ 0 h 63442"/>
                <a:gd name="connsiteX1" fmla="*/ 11026 w 18219"/>
                <a:gd name="connsiteY1" fmla="*/ 57471 h 63442"/>
                <a:gd name="connsiteX2" fmla="*/ 14383 w 18219"/>
                <a:gd name="connsiteY2" fmla="*/ 61644 h 63442"/>
                <a:gd name="connsiteX3" fmla="*/ 18219 w 18219"/>
                <a:gd name="connsiteY3" fmla="*/ 57471 h 63442"/>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3636"/>
                <a:gd name="connsiteX1" fmla="*/ 11026 w 18219"/>
                <a:gd name="connsiteY1" fmla="*/ 57471 h 63636"/>
                <a:gd name="connsiteX2" fmla="*/ 14649 w 18219"/>
                <a:gd name="connsiteY2" fmla="*/ 62023 h 63636"/>
                <a:gd name="connsiteX3" fmla="*/ 18219 w 18219"/>
                <a:gd name="connsiteY3" fmla="*/ 57471 h 63636"/>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57471"/>
                <a:gd name="connsiteX1" fmla="*/ 11026 w 18219"/>
                <a:gd name="connsiteY1" fmla="*/ 57471 h 57471"/>
                <a:gd name="connsiteX2" fmla="*/ 18219 w 18219"/>
                <a:gd name="connsiteY2" fmla="*/ 57471 h 57471"/>
                <a:gd name="connsiteX0" fmla="*/ 0 w 18219"/>
                <a:gd name="connsiteY0" fmla="*/ 0 h 58392"/>
                <a:gd name="connsiteX1" fmla="*/ 9530 w 18219"/>
                <a:gd name="connsiteY1" fmla="*/ 52711 h 58392"/>
                <a:gd name="connsiteX2" fmla="*/ 11026 w 18219"/>
                <a:gd name="connsiteY2" fmla="*/ 57471 h 58392"/>
                <a:gd name="connsiteX3" fmla="*/ 18219 w 18219"/>
                <a:gd name="connsiteY3" fmla="*/ 57471 h 58392"/>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61728"/>
                <a:gd name="connsiteX1" fmla="*/ 11026 w 18219"/>
                <a:gd name="connsiteY1" fmla="*/ 57471 h 61728"/>
                <a:gd name="connsiteX2" fmla="*/ 18219 w 18219"/>
                <a:gd name="connsiteY2" fmla="*/ 57471 h 61728"/>
                <a:gd name="connsiteX0" fmla="*/ 0 w 18219"/>
                <a:gd name="connsiteY0" fmla="*/ 0 h 57471"/>
                <a:gd name="connsiteX1" fmla="*/ 11026 w 18219"/>
                <a:gd name="connsiteY1" fmla="*/ 57471 h 57471"/>
                <a:gd name="connsiteX2" fmla="*/ 18219 w 18219"/>
                <a:gd name="connsiteY2" fmla="*/ 57471 h 57471"/>
              </a:gdLst>
              <a:ahLst/>
              <a:cxnLst>
                <a:cxn ang="0">
                  <a:pos x="connsiteX0" y="connsiteY0"/>
                </a:cxn>
                <a:cxn ang="0">
                  <a:pos x="connsiteX1" y="connsiteY1"/>
                </a:cxn>
                <a:cxn ang="0">
                  <a:pos x="connsiteX2" y="connsiteY2"/>
                </a:cxn>
              </a:cxnLst>
              <a:rect l="l" t="t" r="r" b="b"/>
              <a:pathLst>
                <a:path w="18219" h="57471">
                  <a:moveTo>
                    <a:pt x="0" y="0"/>
                  </a:moveTo>
                  <a:cubicBezTo>
                    <a:pt x="2297" y="11973"/>
                    <a:pt x="7990" y="47893"/>
                    <a:pt x="11026" y="57471"/>
                  </a:cubicBezTo>
                  <a:lnTo>
                    <a:pt x="18219" y="57471"/>
                  </a:lnTo>
                </a:path>
              </a:pathLst>
            </a:custGeom>
            <a:noFill/>
            <a:ln w="25400" cap="flat" cmpd="sng">
              <a:solidFill>
                <a:srgbClr val="002664"/>
              </a:solidFill>
              <a:prstDash val="solid"/>
              <a:round/>
              <a:headEnd type="none" w="med" len="med"/>
              <a:tailEnd type="none" w="med" len="med"/>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14" name="Line 12"/>
            <p:cNvSpPr>
              <a:spLocks noChangeShapeType="1"/>
            </p:cNvSpPr>
            <p:nvPr/>
          </p:nvSpPr>
          <p:spPr bwMode="auto">
            <a:xfrm>
              <a:off x="2667000" y="2476500"/>
              <a:ext cx="349250" cy="206375"/>
            </a:xfrm>
            <a:prstGeom prst="line">
              <a:avLst/>
            </a:prstGeom>
            <a:noFill/>
            <a:ln w="25400">
              <a:solidFill>
                <a:srgbClr val="002664"/>
              </a:solidFill>
              <a:round/>
              <a:headEnd/>
              <a:tailEnd/>
            </a:ln>
            <a:effectLst/>
            <a:extLst/>
          </p:spPr>
          <p:txBody>
            <a:bodyPr wrap="none"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15" name="Line 13"/>
            <p:cNvSpPr>
              <a:spLocks noChangeShapeType="1"/>
            </p:cNvSpPr>
            <p:nvPr/>
          </p:nvSpPr>
          <p:spPr bwMode="auto">
            <a:xfrm flipH="1">
              <a:off x="4446588" y="5160963"/>
              <a:ext cx="6350" cy="296862"/>
            </a:xfrm>
            <a:prstGeom prst="line">
              <a:avLst/>
            </a:prstGeom>
            <a:noFill/>
            <a:ln w="25400">
              <a:solidFill>
                <a:srgbClr val="002664"/>
              </a:solidFill>
              <a:round/>
              <a:headEnd/>
              <a:tailEnd/>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16" name="Line 14"/>
            <p:cNvSpPr>
              <a:spLocks noChangeShapeType="1"/>
            </p:cNvSpPr>
            <p:nvPr/>
          </p:nvSpPr>
          <p:spPr bwMode="auto">
            <a:xfrm flipH="1">
              <a:off x="5768976" y="2462213"/>
              <a:ext cx="349250" cy="206375"/>
            </a:xfrm>
            <a:prstGeom prst="line">
              <a:avLst/>
            </a:prstGeom>
            <a:noFill/>
            <a:ln w="25400">
              <a:solidFill>
                <a:srgbClr val="002664"/>
              </a:solidFill>
              <a:round/>
              <a:headEnd/>
              <a:tailEnd/>
            </a:ln>
            <a:effectLst/>
            <a:extLst/>
          </p:spPr>
          <p:txBody>
            <a:bodyPr wrap="none"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17" name="AutoShape 15"/>
            <p:cNvSpPr>
              <a:spLocks noChangeArrowheads="1"/>
            </p:cNvSpPr>
            <p:nvPr/>
          </p:nvSpPr>
          <p:spPr bwMode="auto">
            <a:xfrm rot="17869991">
              <a:off x="2749550" y="1882775"/>
              <a:ext cx="3224213" cy="3224214"/>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rgbClr val="C0C0C0">
                    <a:gamma/>
                    <a:shade val="46275"/>
                    <a:invGamma/>
                  </a:srgbClr>
                </a:gs>
                <a:gs pos="50000">
                  <a:srgbClr val="C0C0C0"/>
                </a:gs>
                <a:gs pos="100000">
                  <a:srgbClr val="C0C0C0">
                    <a:gamma/>
                    <a:shade val="46275"/>
                    <a:invGamma/>
                  </a:srgbClr>
                </a:gs>
              </a:gsLst>
              <a:lin ang="5400000" scaled="1"/>
            </a:gradFill>
            <a:ln w="19050" algn="ctr">
              <a:solidFill>
                <a:srgbClr val="FFFFFF"/>
              </a:solidFill>
              <a:miter lim="800000"/>
              <a:headEnd/>
              <a:tailEnd/>
            </a:ln>
            <a:effectLst/>
            <a:extLst/>
          </p:spPr>
          <p:txBody>
            <a:bodyPr lIns="91632" tIns="45816" rIns="91632" bIns="45816" anchor="ctr">
              <a:spAutoFit/>
            </a:bodyPr>
            <a:lstStyle/>
            <a:p>
              <a:pPr defTabSz="914400">
                <a:defRPr/>
              </a:pPr>
              <a:endParaRPr lang="en-US" kern="0" baseline="-25000">
                <a:solidFill>
                  <a:sysClr val="windowText" lastClr="000000"/>
                </a:solidFill>
                <a:ea typeface="ＭＳ Ｐゴシック" pitchFamily="124" charset="-128"/>
              </a:endParaRPr>
            </a:p>
          </p:txBody>
        </p:sp>
        <p:sp>
          <p:nvSpPr>
            <p:cNvPr id="18" name="AutoShape 16"/>
            <p:cNvSpPr>
              <a:spLocks noChangeArrowheads="1"/>
            </p:cNvSpPr>
            <p:nvPr/>
          </p:nvSpPr>
          <p:spPr bwMode="auto">
            <a:xfrm rot="21470660">
              <a:off x="2782888" y="1860550"/>
              <a:ext cx="3224213" cy="3224213"/>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rgbClr val="99CC00">
                    <a:gamma/>
                    <a:shade val="46275"/>
                    <a:invGamma/>
                  </a:srgbClr>
                </a:gs>
                <a:gs pos="50000">
                  <a:srgbClr val="99CC00"/>
                </a:gs>
                <a:gs pos="100000">
                  <a:srgbClr val="99CC00">
                    <a:gamma/>
                    <a:shade val="46275"/>
                    <a:invGamma/>
                  </a:srgbClr>
                </a:gs>
              </a:gsLst>
              <a:lin ang="5400000" scaled="1"/>
            </a:gradFill>
            <a:ln w="19050" algn="ctr">
              <a:solidFill>
                <a:srgbClr val="FFFFFF"/>
              </a:solidFill>
              <a:miter lim="800000"/>
              <a:headEnd/>
              <a:tailEnd/>
            </a:ln>
            <a:effectLst/>
            <a:extLst/>
          </p:spPr>
          <p:txBody>
            <a:bodyPr lIns="91632" tIns="45816" rIns="91632" bIns="45816" anchor="ctr">
              <a:spAutoFit/>
            </a:bodyPr>
            <a:lstStyle/>
            <a:p>
              <a:pPr defTabSz="914400">
                <a:defRPr/>
              </a:pPr>
              <a:endParaRPr lang="en-US" kern="0" baseline="-25000">
                <a:solidFill>
                  <a:sysClr val="windowText" lastClr="000000"/>
                </a:solidFill>
                <a:ea typeface="ＭＳ Ｐゴシック" pitchFamily="124" charset="-128"/>
              </a:endParaRPr>
            </a:p>
          </p:txBody>
        </p:sp>
        <p:sp>
          <p:nvSpPr>
            <p:cNvPr id="19" name="AutoShape 17"/>
            <p:cNvSpPr>
              <a:spLocks noChangeArrowheads="1"/>
            </p:cNvSpPr>
            <p:nvPr/>
          </p:nvSpPr>
          <p:spPr bwMode="auto">
            <a:xfrm rot="3463793">
              <a:off x="2822576" y="1878012"/>
              <a:ext cx="3224212" cy="3224214"/>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rgbClr val="BBE0E3">
                    <a:gamma/>
                    <a:shade val="46275"/>
                    <a:invGamma/>
                  </a:srgbClr>
                </a:gs>
                <a:gs pos="50000">
                  <a:srgbClr val="BBE0E3"/>
                </a:gs>
                <a:gs pos="100000">
                  <a:srgbClr val="BBE0E3">
                    <a:gamma/>
                    <a:shade val="46275"/>
                    <a:invGamma/>
                  </a:srgbClr>
                </a:gs>
              </a:gsLst>
              <a:lin ang="5400000" scaled="1"/>
            </a:gradFill>
            <a:ln w="19050" algn="ctr">
              <a:solidFill>
                <a:srgbClr val="FFFFFF"/>
              </a:solidFill>
              <a:miter lim="800000"/>
              <a:headEnd/>
              <a:tailEnd/>
            </a:ln>
            <a:effectLst/>
            <a:extLst/>
          </p:spPr>
          <p:txBody>
            <a:bodyPr lIns="91632" tIns="45816" rIns="91632" bIns="45816" anchor="ctr">
              <a:spAutoFit/>
            </a:bodyPr>
            <a:lstStyle/>
            <a:p>
              <a:pPr defTabSz="914400">
                <a:defRPr/>
              </a:pPr>
              <a:endParaRPr lang="en-US" kern="0" baseline="-25000">
                <a:solidFill>
                  <a:sysClr val="windowText" lastClr="000000"/>
                </a:solidFill>
                <a:ea typeface="ＭＳ Ｐゴシック" pitchFamily="124" charset="-128"/>
              </a:endParaRPr>
            </a:p>
          </p:txBody>
        </p:sp>
        <p:sp>
          <p:nvSpPr>
            <p:cNvPr id="20" name="AutoShape 18"/>
            <p:cNvSpPr>
              <a:spLocks noChangeArrowheads="1"/>
            </p:cNvSpPr>
            <p:nvPr/>
          </p:nvSpPr>
          <p:spPr bwMode="invGray">
            <a:xfrm rot="3517210" flipV="1">
              <a:off x="2754313" y="1922463"/>
              <a:ext cx="3224212" cy="3224213"/>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rgbClr val="CC0000">
                    <a:gamma/>
                    <a:shade val="46275"/>
                    <a:invGamma/>
                  </a:srgbClr>
                </a:gs>
                <a:gs pos="50000">
                  <a:srgbClr val="CC0000"/>
                </a:gs>
                <a:gs pos="100000">
                  <a:srgbClr val="CC0000">
                    <a:gamma/>
                    <a:shade val="46275"/>
                    <a:invGamma/>
                  </a:srgbClr>
                </a:gs>
              </a:gsLst>
              <a:lin ang="5400000" scaled="1"/>
            </a:gradFill>
            <a:ln w="19050" algn="ctr">
              <a:solidFill>
                <a:srgbClr val="FFFFFF"/>
              </a:solidFill>
              <a:miter lim="800000"/>
              <a:headEnd/>
              <a:tailEnd/>
            </a:ln>
            <a:effectLst/>
            <a:extLst/>
          </p:spPr>
          <p:txBody>
            <a:bodyPr lIns="91632" tIns="45816" rIns="91632" bIns="45816" anchor="ctr">
              <a:spAutoFit/>
            </a:bodyPr>
            <a:lstStyle/>
            <a:p>
              <a:pPr defTabSz="914400">
                <a:defRPr/>
              </a:pPr>
              <a:endParaRPr lang="en-US" kern="0" baseline="-25000">
                <a:solidFill>
                  <a:sysClr val="windowText" lastClr="000000"/>
                </a:solidFill>
                <a:ea typeface="ＭＳ Ｐゴシック" pitchFamily="124" charset="-128"/>
              </a:endParaRPr>
            </a:p>
          </p:txBody>
        </p:sp>
        <p:sp>
          <p:nvSpPr>
            <p:cNvPr id="21" name="AutoShape 19"/>
            <p:cNvSpPr>
              <a:spLocks noChangeArrowheads="1"/>
            </p:cNvSpPr>
            <p:nvPr/>
          </p:nvSpPr>
          <p:spPr bwMode="auto">
            <a:xfrm rot="21504658" flipV="1">
              <a:off x="2782888" y="1936750"/>
              <a:ext cx="3224213" cy="3224213"/>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rgbClr val="009999">
                    <a:gamma/>
                    <a:shade val="46275"/>
                    <a:invGamma/>
                  </a:srgbClr>
                </a:gs>
                <a:gs pos="50000">
                  <a:srgbClr val="009999"/>
                </a:gs>
                <a:gs pos="100000">
                  <a:srgbClr val="009999">
                    <a:gamma/>
                    <a:shade val="46275"/>
                    <a:invGamma/>
                  </a:srgbClr>
                </a:gs>
              </a:gsLst>
              <a:lin ang="5400000" scaled="1"/>
            </a:gradFill>
            <a:ln w="19050" algn="ctr">
              <a:solidFill>
                <a:srgbClr val="FFFFFF"/>
              </a:solidFill>
              <a:miter lim="800000"/>
              <a:headEnd/>
              <a:tailEnd/>
            </a:ln>
            <a:effectLst/>
            <a:extLst/>
          </p:spPr>
          <p:txBody>
            <a:bodyPr lIns="91632" tIns="45816" rIns="91632" bIns="45816" anchor="ctr">
              <a:spAutoFit/>
            </a:bodyPr>
            <a:lstStyle/>
            <a:p>
              <a:pPr defTabSz="914400">
                <a:defRPr/>
              </a:pPr>
              <a:endParaRPr lang="en-US" kern="0" baseline="-25000">
                <a:solidFill>
                  <a:sysClr val="windowText" lastClr="000000"/>
                </a:solidFill>
                <a:ea typeface="ＭＳ Ｐゴシック" pitchFamily="124" charset="-128"/>
              </a:endParaRPr>
            </a:p>
          </p:txBody>
        </p:sp>
        <p:sp>
          <p:nvSpPr>
            <p:cNvPr id="22" name="AutoShape 20"/>
            <p:cNvSpPr>
              <a:spLocks noChangeArrowheads="1"/>
            </p:cNvSpPr>
            <p:nvPr/>
          </p:nvSpPr>
          <p:spPr bwMode="auto">
            <a:xfrm rot="17825111" flipV="1">
              <a:off x="2805113" y="1922463"/>
              <a:ext cx="3224212" cy="3224213"/>
            </a:xfrm>
            <a:custGeom>
              <a:avLst/>
              <a:gdLst>
                <a:gd name="G0" fmla="+- 5552 0 0"/>
                <a:gd name="G1" fmla="+- -7794087 0 0"/>
                <a:gd name="G2" fmla="+- 0 0 -7794087"/>
                <a:gd name="T0" fmla="*/ 0 256 1"/>
                <a:gd name="T1" fmla="*/ 180 256 1"/>
                <a:gd name="G3" fmla="+- -7794087 T0 T1"/>
                <a:gd name="T2" fmla="*/ 0 256 1"/>
                <a:gd name="T3" fmla="*/ 90 256 1"/>
                <a:gd name="G4" fmla="+- -7794087 T2 T3"/>
                <a:gd name="G5" fmla="*/ G4 2 1"/>
                <a:gd name="T4" fmla="*/ 90 256 1"/>
                <a:gd name="T5" fmla="*/ 0 256 1"/>
                <a:gd name="G6" fmla="+- -7794087 T4 T5"/>
                <a:gd name="G7" fmla="*/ G6 2 1"/>
                <a:gd name="G8" fmla="abs -77940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52"/>
                <a:gd name="G18" fmla="*/ 5552 1 2"/>
                <a:gd name="G19" fmla="+- G18 5400 0"/>
                <a:gd name="G20" fmla="cos G19 -7794087"/>
                <a:gd name="G21" fmla="sin G19 -7794087"/>
                <a:gd name="G22" fmla="+- G20 10800 0"/>
                <a:gd name="G23" fmla="+- G21 10800 0"/>
                <a:gd name="G24" fmla="+- 10800 0 G20"/>
                <a:gd name="G25" fmla="+- 5552 10800 0"/>
                <a:gd name="G26" fmla="?: G9 G17 G25"/>
                <a:gd name="G27" fmla="?: G9 0 21600"/>
                <a:gd name="G28" fmla="cos 10800 -7794087"/>
                <a:gd name="G29" fmla="sin 10800 -7794087"/>
                <a:gd name="G30" fmla="sin 5552 -7794087"/>
                <a:gd name="G31" fmla="+- G28 10800 0"/>
                <a:gd name="G32" fmla="+- G29 10800 0"/>
                <a:gd name="G33" fmla="+- G30 10800 0"/>
                <a:gd name="G34" fmla="?: G4 0 G31"/>
                <a:gd name="G35" fmla="?: -7794087 G34 0"/>
                <a:gd name="G36" fmla="?: G6 G35 G31"/>
                <a:gd name="G37" fmla="+- 21600 0 G36"/>
                <a:gd name="G38" fmla="?: G4 0 G33"/>
                <a:gd name="G39" fmla="?: -7794087 G38 G32"/>
                <a:gd name="G40" fmla="?: G6 G39 0"/>
                <a:gd name="G41" fmla="?: G4 G32 21600"/>
                <a:gd name="G42" fmla="?: G6 G41 G33"/>
                <a:gd name="T12" fmla="*/ 10800 w 21600"/>
                <a:gd name="T13" fmla="*/ 0 h 21600"/>
                <a:gd name="T14" fmla="*/ 6845 w 21600"/>
                <a:gd name="T15" fmla="*/ 3644 h 21600"/>
                <a:gd name="T16" fmla="*/ 10800 w 21600"/>
                <a:gd name="T17" fmla="*/ 5248 h 21600"/>
                <a:gd name="T18" fmla="*/ 14755 w 21600"/>
                <a:gd name="T19" fmla="*/ 36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14" y="5940"/>
                  </a:moveTo>
                  <a:cubicBezTo>
                    <a:pt x="8936" y="5486"/>
                    <a:pt x="9860" y="5247"/>
                    <a:pt x="10800" y="5248"/>
                  </a:cubicBezTo>
                  <a:cubicBezTo>
                    <a:pt x="11739" y="5248"/>
                    <a:pt x="12663" y="5486"/>
                    <a:pt x="13485" y="5940"/>
                  </a:cubicBezTo>
                  <a:lnTo>
                    <a:pt x="16024" y="1347"/>
                  </a:lnTo>
                  <a:cubicBezTo>
                    <a:pt x="14424" y="463"/>
                    <a:pt x="12627" y="-1"/>
                    <a:pt x="10799" y="0"/>
                  </a:cubicBezTo>
                  <a:cubicBezTo>
                    <a:pt x="8972" y="0"/>
                    <a:pt x="7175" y="463"/>
                    <a:pt x="5575" y="1347"/>
                  </a:cubicBezTo>
                  <a:close/>
                </a:path>
              </a:pathLst>
            </a:custGeom>
            <a:gradFill rotWithShape="1">
              <a:gsLst>
                <a:gs pos="0">
                  <a:srgbClr val="9933FF">
                    <a:gamma/>
                    <a:shade val="46275"/>
                    <a:invGamma/>
                  </a:srgbClr>
                </a:gs>
                <a:gs pos="50000">
                  <a:srgbClr val="9933FF"/>
                </a:gs>
                <a:gs pos="100000">
                  <a:srgbClr val="9933FF">
                    <a:gamma/>
                    <a:shade val="46275"/>
                    <a:invGamma/>
                  </a:srgbClr>
                </a:gs>
              </a:gsLst>
              <a:lin ang="5400000" scaled="1"/>
            </a:gradFill>
            <a:ln w="19050" algn="ctr">
              <a:solidFill>
                <a:srgbClr val="FFFFFF"/>
              </a:solidFill>
              <a:miter lim="800000"/>
              <a:headEnd/>
              <a:tailEnd/>
            </a:ln>
            <a:effectLst/>
            <a:extLst/>
          </p:spPr>
          <p:txBody>
            <a:bodyPr lIns="91632" tIns="45816" rIns="91632" bIns="45816" anchor="ctr">
              <a:spAutoFit/>
            </a:bodyPr>
            <a:lstStyle/>
            <a:p>
              <a:pPr defTabSz="914400">
                <a:defRPr/>
              </a:pPr>
              <a:endParaRPr lang="en-US" kern="0" baseline="-25000">
                <a:solidFill>
                  <a:sysClr val="windowText" lastClr="000000"/>
                </a:solidFill>
                <a:ea typeface="ＭＳ Ｐゴシック" pitchFamily="124" charset="-128"/>
              </a:endParaRPr>
            </a:p>
          </p:txBody>
        </p:sp>
        <p:sp>
          <p:nvSpPr>
            <p:cNvPr id="29" name="Line 34"/>
            <p:cNvSpPr>
              <a:spLocks noChangeShapeType="1"/>
            </p:cNvSpPr>
            <p:nvPr/>
          </p:nvSpPr>
          <p:spPr bwMode="auto">
            <a:xfrm flipH="1">
              <a:off x="4351338" y="1563688"/>
              <a:ext cx="6350" cy="296862"/>
            </a:xfrm>
            <a:prstGeom prst="line">
              <a:avLst/>
            </a:prstGeom>
            <a:noFill/>
            <a:ln w="25400">
              <a:solidFill>
                <a:srgbClr val="002664"/>
              </a:solidFill>
              <a:round/>
              <a:headEnd/>
              <a:tailEnd/>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0" name="Line 35"/>
            <p:cNvSpPr>
              <a:spLocks noChangeShapeType="1"/>
            </p:cNvSpPr>
            <p:nvPr/>
          </p:nvSpPr>
          <p:spPr bwMode="auto">
            <a:xfrm flipV="1">
              <a:off x="3687763" y="3821113"/>
              <a:ext cx="214312" cy="112712"/>
            </a:xfrm>
            <a:prstGeom prst="line">
              <a:avLst/>
            </a:prstGeom>
            <a:noFill/>
            <a:ln w="19050">
              <a:solidFill>
                <a:srgbClr val="002664"/>
              </a:solidFill>
              <a:round/>
              <a:headEnd/>
              <a:tailEnd type="stealth" w="lg" len="lg"/>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1" name="Freeform 36"/>
            <p:cNvSpPr>
              <a:spLocks/>
            </p:cNvSpPr>
            <p:nvPr/>
          </p:nvSpPr>
          <p:spPr bwMode="auto">
            <a:xfrm>
              <a:off x="3597275" y="3843338"/>
              <a:ext cx="120650" cy="209550"/>
            </a:xfrm>
            <a:custGeom>
              <a:avLst/>
              <a:gdLst>
                <a:gd name="T0" fmla="*/ 0 w 76"/>
                <a:gd name="T1" fmla="*/ 0 h 132"/>
                <a:gd name="T2" fmla="*/ 30 w 76"/>
                <a:gd name="T3" fmla="*/ 66 h 132"/>
                <a:gd name="T4" fmla="*/ 76 w 76"/>
                <a:gd name="T5" fmla="*/ 132 h 132"/>
              </a:gdLst>
              <a:ahLst/>
              <a:cxnLst>
                <a:cxn ang="0">
                  <a:pos x="T0" y="T1"/>
                </a:cxn>
                <a:cxn ang="0">
                  <a:pos x="T2" y="T3"/>
                </a:cxn>
                <a:cxn ang="0">
                  <a:pos x="T4" y="T5"/>
                </a:cxn>
              </a:cxnLst>
              <a:rect l="0" t="0" r="r" b="b"/>
              <a:pathLst>
                <a:path w="76" h="132">
                  <a:moveTo>
                    <a:pt x="0" y="0"/>
                  </a:moveTo>
                  <a:cubicBezTo>
                    <a:pt x="8" y="22"/>
                    <a:pt x="17" y="44"/>
                    <a:pt x="30" y="66"/>
                  </a:cubicBezTo>
                  <a:cubicBezTo>
                    <a:pt x="43" y="88"/>
                    <a:pt x="66" y="118"/>
                    <a:pt x="76" y="132"/>
                  </a:cubicBezTo>
                </a:path>
              </a:pathLst>
            </a:custGeom>
            <a:noFill/>
            <a:ln w="19050" cap="flat" cmpd="sng">
              <a:solidFill>
                <a:srgbClr val="FFFFFF"/>
              </a:solidFill>
              <a:prstDash val="solid"/>
              <a:round/>
              <a:headEnd type="none" w="med" len="med"/>
              <a:tailEnd type="none" w="med" len="med"/>
            </a:ln>
            <a:effectLst/>
            <a:extLst/>
          </p:spPr>
          <p:txBody>
            <a:bodyPr wrap="none"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2" name="Line 37"/>
            <p:cNvSpPr>
              <a:spLocks noChangeShapeType="1"/>
            </p:cNvSpPr>
            <p:nvPr/>
          </p:nvSpPr>
          <p:spPr bwMode="auto">
            <a:xfrm rot="3247861" flipV="1">
              <a:off x="3679826" y="3106737"/>
              <a:ext cx="214312" cy="112713"/>
            </a:xfrm>
            <a:prstGeom prst="line">
              <a:avLst/>
            </a:prstGeom>
            <a:noFill/>
            <a:ln w="19050">
              <a:solidFill>
                <a:srgbClr val="002664"/>
              </a:solidFill>
              <a:round/>
              <a:headEnd/>
              <a:tailEnd type="stealth" w="lg" len="lg"/>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3" name="Line 38"/>
            <p:cNvSpPr>
              <a:spLocks noChangeShapeType="1"/>
            </p:cNvSpPr>
            <p:nvPr/>
          </p:nvSpPr>
          <p:spPr bwMode="auto">
            <a:xfrm rot="10803416" flipV="1">
              <a:off x="4910139" y="3106738"/>
              <a:ext cx="214312" cy="112712"/>
            </a:xfrm>
            <a:prstGeom prst="line">
              <a:avLst/>
            </a:prstGeom>
            <a:noFill/>
            <a:ln w="19050">
              <a:solidFill>
                <a:srgbClr val="002664"/>
              </a:solidFill>
              <a:round/>
              <a:headEnd/>
              <a:tailEnd type="stealth" w="lg" len="lg"/>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4" name="Line 39"/>
            <p:cNvSpPr>
              <a:spLocks noChangeShapeType="1"/>
            </p:cNvSpPr>
            <p:nvPr/>
          </p:nvSpPr>
          <p:spPr bwMode="auto">
            <a:xfrm rot="14542675" flipV="1">
              <a:off x="4924427" y="3735387"/>
              <a:ext cx="214312" cy="112713"/>
            </a:xfrm>
            <a:prstGeom prst="line">
              <a:avLst/>
            </a:prstGeom>
            <a:noFill/>
            <a:ln w="19050">
              <a:solidFill>
                <a:srgbClr val="002664"/>
              </a:solidFill>
              <a:round/>
              <a:headEnd/>
              <a:tailEnd type="stealth" w="lg" len="lg"/>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5" name="Line 40"/>
            <p:cNvSpPr>
              <a:spLocks noChangeShapeType="1"/>
            </p:cNvSpPr>
            <p:nvPr/>
          </p:nvSpPr>
          <p:spPr bwMode="auto">
            <a:xfrm rot="6836342" flipV="1">
              <a:off x="4268787" y="2736851"/>
              <a:ext cx="214313" cy="112712"/>
            </a:xfrm>
            <a:prstGeom prst="line">
              <a:avLst/>
            </a:prstGeom>
            <a:noFill/>
            <a:ln w="19050">
              <a:solidFill>
                <a:srgbClr val="002664"/>
              </a:solidFill>
              <a:round/>
              <a:headEnd/>
              <a:tailEnd type="stealth" w="lg" len="lg"/>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6" name="Line 41"/>
            <p:cNvSpPr>
              <a:spLocks noChangeShapeType="1"/>
            </p:cNvSpPr>
            <p:nvPr/>
          </p:nvSpPr>
          <p:spPr bwMode="auto">
            <a:xfrm rot="17771822" flipV="1">
              <a:off x="4306888" y="4129088"/>
              <a:ext cx="214312" cy="112712"/>
            </a:xfrm>
            <a:prstGeom prst="line">
              <a:avLst/>
            </a:prstGeom>
            <a:noFill/>
            <a:ln w="19050">
              <a:solidFill>
                <a:srgbClr val="002664"/>
              </a:solidFill>
              <a:round/>
              <a:headEnd/>
              <a:tailEnd type="stealth" w="lg" len="lg"/>
            </a:ln>
            <a:effectLst/>
            <a:extLst/>
          </p:spPr>
          <p:txBody>
            <a:bodyPr lIns="91632" tIns="45816" rIns="91632" bIns="45816">
              <a:spAutoFit/>
            </a:bodyPr>
            <a:lstStyle/>
            <a:p>
              <a:pPr defTabSz="914400">
                <a:defRPr/>
              </a:pPr>
              <a:endParaRPr lang="en-US" kern="0" baseline="-25000">
                <a:solidFill>
                  <a:sysClr val="windowText" lastClr="000000"/>
                </a:solidFill>
                <a:ea typeface="ＭＳ Ｐゴシック" pitchFamily="124" charset="-128"/>
              </a:endParaRPr>
            </a:p>
          </p:txBody>
        </p:sp>
        <p:sp>
          <p:nvSpPr>
            <p:cNvPr id="37" name="Text Box 42"/>
            <p:cNvSpPr txBox="1">
              <a:spLocks noChangeArrowheads="1"/>
            </p:cNvSpPr>
            <p:nvPr/>
          </p:nvSpPr>
          <p:spPr bwMode="auto">
            <a:xfrm>
              <a:off x="3660775" y="3143250"/>
              <a:ext cx="1468438" cy="708025"/>
            </a:xfrm>
            <a:prstGeom prst="rect">
              <a:avLst/>
            </a:prstGeom>
            <a:noFill/>
            <a:ln>
              <a:noFill/>
            </a:ln>
            <a:effectLst/>
            <a:extLst/>
          </p:spPr>
          <p:txBody>
            <a:bodyPr wrap="none">
              <a:spAutoFit/>
            </a:bodyPr>
            <a:lstStyle/>
            <a:p>
              <a:pPr algn="ctr" defTabSz="914400">
                <a:defRPr/>
              </a:pPr>
              <a:r>
                <a:rPr lang="en-US" sz="2000" b="1" kern="0" baseline="-25000" dirty="0">
                  <a:solidFill>
                    <a:srgbClr val="004282"/>
                  </a:solidFill>
                  <a:latin typeface="Tahoma" pitchFamily="34" charset="0"/>
                  <a:ea typeface="ＭＳ Ｐゴシック" pitchFamily="124" charset="-128"/>
                </a:rPr>
                <a:t>Increased</a:t>
              </a:r>
            </a:p>
            <a:p>
              <a:pPr algn="ctr" defTabSz="914400">
                <a:defRPr/>
              </a:pPr>
              <a:r>
                <a:rPr lang="en-US" sz="2000" b="1" kern="0" baseline="-25000" dirty="0">
                  <a:solidFill>
                    <a:srgbClr val="004282"/>
                  </a:solidFill>
                  <a:latin typeface="Tahoma" pitchFamily="34" charset="0"/>
                  <a:ea typeface="ＭＳ Ｐゴシック" pitchFamily="124" charset="-128"/>
                </a:rPr>
                <a:t>Accrual</a:t>
              </a:r>
            </a:p>
          </p:txBody>
        </p:sp>
      </p:grpSp>
      <p:sp>
        <p:nvSpPr>
          <p:cNvPr id="6" name="AutoShape 4"/>
          <p:cNvSpPr>
            <a:spLocks noChangeArrowheads="1"/>
          </p:cNvSpPr>
          <p:nvPr/>
        </p:nvSpPr>
        <p:spPr bwMode="auto">
          <a:xfrm>
            <a:off x="3182938" y="1457325"/>
            <a:ext cx="2514600" cy="590550"/>
          </a:xfrm>
          <a:prstGeom prst="roundRect">
            <a:avLst>
              <a:gd name="adj" fmla="val 16667"/>
            </a:avLst>
          </a:prstGeom>
          <a:gradFill rotWithShape="1">
            <a:gsLst>
              <a:gs pos="0">
                <a:srgbClr val="669900">
                  <a:gamma/>
                  <a:shade val="46275"/>
                  <a:invGamma/>
                </a:srgbClr>
              </a:gs>
              <a:gs pos="50000">
                <a:srgbClr val="669900"/>
              </a:gs>
              <a:gs pos="100000">
                <a:srgbClr val="669900">
                  <a:gamma/>
                  <a:shade val="46275"/>
                  <a:invGamma/>
                </a:srgbClr>
              </a:gs>
            </a:gsLst>
            <a:lin ang="5400000" scaled="1"/>
          </a:gradFill>
          <a:ln w="19050" algn="ctr">
            <a:solidFill>
              <a:srgbClr val="004282"/>
            </a:solidFill>
            <a:round/>
            <a:headEnd/>
            <a:tailEnd/>
          </a:ln>
          <a:effectLst/>
          <a:extLst/>
        </p:spPr>
        <p:txBody>
          <a:bodyPr lIns="91632" tIns="45816" rIns="91632" bIns="45816" anchor="ctr"/>
          <a:lstStyle/>
          <a:p>
            <a:pPr algn="ctr" defTabSz="914400">
              <a:defRPr/>
            </a:pPr>
            <a:endParaRPr lang="en-US" sz="1600" b="1" kern="0" baseline="-25000" dirty="0">
              <a:solidFill>
                <a:srgbClr val="FFFFFF"/>
              </a:solidFill>
              <a:latin typeface="Tahoma" pitchFamily="34" charset="0"/>
              <a:ea typeface="ＭＳ Ｐゴシック" pitchFamily="124" charset="-128"/>
            </a:endParaRPr>
          </a:p>
          <a:p>
            <a:pPr algn="ctr" defTabSz="914400">
              <a:defRPr/>
            </a:pPr>
            <a:r>
              <a:rPr lang="en-US" sz="1600" b="1" kern="0" baseline="-25000" dirty="0">
                <a:solidFill>
                  <a:srgbClr val="FFFFFF"/>
                </a:solidFill>
                <a:latin typeface="Tahoma" pitchFamily="34" charset="0"/>
                <a:ea typeface="ＭＳ Ｐゴシック" pitchFamily="124" charset="-128"/>
              </a:rPr>
              <a:t>Populations</a:t>
            </a:r>
          </a:p>
          <a:p>
            <a:pPr algn="ctr" defTabSz="914400">
              <a:defRPr/>
            </a:pPr>
            <a:endParaRPr lang="en-US" b="1" kern="0" baseline="-25000" dirty="0">
              <a:solidFill>
                <a:srgbClr val="FFFFFF"/>
              </a:solidFill>
              <a:latin typeface="Times" pitchFamily="1" charset="0"/>
              <a:ea typeface="ＭＳ Ｐゴシック" pitchFamily="124" charset="-128"/>
              <a:cs typeface="Arial" charset="0"/>
            </a:endParaRPr>
          </a:p>
        </p:txBody>
      </p:sp>
      <p:sp>
        <p:nvSpPr>
          <p:cNvPr id="10" name="AutoShape 8"/>
          <p:cNvSpPr>
            <a:spLocks noChangeArrowheads="1"/>
          </p:cNvSpPr>
          <p:nvPr/>
        </p:nvSpPr>
        <p:spPr bwMode="auto">
          <a:xfrm>
            <a:off x="6038850" y="2441575"/>
            <a:ext cx="2905125" cy="609600"/>
          </a:xfrm>
          <a:prstGeom prst="roundRect">
            <a:avLst>
              <a:gd name="adj" fmla="val 16667"/>
            </a:avLst>
          </a:prstGeom>
          <a:gradFill rotWithShape="1">
            <a:gsLst>
              <a:gs pos="0">
                <a:srgbClr val="A2D4D8">
                  <a:gamma/>
                  <a:shade val="46275"/>
                  <a:invGamma/>
                </a:srgbClr>
              </a:gs>
              <a:gs pos="50000">
                <a:srgbClr val="A2D4D8"/>
              </a:gs>
              <a:gs pos="100000">
                <a:srgbClr val="A2D4D8">
                  <a:gamma/>
                  <a:shade val="46275"/>
                  <a:invGamma/>
                </a:srgbClr>
              </a:gs>
            </a:gsLst>
            <a:lin ang="5400000" scaled="1"/>
          </a:gradFill>
          <a:ln w="19050" algn="ctr">
            <a:solidFill>
              <a:srgbClr val="004282"/>
            </a:solidFill>
            <a:round/>
            <a:headEnd/>
            <a:tailEnd/>
          </a:ln>
          <a:effectLst/>
          <a:extLst/>
        </p:spPr>
        <p:txBody>
          <a:bodyPr lIns="91632" tIns="45816" rIns="91632" bIns="45816" anchor="ctr"/>
          <a:lstStyle/>
          <a:p>
            <a:pPr algn="ctr" defTabSz="914400">
              <a:defRPr/>
            </a:pPr>
            <a:r>
              <a:rPr lang="en-US" sz="1600" b="1" kern="0" baseline="-25000">
                <a:solidFill>
                  <a:srgbClr val="FFFFFF"/>
                </a:solidFill>
                <a:latin typeface="Tahoma" pitchFamily="34" charset="0"/>
                <a:ea typeface="ＭＳ Ｐゴシック" pitchFamily="124" charset="-128"/>
              </a:rPr>
              <a:t>Community Outreach</a:t>
            </a:r>
          </a:p>
          <a:p>
            <a:pPr algn="ctr" defTabSz="914400">
              <a:defRPr/>
            </a:pPr>
            <a:r>
              <a:rPr lang="en-US" sz="1600" b="1" kern="0" baseline="-25000">
                <a:solidFill>
                  <a:srgbClr val="FFFFFF"/>
                </a:solidFill>
                <a:latin typeface="Tahoma" pitchFamily="34" charset="0"/>
                <a:ea typeface="ＭＳ Ｐゴシック" pitchFamily="124" charset="-128"/>
              </a:rPr>
              <a:t>and Education</a:t>
            </a:r>
          </a:p>
        </p:txBody>
      </p:sp>
      <p:sp>
        <p:nvSpPr>
          <p:cNvPr id="7" name="AutoShape 5"/>
          <p:cNvSpPr>
            <a:spLocks noChangeArrowheads="1"/>
          </p:cNvSpPr>
          <p:nvPr/>
        </p:nvSpPr>
        <p:spPr bwMode="invGray">
          <a:xfrm>
            <a:off x="6176963" y="4395788"/>
            <a:ext cx="2819400" cy="609600"/>
          </a:xfrm>
          <a:prstGeom prst="roundRect">
            <a:avLst>
              <a:gd name="adj" fmla="val 16667"/>
            </a:avLst>
          </a:prstGeom>
          <a:gradFill rotWithShape="1">
            <a:gsLst>
              <a:gs pos="0">
                <a:srgbClr val="9933FF">
                  <a:gamma/>
                  <a:shade val="46275"/>
                  <a:invGamma/>
                </a:srgbClr>
              </a:gs>
              <a:gs pos="50000">
                <a:srgbClr val="9933FF"/>
              </a:gs>
              <a:gs pos="100000">
                <a:srgbClr val="9933FF">
                  <a:gamma/>
                  <a:shade val="46275"/>
                  <a:invGamma/>
                </a:srgbClr>
              </a:gs>
            </a:gsLst>
            <a:lin ang="5400000" scaled="1"/>
          </a:gradFill>
          <a:ln w="19050" algn="ctr">
            <a:solidFill>
              <a:srgbClr val="004282"/>
            </a:solidFill>
            <a:round/>
            <a:headEnd/>
            <a:tailEnd/>
          </a:ln>
          <a:effectLst/>
          <a:extLst/>
        </p:spPr>
        <p:txBody>
          <a:bodyPr lIns="91632" tIns="45816" rIns="91632" bIns="45816" anchor="ctr"/>
          <a:lstStyle/>
          <a:p>
            <a:pPr algn="ctr" defTabSz="914400">
              <a:defRPr/>
            </a:pPr>
            <a:r>
              <a:rPr lang="en-US" sz="1600" b="1" kern="0" baseline="-25000" dirty="0">
                <a:solidFill>
                  <a:srgbClr val="FFFFFF"/>
                </a:solidFill>
                <a:latin typeface="Tahoma" pitchFamily="34" charset="0"/>
                <a:ea typeface="ＭＳ Ｐゴシック" pitchFamily="124" charset="-128"/>
              </a:rPr>
              <a:t>Partnerships/Strategies</a:t>
            </a:r>
          </a:p>
          <a:p>
            <a:pPr algn="ctr" defTabSz="914400">
              <a:defRPr/>
            </a:pPr>
            <a:r>
              <a:rPr lang="en-US" sz="1600" b="1" kern="0" baseline="-25000" dirty="0">
                <a:solidFill>
                  <a:srgbClr val="FFFFFF"/>
                </a:solidFill>
                <a:latin typeface="Tahoma" pitchFamily="34" charset="0"/>
                <a:ea typeface="ＭＳ Ｐゴシック" pitchFamily="124" charset="-128"/>
              </a:rPr>
              <a:t> to Overcome Barriers</a:t>
            </a:r>
          </a:p>
        </p:txBody>
      </p:sp>
      <p:sp>
        <p:nvSpPr>
          <p:cNvPr id="8" name="AutoShape 6"/>
          <p:cNvSpPr>
            <a:spLocks noChangeArrowheads="1"/>
          </p:cNvSpPr>
          <p:nvPr/>
        </p:nvSpPr>
        <p:spPr bwMode="auto">
          <a:xfrm>
            <a:off x="3124200" y="5680075"/>
            <a:ext cx="2705100" cy="609600"/>
          </a:xfrm>
          <a:prstGeom prst="roundRect">
            <a:avLst>
              <a:gd name="adj" fmla="val 16667"/>
            </a:avLst>
          </a:prstGeom>
          <a:gradFill rotWithShape="1">
            <a:gsLst>
              <a:gs pos="0">
                <a:srgbClr val="009999">
                  <a:gamma/>
                  <a:shade val="46275"/>
                  <a:invGamma/>
                </a:srgbClr>
              </a:gs>
              <a:gs pos="50000">
                <a:srgbClr val="009999"/>
              </a:gs>
              <a:gs pos="100000">
                <a:srgbClr val="009999">
                  <a:gamma/>
                  <a:shade val="46275"/>
                  <a:invGamma/>
                </a:srgbClr>
              </a:gs>
            </a:gsLst>
            <a:lin ang="5400000" scaled="1"/>
          </a:gradFill>
          <a:ln w="19050" algn="ctr">
            <a:solidFill>
              <a:srgbClr val="004282"/>
            </a:solidFill>
            <a:round/>
            <a:headEnd/>
            <a:tailEnd/>
          </a:ln>
          <a:effectLst/>
          <a:extLst/>
        </p:spPr>
        <p:txBody>
          <a:bodyPr lIns="91632" tIns="45816" rIns="91632" bIns="45816" anchor="ctr"/>
          <a:lstStyle/>
          <a:p>
            <a:pPr algn="ctr" defTabSz="914400">
              <a:defRPr/>
            </a:pPr>
            <a:r>
              <a:rPr lang="en-US" sz="1600" b="1" kern="0" baseline="-25000" dirty="0">
                <a:solidFill>
                  <a:srgbClr val="FFFFFF"/>
                </a:solidFill>
                <a:latin typeface="Tahoma" pitchFamily="34" charset="0"/>
                <a:ea typeface="ＭＳ Ｐゴシック" pitchFamily="124" charset="-128"/>
              </a:rPr>
              <a:t>Basic Science </a:t>
            </a:r>
            <a:endParaRPr lang="en-US" sz="2000" b="1" kern="0" baseline="-25000" dirty="0">
              <a:solidFill>
                <a:sysClr val="windowText" lastClr="000000"/>
              </a:solidFill>
              <a:latin typeface="Tahoma" pitchFamily="34" charset="0"/>
              <a:ea typeface="ＭＳ Ｐゴシック" pitchFamily="124" charset="-128"/>
              <a:cs typeface="Arial" charset="0"/>
            </a:endParaRPr>
          </a:p>
        </p:txBody>
      </p:sp>
    </p:spTree>
    <p:extLst>
      <p:ext uri="{BB962C8B-B14F-4D97-AF65-F5344CB8AC3E}">
        <p14:creationId xmlns:p14="http://schemas.microsoft.com/office/powerpoint/2010/main" val="169394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nodeType="afterGroup">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nodeType="afterGroup">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par>
                          <p:cTn id="27" fill="hold" nodeType="afterGroup">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0"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 descr="P52408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707" name="Rectangle 3"/>
          <p:cNvSpPr>
            <a:spLocks noGrp="1" noChangeArrowheads="1"/>
          </p:cNvSpPr>
          <p:nvPr>
            <p:ph type="ctrTitle"/>
          </p:nvPr>
        </p:nvSpPr>
        <p:spPr>
          <a:xfrm>
            <a:off x="2727813" y="-1516910"/>
            <a:ext cx="7654925" cy="2425700"/>
          </a:xfrm>
        </p:spPr>
        <p:txBody>
          <a:bodyPr/>
          <a:lstStyle/>
          <a:p>
            <a:pPr eaLnBrk="1" hangingPunct="1"/>
            <a:r>
              <a:rPr lang="en-US" altLang="en-US" sz="4400" dirty="0" smtClean="0"/>
              <a:t>Questions?</a:t>
            </a:r>
          </a:p>
        </p:txBody>
      </p:sp>
      <p:sp>
        <p:nvSpPr>
          <p:cNvPr id="584708" name="Rectangle 4"/>
          <p:cNvSpPr>
            <a:spLocks noGrp="1" noChangeArrowheads="1"/>
          </p:cNvSpPr>
          <p:nvPr>
            <p:ph type="subTitle" idx="4294967295"/>
          </p:nvPr>
        </p:nvSpPr>
        <p:spPr>
          <a:xfrm>
            <a:off x="1371600" y="4384980"/>
            <a:ext cx="6400800" cy="175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B7FF"/>
                </a:solidFill>
                <a:miter lim="800000"/>
                <a:headEnd/>
                <a:tailEnd/>
              </a14:hiddenLine>
            </a:ext>
          </a:extLst>
        </p:spPr>
        <p:txBody>
          <a:bodyPr/>
          <a:lstStyle/>
          <a:p>
            <a:pPr marL="0" indent="0" algn="ctr" eaLnBrk="1" hangingPunct="1">
              <a:buFontTx/>
              <a:buNone/>
            </a:pPr>
            <a:r>
              <a:rPr lang="en-US" altLang="en-US" dirty="0" smtClean="0">
                <a:solidFill>
                  <a:srgbClr val="FFFF00"/>
                </a:solidFill>
              </a:rPr>
              <a:t>Edith.Mitchell@jefferson.edu</a:t>
            </a:r>
          </a:p>
        </p:txBody>
      </p:sp>
    </p:spTree>
    <p:extLst>
      <p:ext uri="{BB962C8B-B14F-4D97-AF65-F5344CB8AC3E}">
        <p14:creationId xmlns:p14="http://schemas.microsoft.com/office/powerpoint/2010/main" val="29358506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4707"/>
                                        </p:tgtEl>
                                        <p:attrNameLst>
                                          <p:attrName>style.visibility</p:attrName>
                                        </p:attrNameLst>
                                      </p:cBhvr>
                                      <p:to>
                                        <p:strVal val="visible"/>
                                      </p:to>
                                    </p:set>
                                    <p:anim calcmode="lin" valueType="num">
                                      <p:cBhvr>
                                        <p:cTn id="7" dur="1000" fill="hold"/>
                                        <p:tgtEl>
                                          <p:spTgt spid="584707"/>
                                        </p:tgtEl>
                                        <p:attrNameLst>
                                          <p:attrName>ppt_x</p:attrName>
                                        </p:attrNameLst>
                                      </p:cBhvr>
                                      <p:tavLst>
                                        <p:tav tm="0">
                                          <p:val>
                                            <p:strVal val="#ppt_x-.2"/>
                                          </p:val>
                                        </p:tav>
                                        <p:tav tm="100000">
                                          <p:val>
                                            <p:strVal val="#ppt_x"/>
                                          </p:val>
                                        </p:tav>
                                      </p:tavLst>
                                    </p:anim>
                                    <p:anim calcmode="lin" valueType="num">
                                      <p:cBhvr>
                                        <p:cTn id="8" dur="1000" fill="hold"/>
                                        <p:tgtEl>
                                          <p:spTgt spid="5847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47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84708">
                                            <p:txEl>
                                              <p:pRg st="0" end="0"/>
                                            </p:txEl>
                                          </p:spTgt>
                                        </p:tgtEl>
                                        <p:attrNameLst>
                                          <p:attrName>style.visibility</p:attrName>
                                        </p:attrNameLst>
                                      </p:cBhvr>
                                      <p:to>
                                        <p:strVal val="visible"/>
                                      </p:to>
                                    </p:set>
                                    <p:animEffect transition="in" filter="fade">
                                      <p:cBhvr>
                                        <p:cTn id="14" dur="500"/>
                                        <p:tgtEl>
                                          <p:spTgt spid="584708">
                                            <p:txEl>
                                              <p:pRg st="0" end="0"/>
                                            </p:txEl>
                                          </p:spTgt>
                                        </p:tgtEl>
                                      </p:cBhvr>
                                    </p:animEffect>
                                    <p:anim calcmode="lin" valueType="num">
                                      <p:cBhvr>
                                        <p:cTn id="15" dur="500" fill="hold"/>
                                        <p:tgtEl>
                                          <p:spTgt spid="5847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84708">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p:bldP spid="58470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Incidence of Cancer in Women</a:t>
            </a:r>
          </a:p>
        </p:txBody>
      </p:sp>
      <p:sp>
        <p:nvSpPr>
          <p:cNvPr id="7171" name="Freeform 3"/>
          <p:cNvSpPr>
            <a:spLocks/>
          </p:cNvSpPr>
          <p:nvPr/>
        </p:nvSpPr>
        <p:spPr bwMode="auto">
          <a:xfrm>
            <a:off x="887413" y="3886200"/>
            <a:ext cx="328612" cy="127000"/>
          </a:xfrm>
          <a:custGeom>
            <a:avLst/>
            <a:gdLst>
              <a:gd name="T0" fmla="*/ 2147483647 w 207"/>
              <a:gd name="T1" fmla="*/ 0 h 80"/>
              <a:gd name="T2" fmla="*/ 0 w 207"/>
              <a:gd name="T3" fmla="*/ 2147483647 h 80"/>
              <a:gd name="T4" fmla="*/ 2147483647 w 207"/>
              <a:gd name="T5" fmla="*/ 2147483647 h 80"/>
              <a:gd name="T6" fmla="*/ 2147483647 w 207"/>
              <a:gd name="T7" fmla="*/ 2147483647 h 80"/>
              <a:gd name="T8" fmla="*/ 2147483647 w 207"/>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80">
                <a:moveTo>
                  <a:pt x="9" y="0"/>
                </a:moveTo>
                <a:lnTo>
                  <a:pt x="0" y="32"/>
                </a:lnTo>
                <a:lnTo>
                  <a:pt x="198" y="80"/>
                </a:lnTo>
                <a:lnTo>
                  <a:pt x="207" y="48"/>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Freeform 4"/>
          <p:cNvSpPr>
            <a:spLocks/>
          </p:cNvSpPr>
          <p:nvPr/>
        </p:nvSpPr>
        <p:spPr bwMode="auto">
          <a:xfrm>
            <a:off x="1216025" y="3962400"/>
            <a:ext cx="714375" cy="63500"/>
          </a:xfrm>
          <a:custGeom>
            <a:avLst/>
            <a:gdLst>
              <a:gd name="T0" fmla="*/ 0 w 450"/>
              <a:gd name="T1" fmla="*/ 0 h 40"/>
              <a:gd name="T2" fmla="*/ 0 w 450"/>
              <a:gd name="T3" fmla="*/ 2147483647 h 40"/>
              <a:gd name="T4" fmla="*/ 2147483647 w 450"/>
              <a:gd name="T5" fmla="*/ 2147483647 h 40"/>
              <a:gd name="T6" fmla="*/ 2147483647 w 450"/>
              <a:gd name="T7" fmla="*/ 2147483647 h 40"/>
              <a:gd name="T8" fmla="*/ 0 w 45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40">
                <a:moveTo>
                  <a:pt x="0" y="0"/>
                </a:moveTo>
                <a:lnTo>
                  <a:pt x="0" y="32"/>
                </a:lnTo>
                <a:lnTo>
                  <a:pt x="450" y="40"/>
                </a:lnTo>
                <a:lnTo>
                  <a:pt x="450" y="8"/>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 name="Freeform 5"/>
          <p:cNvSpPr>
            <a:spLocks/>
          </p:cNvSpPr>
          <p:nvPr/>
        </p:nvSpPr>
        <p:spPr bwMode="auto">
          <a:xfrm>
            <a:off x="1201738" y="3962400"/>
            <a:ext cx="14287" cy="50800"/>
          </a:xfrm>
          <a:custGeom>
            <a:avLst/>
            <a:gdLst>
              <a:gd name="T0" fmla="*/ 0 w 9"/>
              <a:gd name="T1" fmla="*/ 2147483647 h 32"/>
              <a:gd name="T2" fmla="*/ 2147483647 w 9"/>
              <a:gd name="T3" fmla="*/ 2147483647 h 32"/>
              <a:gd name="T4" fmla="*/ 2147483647 w 9"/>
              <a:gd name="T5" fmla="*/ 0 h 32"/>
              <a:gd name="T6" fmla="*/ 2147483647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9"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 name="Freeform 6"/>
          <p:cNvSpPr>
            <a:spLocks/>
          </p:cNvSpPr>
          <p:nvPr/>
        </p:nvSpPr>
        <p:spPr bwMode="auto">
          <a:xfrm>
            <a:off x="1930400" y="3937000"/>
            <a:ext cx="214313" cy="88900"/>
          </a:xfrm>
          <a:custGeom>
            <a:avLst/>
            <a:gdLst>
              <a:gd name="T0" fmla="*/ 0 w 135"/>
              <a:gd name="T1" fmla="*/ 2147483647 h 56"/>
              <a:gd name="T2" fmla="*/ 2147483647 w 135"/>
              <a:gd name="T3" fmla="*/ 2147483647 h 56"/>
              <a:gd name="T4" fmla="*/ 2147483647 w 135"/>
              <a:gd name="T5" fmla="*/ 2147483647 h 56"/>
              <a:gd name="T6" fmla="*/ 2147483647 w 135"/>
              <a:gd name="T7" fmla="*/ 0 h 56"/>
              <a:gd name="T8" fmla="*/ 0 w 135"/>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6">
                <a:moveTo>
                  <a:pt x="0" y="24"/>
                </a:moveTo>
                <a:lnTo>
                  <a:pt x="9" y="56"/>
                </a:lnTo>
                <a:lnTo>
                  <a:pt x="135" y="32"/>
                </a:lnTo>
                <a:lnTo>
                  <a:pt x="126"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 name="Freeform 7"/>
          <p:cNvSpPr>
            <a:spLocks/>
          </p:cNvSpPr>
          <p:nvPr/>
        </p:nvSpPr>
        <p:spPr bwMode="auto">
          <a:xfrm>
            <a:off x="1930400" y="3975100"/>
            <a:ext cx="14288"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Freeform 8"/>
          <p:cNvSpPr>
            <a:spLocks/>
          </p:cNvSpPr>
          <p:nvPr/>
        </p:nvSpPr>
        <p:spPr bwMode="auto">
          <a:xfrm>
            <a:off x="2130425" y="3937000"/>
            <a:ext cx="415925" cy="63500"/>
          </a:xfrm>
          <a:custGeom>
            <a:avLst/>
            <a:gdLst>
              <a:gd name="T0" fmla="*/ 0 w 262"/>
              <a:gd name="T1" fmla="*/ 0 h 40"/>
              <a:gd name="T2" fmla="*/ 0 w 262"/>
              <a:gd name="T3" fmla="*/ 2147483647 h 40"/>
              <a:gd name="T4" fmla="*/ 2147483647 w 262"/>
              <a:gd name="T5" fmla="*/ 2147483647 h 40"/>
              <a:gd name="T6" fmla="*/ 2147483647 w 262"/>
              <a:gd name="T7" fmla="*/ 2147483647 h 40"/>
              <a:gd name="T8" fmla="*/ 0 w 2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40">
                <a:moveTo>
                  <a:pt x="0" y="0"/>
                </a:moveTo>
                <a:lnTo>
                  <a:pt x="0" y="32"/>
                </a:lnTo>
                <a:lnTo>
                  <a:pt x="262" y="40"/>
                </a:lnTo>
                <a:lnTo>
                  <a:pt x="262" y="8"/>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9"/>
          <p:cNvSpPr>
            <a:spLocks/>
          </p:cNvSpPr>
          <p:nvPr/>
        </p:nvSpPr>
        <p:spPr bwMode="auto">
          <a:xfrm>
            <a:off x="2130425" y="3937000"/>
            <a:ext cx="14288"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auto">
          <a:xfrm>
            <a:off x="2546350" y="3873500"/>
            <a:ext cx="271463" cy="127000"/>
          </a:xfrm>
          <a:custGeom>
            <a:avLst/>
            <a:gdLst>
              <a:gd name="T0" fmla="*/ 0 w 171"/>
              <a:gd name="T1" fmla="*/ 2147483647 h 80"/>
              <a:gd name="T2" fmla="*/ 2147483647 w 171"/>
              <a:gd name="T3" fmla="*/ 2147483647 h 80"/>
              <a:gd name="T4" fmla="*/ 2147483647 w 171"/>
              <a:gd name="T5" fmla="*/ 2147483647 h 80"/>
              <a:gd name="T6" fmla="*/ 2147483647 w 171"/>
              <a:gd name="T7" fmla="*/ 0 h 80"/>
              <a:gd name="T8" fmla="*/ 0 w 171"/>
              <a:gd name="T9" fmla="*/ 214748364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80">
                <a:moveTo>
                  <a:pt x="0" y="48"/>
                </a:moveTo>
                <a:lnTo>
                  <a:pt x="9" y="80"/>
                </a:lnTo>
                <a:lnTo>
                  <a:pt x="171" y="32"/>
                </a:lnTo>
                <a:lnTo>
                  <a:pt x="162" y="0"/>
                </a:lnTo>
                <a:lnTo>
                  <a:pt x="0" y="4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1"/>
          <p:cNvSpPr>
            <a:spLocks/>
          </p:cNvSpPr>
          <p:nvPr/>
        </p:nvSpPr>
        <p:spPr bwMode="auto">
          <a:xfrm>
            <a:off x="2546350" y="3949700"/>
            <a:ext cx="14288"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Rectangle 12"/>
          <p:cNvSpPr>
            <a:spLocks noChangeArrowheads="1"/>
          </p:cNvSpPr>
          <p:nvPr/>
        </p:nvSpPr>
        <p:spPr bwMode="auto">
          <a:xfrm>
            <a:off x="2803525" y="3873500"/>
            <a:ext cx="328613"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181" name="Freeform 13"/>
          <p:cNvSpPr>
            <a:spLocks/>
          </p:cNvSpPr>
          <p:nvPr/>
        </p:nvSpPr>
        <p:spPr bwMode="auto">
          <a:xfrm>
            <a:off x="2803525" y="3873500"/>
            <a:ext cx="14288"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auto">
          <a:xfrm>
            <a:off x="3132138" y="3759200"/>
            <a:ext cx="700087" cy="165100"/>
          </a:xfrm>
          <a:custGeom>
            <a:avLst/>
            <a:gdLst>
              <a:gd name="T0" fmla="*/ 0 w 441"/>
              <a:gd name="T1" fmla="*/ 2147483647 h 104"/>
              <a:gd name="T2" fmla="*/ 2147483647 w 441"/>
              <a:gd name="T3" fmla="*/ 2147483647 h 104"/>
              <a:gd name="T4" fmla="*/ 2147483647 w 441"/>
              <a:gd name="T5" fmla="*/ 2147483647 h 104"/>
              <a:gd name="T6" fmla="*/ 2147483647 w 441"/>
              <a:gd name="T7" fmla="*/ 0 h 104"/>
              <a:gd name="T8" fmla="*/ 0 w 441"/>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104">
                <a:moveTo>
                  <a:pt x="0" y="72"/>
                </a:moveTo>
                <a:lnTo>
                  <a:pt x="9" y="104"/>
                </a:lnTo>
                <a:lnTo>
                  <a:pt x="441" y="32"/>
                </a:lnTo>
                <a:lnTo>
                  <a:pt x="432" y="0"/>
                </a:lnTo>
                <a:lnTo>
                  <a:pt x="0" y="7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5"/>
          <p:cNvSpPr>
            <a:spLocks/>
          </p:cNvSpPr>
          <p:nvPr/>
        </p:nvSpPr>
        <p:spPr bwMode="auto">
          <a:xfrm>
            <a:off x="3132138" y="3873500"/>
            <a:ext cx="14287"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6"/>
          <p:cNvSpPr>
            <a:spLocks/>
          </p:cNvSpPr>
          <p:nvPr/>
        </p:nvSpPr>
        <p:spPr bwMode="auto">
          <a:xfrm>
            <a:off x="3817938" y="3644900"/>
            <a:ext cx="314325" cy="165100"/>
          </a:xfrm>
          <a:custGeom>
            <a:avLst/>
            <a:gdLst>
              <a:gd name="T0" fmla="*/ 0 w 198"/>
              <a:gd name="T1" fmla="*/ 2147483647 h 104"/>
              <a:gd name="T2" fmla="*/ 2147483647 w 198"/>
              <a:gd name="T3" fmla="*/ 2147483647 h 104"/>
              <a:gd name="T4" fmla="*/ 2147483647 w 198"/>
              <a:gd name="T5" fmla="*/ 2147483647 h 104"/>
              <a:gd name="T6" fmla="*/ 2147483647 w 198"/>
              <a:gd name="T7" fmla="*/ 0 h 104"/>
              <a:gd name="T8" fmla="*/ 0 w 198"/>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04">
                <a:moveTo>
                  <a:pt x="0" y="72"/>
                </a:moveTo>
                <a:lnTo>
                  <a:pt x="9" y="104"/>
                </a:lnTo>
                <a:lnTo>
                  <a:pt x="198" y="32"/>
                </a:lnTo>
                <a:lnTo>
                  <a:pt x="189" y="0"/>
                </a:lnTo>
                <a:lnTo>
                  <a:pt x="0" y="7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17"/>
          <p:cNvSpPr>
            <a:spLocks/>
          </p:cNvSpPr>
          <p:nvPr/>
        </p:nvSpPr>
        <p:spPr bwMode="auto">
          <a:xfrm>
            <a:off x="3817938" y="3759200"/>
            <a:ext cx="14287" cy="50800"/>
          </a:xfrm>
          <a:custGeom>
            <a:avLst/>
            <a:gdLst>
              <a:gd name="T0" fmla="*/ 2147483647 w 9"/>
              <a:gd name="T1" fmla="*/ 2147483647 h 32"/>
              <a:gd name="T2" fmla="*/ 2147483647 w 9"/>
              <a:gd name="T3" fmla="*/ 2147483647 h 32"/>
              <a:gd name="T4" fmla="*/ 0 w 9"/>
              <a:gd name="T5" fmla="*/ 0 h 32"/>
              <a:gd name="T6" fmla="*/ 0 w 9"/>
              <a:gd name="T7" fmla="*/ 0 h 32"/>
              <a:gd name="T8" fmla="*/ 2147483647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32"/>
                </a:moveTo>
                <a:lnTo>
                  <a:pt x="9" y="32"/>
                </a:lnTo>
                <a:lnTo>
                  <a:pt x="0" y="0"/>
                </a:lnTo>
                <a:lnTo>
                  <a:pt x="9"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8"/>
          <p:cNvSpPr>
            <a:spLocks/>
          </p:cNvSpPr>
          <p:nvPr/>
        </p:nvSpPr>
        <p:spPr bwMode="auto">
          <a:xfrm>
            <a:off x="4117975" y="3632200"/>
            <a:ext cx="300038" cy="63500"/>
          </a:xfrm>
          <a:custGeom>
            <a:avLst/>
            <a:gdLst>
              <a:gd name="T0" fmla="*/ 0 w 189"/>
              <a:gd name="T1" fmla="*/ 2147483647 h 40"/>
              <a:gd name="T2" fmla="*/ 0 w 189"/>
              <a:gd name="T3" fmla="*/ 2147483647 h 40"/>
              <a:gd name="T4" fmla="*/ 2147483647 w 189"/>
              <a:gd name="T5" fmla="*/ 2147483647 h 40"/>
              <a:gd name="T6" fmla="*/ 2147483647 w 189"/>
              <a:gd name="T7" fmla="*/ 0 h 40"/>
              <a:gd name="T8" fmla="*/ 0 w 189"/>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0">
                <a:moveTo>
                  <a:pt x="0" y="8"/>
                </a:moveTo>
                <a:lnTo>
                  <a:pt x="0" y="40"/>
                </a:lnTo>
                <a:lnTo>
                  <a:pt x="189" y="32"/>
                </a:lnTo>
                <a:lnTo>
                  <a:pt x="189"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19"/>
          <p:cNvSpPr>
            <a:spLocks/>
          </p:cNvSpPr>
          <p:nvPr/>
        </p:nvSpPr>
        <p:spPr bwMode="auto">
          <a:xfrm>
            <a:off x="4117975" y="3644900"/>
            <a:ext cx="14288"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0"/>
          <p:cNvSpPr>
            <a:spLocks/>
          </p:cNvSpPr>
          <p:nvPr/>
        </p:nvSpPr>
        <p:spPr bwMode="auto">
          <a:xfrm>
            <a:off x="4418013" y="3517900"/>
            <a:ext cx="328612" cy="165100"/>
          </a:xfrm>
          <a:custGeom>
            <a:avLst/>
            <a:gdLst>
              <a:gd name="T0" fmla="*/ 0 w 207"/>
              <a:gd name="T1" fmla="*/ 2147483647 h 104"/>
              <a:gd name="T2" fmla="*/ 2147483647 w 207"/>
              <a:gd name="T3" fmla="*/ 2147483647 h 104"/>
              <a:gd name="T4" fmla="*/ 2147483647 w 207"/>
              <a:gd name="T5" fmla="*/ 2147483647 h 104"/>
              <a:gd name="T6" fmla="*/ 2147483647 w 207"/>
              <a:gd name="T7" fmla="*/ 0 h 104"/>
              <a:gd name="T8" fmla="*/ 0 w 207"/>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104">
                <a:moveTo>
                  <a:pt x="0" y="72"/>
                </a:moveTo>
                <a:lnTo>
                  <a:pt x="9" y="104"/>
                </a:lnTo>
                <a:lnTo>
                  <a:pt x="207" y="32"/>
                </a:lnTo>
                <a:lnTo>
                  <a:pt x="198" y="0"/>
                </a:lnTo>
                <a:lnTo>
                  <a:pt x="0" y="7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21"/>
          <p:cNvSpPr>
            <a:spLocks/>
          </p:cNvSpPr>
          <p:nvPr/>
        </p:nvSpPr>
        <p:spPr bwMode="auto">
          <a:xfrm>
            <a:off x="4418013" y="3632200"/>
            <a:ext cx="14287"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p:cNvSpPr>
            <a:spLocks/>
          </p:cNvSpPr>
          <p:nvPr/>
        </p:nvSpPr>
        <p:spPr bwMode="auto">
          <a:xfrm>
            <a:off x="4718050" y="3517900"/>
            <a:ext cx="642938" cy="165100"/>
          </a:xfrm>
          <a:custGeom>
            <a:avLst/>
            <a:gdLst>
              <a:gd name="T0" fmla="*/ 2147483647 w 405"/>
              <a:gd name="T1" fmla="*/ 0 h 104"/>
              <a:gd name="T2" fmla="*/ 0 w 405"/>
              <a:gd name="T3" fmla="*/ 2147483647 h 104"/>
              <a:gd name="T4" fmla="*/ 2147483647 w 405"/>
              <a:gd name="T5" fmla="*/ 2147483647 h 104"/>
              <a:gd name="T6" fmla="*/ 2147483647 w 405"/>
              <a:gd name="T7" fmla="*/ 2147483647 h 104"/>
              <a:gd name="T8" fmla="*/ 2147483647 w 405"/>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5" h="104">
                <a:moveTo>
                  <a:pt x="9" y="0"/>
                </a:moveTo>
                <a:lnTo>
                  <a:pt x="0" y="32"/>
                </a:lnTo>
                <a:lnTo>
                  <a:pt x="396" y="104"/>
                </a:lnTo>
                <a:lnTo>
                  <a:pt x="405" y="72"/>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23"/>
          <p:cNvSpPr>
            <a:spLocks/>
          </p:cNvSpPr>
          <p:nvPr/>
        </p:nvSpPr>
        <p:spPr bwMode="auto">
          <a:xfrm>
            <a:off x="4718050" y="3517900"/>
            <a:ext cx="28575" cy="50800"/>
          </a:xfrm>
          <a:custGeom>
            <a:avLst/>
            <a:gdLst>
              <a:gd name="T0" fmla="*/ 2147483647 w 18"/>
              <a:gd name="T1" fmla="*/ 0 h 32"/>
              <a:gd name="T2" fmla="*/ 2147483647 w 18"/>
              <a:gd name="T3" fmla="*/ 0 h 32"/>
              <a:gd name="T4" fmla="*/ 2147483647 w 18"/>
              <a:gd name="T5" fmla="*/ 2147483647 h 32"/>
              <a:gd name="T6" fmla="*/ 0 w 18"/>
              <a:gd name="T7" fmla="*/ 2147483647 h 32"/>
              <a:gd name="T8" fmla="*/ 2147483647 w 1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2">
                <a:moveTo>
                  <a:pt x="9" y="0"/>
                </a:moveTo>
                <a:lnTo>
                  <a:pt x="9" y="0"/>
                </a:lnTo>
                <a:lnTo>
                  <a:pt x="18" y="32"/>
                </a:lnTo>
                <a:lnTo>
                  <a:pt x="0" y="32"/>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24"/>
          <p:cNvSpPr>
            <a:spLocks/>
          </p:cNvSpPr>
          <p:nvPr/>
        </p:nvSpPr>
        <p:spPr bwMode="auto">
          <a:xfrm>
            <a:off x="5360988" y="3568700"/>
            <a:ext cx="342900" cy="114300"/>
          </a:xfrm>
          <a:custGeom>
            <a:avLst/>
            <a:gdLst>
              <a:gd name="T0" fmla="*/ 0 w 216"/>
              <a:gd name="T1" fmla="*/ 2147483647 h 72"/>
              <a:gd name="T2" fmla="*/ 2147483647 w 216"/>
              <a:gd name="T3" fmla="*/ 2147483647 h 72"/>
              <a:gd name="T4" fmla="*/ 2147483647 w 216"/>
              <a:gd name="T5" fmla="*/ 2147483647 h 72"/>
              <a:gd name="T6" fmla="*/ 2147483647 w 216"/>
              <a:gd name="T7" fmla="*/ 0 h 72"/>
              <a:gd name="T8" fmla="*/ 0 w 216"/>
              <a:gd name="T9" fmla="*/ 2147483647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72">
                <a:moveTo>
                  <a:pt x="0" y="40"/>
                </a:moveTo>
                <a:lnTo>
                  <a:pt x="9" y="72"/>
                </a:lnTo>
                <a:lnTo>
                  <a:pt x="216" y="32"/>
                </a:lnTo>
                <a:lnTo>
                  <a:pt x="207" y="0"/>
                </a:lnTo>
                <a:lnTo>
                  <a:pt x="0" y="4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25"/>
          <p:cNvSpPr>
            <a:spLocks/>
          </p:cNvSpPr>
          <p:nvPr/>
        </p:nvSpPr>
        <p:spPr bwMode="auto">
          <a:xfrm>
            <a:off x="5346700" y="3683000"/>
            <a:ext cx="28575" cy="1588"/>
          </a:xfrm>
          <a:custGeom>
            <a:avLst/>
            <a:gdLst>
              <a:gd name="T0" fmla="*/ 0 w 18"/>
              <a:gd name="T1" fmla="*/ 0 h 1588"/>
              <a:gd name="T2" fmla="*/ 2147483647 w 18"/>
              <a:gd name="T3" fmla="*/ 0 h 1588"/>
              <a:gd name="T4" fmla="*/ 2147483647 w 18"/>
              <a:gd name="T5" fmla="*/ 0 h 1588"/>
              <a:gd name="T6" fmla="*/ 0 w 1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588">
                <a:moveTo>
                  <a:pt x="0" y="0"/>
                </a:moveTo>
                <a:lnTo>
                  <a:pt x="18" y="0"/>
                </a:lnTo>
                <a:lnTo>
                  <a:pt x="9" y="0"/>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26"/>
          <p:cNvSpPr>
            <a:spLocks/>
          </p:cNvSpPr>
          <p:nvPr/>
        </p:nvSpPr>
        <p:spPr bwMode="auto">
          <a:xfrm>
            <a:off x="5346700" y="3632200"/>
            <a:ext cx="28575" cy="50800"/>
          </a:xfrm>
          <a:custGeom>
            <a:avLst/>
            <a:gdLst>
              <a:gd name="T0" fmla="*/ 0 w 18"/>
              <a:gd name="T1" fmla="*/ 2147483647 h 32"/>
              <a:gd name="T2" fmla="*/ 2147483647 w 18"/>
              <a:gd name="T3" fmla="*/ 2147483647 h 32"/>
              <a:gd name="T4" fmla="*/ 2147483647 w 18"/>
              <a:gd name="T5" fmla="*/ 0 h 32"/>
              <a:gd name="T6" fmla="*/ 2147483647 w 18"/>
              <a:gd name="T7" fmla="*/ 0 h 32"/>
              <a:gd name="T8" fmla="*/ 0 w 1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2">
                <a:moveTo>
                  <a:pt x="0" y="32"/>
                </a:moveTo>
                <a:lnTo>
                  <a:pt x="18" y="32"/>
                </a:lnTo>
                <a:lnTo>
                  <a:pt x="9"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27"/>
          <p:cNvSpPr>
            <a:spLocks/>
          </p:cNvSpPr>
          <p:nvPr/>
        </p:nvSpPr>
        <p:spPr bwMode="auto">
          <a:xfrm>
            <a:off x="5689600" y="3543300"/>
            <a:ext cx="357188" cy="76200"/>
          </a:xfrm>
          <a:custGeom>
            <a:avLst/>
            <a:gdLst>
              <a:gd name="T0" fmla="*/ 0 w 225"/>
              <a:gd name="T1" fmla="*/ 2147483647 h 48"/>
              <a:gd name="T2" fmla="*/ 0 w 225"/>
              <a:gd name="T3" fmla="*/ 2147483647 h 48"/>
              <a:gd name="T4" fmla="*/ 2147483647 w 225"/>
              <a:gd name="T5" fmla="*/ 2147483647 h 48"/>
              <a:gd name="T6" fmla="*/ 2147483647 w 225"/>
              <a:gd name="T7" fmla="*/ 0 h 48"/>
              <a:gd name="T8" fmla="*/ 0 w 225"/>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48">
                <a:moveTo>
                  <a:pt x="0" y="16"/>
                </a:moveTo>
                <a:lnTo>
                  <a:pt x="0" y="48"/>
                </a:lnTo>
                <a:lnTo>
                  <a:pt x="225" y="32"/>
                </a:lnTo>
                <a:lnTo>
                  <a:pt x="225"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28"/>
          <p:cNvSpPr>
            <a:spLocks/>
          </p:cNvSpPr>
          <p:nvPr/>
        </p:nvSpPr>
        <p:spPr bwMode="auto">
          <a:xfrm>
            <a:off x="5689600" y="3568700"/>
            <a:ext cx="14288"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29"/>
          <p:cNvSpPr>
            <a:spLocks/>
          </p:cNvSpPr>
          <p:nvPr/>
        </p:nvSpPr>
        <p:spPr bwMode="auto">
          <a:xfrm>
            <a:off x="6046788" y="3543300"/>
            <a:ext cx="642937" cy="101600"/>
          </a:xfrm>
          <a:custGeom>
            <a:avLst/>
            <a:gdLst>
              <a:gd name="T0" fmla="*/ 0 w 405"/>
              <a:gd name="T1" fmla="*/ 0 h 64"/>
              <a:gd name="T2" fmla="*/ 0 w 405"/>
              <a:gd name="T3" fmla="*/ 2147483647 h 64"/>
              <a:gd name="T4" fmla="*/ 2147483647 w 405"/>
              <a:gd name="T5" fmla="*/ 2147483647 h 64"/>
              <a:gd name="T6" fmla="*/ 2147483647 w 405"/>
              <a:gd name="T7" fmla="*/ 2147483647 h 64"/>
              <a:gd name="T8" fmla="*/ 0 w 405"/>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5" h="64">
                <a:moveTo>
                  <a:pt x="0" y="0"/>
                </a:moveTo>
                <a:lnTo>
                  <a:pt x="0" y="32"/>
                </a:lnTo>
                <a:lnTo>
                  <a:pt x="405" y="64"/>
                </a:lnTo>
                <a:lnTo>
                  <a:pt x="405"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Rectangle 30"/>
          <p:cNvSpPr>
            <a:spLocks noChangeArrowheads="1"/>
          </p:cNvSpPr>
          <p:nvPr/>
        </p:nvSpPr>
        <p:spPr bwMode="auto">
          <a:xfrm>
            <a:off x="6046788" y="3543300"/>
            <a:ext cx="1587"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199" name="Freeform 31"/>
          <p:cNvSpPr>
            <a:spLocks/>
          </p:cNvSpPr>
          <p:nvPr/>
        </p:nvSpPr>
        <p:spPr bwMode="auto">
          <a:xfrm>
            <a:off x="6689725" y="3556000"/>
            <a:ext cx="815975" cy="88900"/>
          </a:xfrm>
          <a:custGeom>
            <a:avLst/>
            <a:gdLst>
              <a:gd name="T0" fmla="*/ 0 w 514"/>
              <a:gd name="T1" fmla="*/ 2147483647 h 56"/>
              <a:gd name="T2" fmla="*/ 0 w 514"/>
              <a:gd name="T3" fmla="*/ 2147483647 h 56"/>
              <a:gd name="T4" fmla="*/ 2147483647 w 514"/>
              <a:gd name="T5" fmla="*/ 2147483647 h 56"/>
              <a:gd name="T6" fmla="*/ 2147483647 w 514"/>
              <a:gd name="T7" fmla="*/ 0 h 56"/>
              <a:gd name="T8" fmla="*/ 0 w 514"/>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56">
                <a:moveTo>
                  <a:pt x="0" y="24"/>
                </a:moveTo>
                <a:lnTo>
                  <a:pt x="0" y="56"/>
                </a:lnTo>
                <a:lnTo>
                  <a:pt x="514" y="32"/>
                </a:lnTo>
                <a:lnTo>
                  <a:pt x="514"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Rectangle 32"/>
          <p:cNvSpPr>
            <a:spLocks noChangeArrowheads="1"/>
          </p:cNvSpPr>
          <p:nvPr/>
        </p:nvSpPr>
        <p:spPr bwMode="auto">
          <a:xfrm>
            <a:off x="6689725" y="3594100"/>
            <a:ext cx="1588"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01" name="Freeform 33"/>
          <p:cNvSpPr>
            <a:spLocks/>
          </p:cNvSpPr>
          <p:nvPr/>
        </p:nvSpPr>
        <p:spPr bwMode="auto">
          <a:xfrm>
            <a:off x="7505700" y="3454400"/>
            <a:ext cx="742950" cy="152400"/>
          </a:xfrm>
          <a:custGeom>
            <a:avLst/>
            <a:gdLst>
              <a:gd name="T0" fmla="*/ 0 w 468"/>
              <a:gd name="T1" fmla="*/ 2147483647 h 96"/>
              <a:gd name="T2" fmla="*/ 2147483647 w 468"/>
              <a:gd name="T3" fmla="*/ 2147483647 h 96"/>
              <a:gd name="T4" fmla="*/ 2147483647 w 468"/>
              <a:gd name="T5" fmla="*/ 2147483647 h 96"/>
              <a:gd name="T6" fmla="*/ 2147483647 w 468"/>
              <a:gd name="T7" fmla="*/ 0 h 96"/>
              <a:gd name="T8" fmla="*/ 0 w 468"/>
              <a:gd name="T9" fmla="*/ 214748364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 h="96">
                <a:moveTo>
                  <a:pt x="0" y="64"/>
                </a:moveTo>
                <a:lnTo>
                  <a:pt x="9" y="96"/>
                </a:lnTo>
                <a:lnTo>
                  <a:pt x="468" y="32"/>
                </a:lnTo>
                <a:lnTo>
                  <a:pt x="459" y="0"/>
                </a:lnTo>
                <a:lnTo>
                  <a:pt x="0" y="6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34"/>
          <p:cNvSpPr>
            <a:spLocks/>
          </p:cNvSpPr>
          <p:nvPr/>
        </p:nvSpPr>
        <p:spPr bwMode="auto">
          <a:xfrm>
            <a:off x="7505700" y="3556000"/>
            <a:ext cx="14288"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35"/>
          <p:cNvSpPr>
            <a:spLocks/>
          </p:cNvSpPr>
          <p:nvPr/>
        </p:nvSpPr>
        <p:spPr bwMode="auto">
          <a:xfrm>
            <a:off x="8234363" y="3454400"/>
            <a:ext cx="328612" cy="63500"/>
          </a:xfrm>
          <a:custGeom>
            <a:avLst/>
            <a:gdLst>
              <a:gd name="T0" fmla="*/ 0 w 207"/>
              <a:gd name="T1" fmla="*/ 0 h 40"/>
              <a:gd name="T2" fmla="*/ 0 w 207"/>
              <a:gd name="T3" fmla="*/ 2147483647 h 40"/>
              <a:gd name="T4" fmla="*/ 2147483647 w 207"/>
              <a:gd name="T5" fmla="*/ 2147483647 h 40"/>
              <a:gd name="T6" fmla="*/ 2147483647 w 207"/>
              <a:gd name="T7" fmla="*/ 2147483647 h 40"/>
              <a:gd name="T8" fmla="*/ 0 w 20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40">
                <a:moveTo>
                  <a:pt x="0" y="0"/>
                </a:moveTo>
                <a:lnTo>
                  <a:pt x="0" y="32"/>
                </a:lnTo>
                <a:lnTo>
                  <a:pt x="207" y="40"/>
                </a:lnTo>
                <a:lnTo>
                  <a:pt x="207" y="8"/>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4" name="Freeform 36"/>
          <p:cNvSpPr>
            <a:spLocks/>
          </p:cNvSpPr>
          <p:nvPr/>
        </p:nvSpPr>
        <p:spPr bwMode="auto">
          <a:xfrm>
            <a:off x="8234363" y="3454400"/>
            <a:ext cx="14287"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5" name="Freeform 37"/>
          <p:cNvSpPr>
            <a:spLocks/>
          </p:cNvSpPr>
          <p:nvPr/>
        </p:nvSpPr>
        <p:spPr bwMode="auto">
          <a:xfrm>
            <a:off x="8548688" y="3467100"/>
            <a:ext cx="328612" cy="114300"/>
          </a:xfrm>
          <a:custGeom>
            <a:avLst/>
            <a:gdLst>
              <a:gd name="T0" fmla="*/ 2147483647 w 207"/>
              <a:gd name="T1" fmla="*/ 0 h 72"/>
              <a:gd name="T2" fmla="*/ 0 w 207"/>
              <a:gd name="T3" fmla="*/ 2147483647 h 72"/>
              <a:gd name="T4" fmla="*/ 2147483647 w 207"/>
              <a:gd name="T5" fmla="*/ 2147483647 h 72"/>
              <a:gd name="T6" fmla="*/ 2147483647 w 207"/>
              <a:gd name="T7" fmla="*/ 2147483647 h 72"/>
              <a:gd name="T8" fmla="*/ 2147483647 w 207"/>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72">
                <a:moveTo>
                  <a:pt x="9" y="0"/>
                </a:moveTo>
                <a:lnTo>
                  <a:pt x="0" y="32"/>
                </a:lnTo>
                <a:lnTo>
                  <a:pt x="198" y="72"/>
                </a:lnTo>
                <a:lnTo>
                  <a:pt x="207" y="40"/>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38"/>
          <p:cNvSpPr>
            <a:spLocks/>
          </p:cNvSpPr>
          <p:nvPr/>
        </p:nvSpPr>
        <p:spPr bwMode="auto">
          <a:xfrm>
            <a:off x="8548688" y="3467100"/>
            <a:ext cx="14287" cy="50800"/>
          </a:xfrm>
          <a:custGeom>
            <a:avLst/>
            <a:gdLst>
              <a:gd name="T0" fmla="*/ 2147483647 w 9"/>
              <a:gd name="T1" fmla="*/ 0 h 32"/>
              <a:gd name="T2" fmla="*/ 2147483647 w 9"/>
              <a:gd name="T3" fmla="*/ 0 h 32"/>
              <a:gd name="T4" fmla="*/ 2147483647 w 9"/>
              <a:gd name="T5" fmla="*/ 2147483647 h 32"/>
              <a:gd name="T6" fmla="*/ 0 w 9"/>
              <a:gd name="T7" fmla="*/ 2147483647 h 32"/>
              <a:gd name="T8" fmla="*/ 2147483647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39"/>
          <p:cNvSpPr>
            <a:spLocks/>
          </p:cNvSpPr>
          <p:nvPr/>
        </p:nvSpPr>
        <p:spPr bwMode="auto">
          <a:xfrm>
            <a:off x="901700" y="4546600"/>
            <a:ext cx="700088" cy="76200"/>
          </a:xfrm>
          <a:custGeom>
            <a:avLst/>
            <a:gdLst>
              <a:gd name="T0" fmla="*/ 0 w 441"/>
              <a:gd name="T1" fmla="*/ 2147483647 h 48"/>
              <a:gd name="T2" fmla="*/ 0 w 441"/>
              <a:gd name="T3" fmla="*/ 2147483647 h 48"/>
              <a:gd name="T4" fmla="*/ 2147483647 w 441"/>
              <a:gd name="T5" fmla="*/ 2147483647 h 48"/>
              <a:gd name="T6" fmla="*/ 2147483647 w 441"/>
              <a:gd name="T7" fmla="*/ 0 h 48"/>
              <a:gd name="T8" fmla="*/ 0 w 441"/>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 h="48">
                <a:moveTo>
                  <a:pt x="0" y="16"/>
                </a:moveTo>
                <a:lnTo>
                  <a:pt x="0" y="48"/>
                </a:lnTo>
                <a:lnTo>
                  <a:pt x="441" y="32"/>
                </a:lnTo>
                <a:lnTo>
                  <a:pt x="441" y="0"/>
                </a:lnTo>
                <a:lnTo>
                  <a:pt x="0" y="16"/>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40"/>
          <p:cNvSpPr>
            <a:spLocks/>
          </p:cNvSpPr>
          <p:nvPr/>
        </p:nvSpPr>
        <p:spPr bwMode="auto">
          <a:xfrm>
            <a:off x="1601788" y="4533900"/>
            <a:ext cx="300037" cy="63500"/>
          </a:xfrm>
          <a:custGeom>
            <a:avLst/>
            <a:gdLst>
              <a:gd name="T0" fmla="*/ 0 w 189"/>
              <a:gd name="T1" fmla="*/ 2147483647 h 40"/>
              <a:gd name="T2" fmla="*/ 0 w 189"/>
              <a:gd name="T3" fmla="*/ 2147483647 h 40"/>
              <a:gd name="T4" fmla="*/ 2147483647 w 189"/>
              <a:gd name="T5" fmla="*/ 2147483647 h 40"/>
              <a:gd name="T6" fmla="*/ 2147483647 w 189"/>
              <a:gd name="T7" fmla="*/ 0 h 40"/>
              <a:gd name="T8" fmla="*/ 0 w 189"/>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0">
                <a:moveTo>
                  <a:pt x="0" y="8"/>
                </a:moveTo>
                <a:lnTo>
                  <a:pt x="0" y="40"/>
                </a:lnTo>
                <a:lnTo>
                  <a:pt x="189" y="32"/>
                </a:lnTo>
                <a:lnTo>
                  <a:pt x="189"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9" name="Rectangle 41"/>
          <p:cNvSpPr>
            <a:spLocks noChangeArrowheads="1"/>
          </p:cNvSpPr>
          <p:nvPr/>
        </p:nvSpPr>
        <p:spPr bwMode="auto">
          <a:xfrm>
            <a:off x="1601788" y="4546600"/>
            <a:ext cx="1587"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10" name="Freeform 42"/>
          <p:cNvSpPr>
            <a:spLocks/>
          </p:cNvSpPr>
          <p:nvPr/>
        </p:nvSpPr>
        <p:spPr bwMode="auto">
          <a:xfrm>
            <a:off x="1901825" y="4533900"/>
            <a:ext cx="300038" cy="76200"/>
          </a:xfrm>
          <a:custGeom>
            <a:avLst/>
            <a:gdLst>
              <a:gd name="T0" fmla="*/ 0 w 189"/>
              <a:gd name="T1" fmla="*/ 0 h 48"/>
              <a:gd name="T2" fmla="*/ 0 w 189"/>
              <a:gd name="T3" fmla="*/ 2147483647 h 48"/>
              <a:gd name="T4" fmla="*/ 2147483647 w 189"/>
              <a:gd name="T5" fmla="*/ 2147483647 h 48"/>
              <a:gd name="T6" fmla="*/ 2147483647 w 189"/>
              <a:gd name="T7" fmla="*/ 2147483647 h 48"/>
              <a:gd name="T8" fmla="*/ 0 w 18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8">
                <a:moveTo>
                  <a:pt x="0" y="0"/>
                </a:moveTo>
                <a:lnTo>
                  <a:pt x="0" y="32"/>
                </a:lnTo>
                <a:lnTo>
                  <a:pt x="189" y="48"/>
                </a:lnTo>
                <a:lnTo>
                  <a:pt x="189" y="16"/>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Rectangle 43"/>
          <p:cNvSpPr>
            <a:spLocks noChangeArrowheads="1"/>
          </p:cNvSpPr>
          <p:nvPr/>
        </p:nvSpPr>
        <p:spPr bwMode="auto">
          <a:xfrm>
            <a:off x="1901825" y="45339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12" name="Freeform 44"/>
          <p:cNvSpPr>
            <a:spLocks/>
          </p:cNvSpPr>
          <p:nvPr/>
        </p:nvSpPr>
        <p:spPr bwMode="auto">
          <a:xfrm>
            <a:off x="2201863" y="4521200"/>
            <a:ext cx="315912" cy="88900"/>
          </a:xfrm>
          <a:custGeom>
            <a:avLst/>
            <a:gdLst>
              <a:gd name="T0" fmla="*/ 0 w 199"/>
              <a:gd name="T1" fmla="*/ 2147483647 h 56"/>
              <a:gd name="T2" fmla="*/ 2147483647 w 199"/>
              <a:gd name="T3" fmla="*/ 2147483647 h 56"/>
              <a:gd name="T4" fmla="*/ 2147483647 w 199"/>
              <a:gd name="T5" fmla="*/ 2147483647 h 56"/>
              <a:gd name="T6" fmla="*/ 2147483647 w 199"/>
              <a:gd name="T7" fmla="*/ 0 h 56"/>
              <a:gd name="T8" fmla="*/ 0 w 199"/>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56">
                <a:moveTo>
                  <a:pt x="0" y="24"/>
                </a:moveTo>
                <a:lnTo>
                  <a:pt x="9" y="56"/>
                </a:lnTo>
                <a:lnTo>
                  <a:pt x="199" y="32"/>
                </a:lnTo>
                <a:lnTo>
                  <a:pt x="190" y="0"/>
                </a:lnTo>
                <a:lnTo>
                  <a:pt x="0" y="24"/>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45"/>
          <p:cNvSpPr>
            <a:spLocks/>
          </p:cNvSpPr>
          <p:nvPr/>
        </p:nvSpPr>
        <p:spPr bwMode="auto">
          <a:xfrm>
            <a:off x="2201863" y="4559300"/>
            <a:ext cx="14287"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Rectangle 46"/>
          <p:cNvSpPr>
            <a:spLocks noChangeArrowheads="1"/>
          </p:cNvSpPr>
          <p:nvPr/>
        </p:nvSpPr>
        <p:spPr bwMode="auto">
          <a:xfrm>
            <a:off x="2503488" y="4521200"/>
            <a:ext cx="357187"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15" name="Freeform 47"/>
          <p:cNvSpPr>
            <a:spLocks/>
          </p:cNvSpPr>
          <p:nvPr/>
        </p:nvSpPr>
        <p:spPr bwMode="auto">
          <a:xfrm>
            <a:off x="2503488" y="4521200"/>
            <a:ext cx="14287"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Freeform 48"/>
          <p:cNvSpPr>
            <a:spLocks/>
          </p:cNvSpPr>
          <p:nvPr/>
        </p:nvSpPr>
        <p:spPr bwMode="auto">
          <a:xfrm>
            <a:off x="2860675" y="4521200"/>
            <a:ext cx="300038" cy="76200"/>
          </a:xfrm>
          <a:custGeom>
            <a:avLst/>
            <a:gdLst>
              <a:gd name="T0" fmla="*/ 0 w 189"/>
              <a:gd name="T1" fmla="*/ 0 h 48"/>
              <a:gd name="T2" fmla="*/ 0 w 189"/>
              <a:gd name="T3" fmla="*/ 2147483647 h 48"/>
              <a:gd name="T4" fmla="*/ 2147483647 w 189"/>
              <a:gd name="T5" fmla="*/ 2147483647 h 48"/>
              <a:gd name="T6" fmla="*/ 2147483647 w 189"/>
              <a:gd name="T7" fmla="*/ 2147483647 h 48"/>
              <a:gd name="T8" fmla="*/ 0 w 18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8">
                <a:moveTo>
                  <a:pt x="0" y="0"/>
                </a:moveTo>
                <a:lnTo>
                  <a:pt x="0" y="32"/>
                </a:lnTo>
                <a:lnTo>
                  <a:pt x="189" y="48"/>
                </a:lnTo>
                <a:lnTo>
                  <a:pt x="189" y="16"/>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7" name="Rectangle 49"/>
          <p:cNvSpPr>
            <a:spLocks noChangeArrowheads="1"/>
          </p:cNvSpPr>
          <p:nvPr/>
        </p:nvSpPr>
        <p:spPr bwMode="auto">
          <a:xfrm>
            <a:off x="2860675" y="45212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18" name="Freeform 50"/>
          <p:cNvSpPr>
            <a:spLocks/>
          </p:cNvSpPr>
          <p:nvPr/>
        </p:nvSpPr>
        <p:spPr bwMode="auto">
          <a:xfrm>
            <a:off x="3160713" y="4533900"/>
            <a:ext cx="728662" cy="63500"/>
          </a:xfrm>
          <a:custGeom>
            <a:avLst/>
            <a:gdLst>
              <a:gd name="T0" fmla="*/ 0 w 459"/>
              <a:gd name="T1" fmla="*/ 2147483647 h 40"/>
              <a:gd name="T2" fmla="*/ 0 w 459"/>
              <a:gd name="T3" fmla="*/ 2147483647 h 40"/>
              <a:gd name="T4" fmla="*/ 2147483647 w 459"/>
              <a:gd name="T5" fmla="*/ 2147483647 h 40"/>
              <a:gd name="T6" fmla="*/ 2147483647 w 459"/>
              <a:gd name="T7" fmla="*/ 0 h 40"/>
              <a:gd name="T8" fmla="*/ 0 w 459"/>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40">
                <a:moveTo>
                  <a:pt x="0" y="8"/>
                </a:moveTo>
                <a:lnTo>
                  <a:pt x="0" y="40"/>
                </a:lnTo>
                <a:lnTo>
                  <a:pt x="459" y="32"/>
                </a:lnTo>
                <a:lnTo>
                  <a:pt x="459"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9" name="Rectangle 51"/>
          <p:cNvSpPr>
            <a:spLocks noChangeArrowheads="1"/>
          </p:cNvSpPr>
          <p:nvPr/>
        </p:nvSpPr>
        <p:spPr bwMode="auto">
          <a:xfrm>
            <a:off x="3160713" y="4546600"/>
            <a:ext cx="1587"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20" name="Freeform 52"/>
          <p:cNvSpPr>
            <a:spLocks/>
          </p:cNvSpPr>
          <p:nvPr/>
        </p:nvSpPr>
        <p:spPr bwMode="auto">
          <a:xfrm>
            <a:off x="3889375" y="4521200"/>
            <a:ext cx="214313" cy="63500"/>
          </a:xfrm>
          <a:custGeom>
            <a:avLst/>
            <a:gdLst>
              <a:gd name="T0" fmla="*/ 0 w 135"/>
              <a:gd name="T1" fmla="*/ 2147483647 h 40"/>
              <a:gd name="T2" fmla="*/ 0 w 135"/>
              <a:gd name="T3" fmla="*/ 2147483647 h 40"/>
              <a:gd name="T4" fmla="*/ 2147483647 w 135"/>
              <a:gd name="T5" fmla="*/ 2147483647 h 40"/>
              <a:gd name="T6" fmla="*/ 2147483647 w 135"/>
              <a:gd name="T7" fmla="*/ 0 h 40"/>
              <a:gd name="T8" fmla="*/ 0 w 135"/>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40">
                <a:moveTo>
                  <a:pt x="0" y="8"/>
                </a:moveTo>
                <a:lnTo>
                  <a:pt x="0" y="40"/>
                </a:lnTo>
                <a:lnTo>
                  <a:pt x="135" y="32"/>
                </a:lnTo>
                <a:lnTo>
                  <a:pt x="135"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1" name="Rectangle 53"/>
          <p:cNvSpPr>
            <a:spLocks noChangeArrowheads="1"/>
          </p:cNvSpPr>
          <p:nvPr/>
        </p:nvSpPr>
        <p:spPr bwMode="auto">
          <a:xfrm>
            <a:off x="3889375" y="45339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22" name="Freeform 54"/>
          <p:cNvSpPr>
            <a:spLocks/>
          </p:cNvSpPr>
          <p:nvPr/>
        </p:nvSpPr>
        <p:spPr bwMode="auto">
          <a:xfrm>
            <a:off x="4103688" y="4521200"/>
            <a:ext cx="428625" cy="88900"/>
          </a:xfrm>
          <a:custGeom>
            <a:avLst/>
            <a:gdLst>
              <a:gd name="T0" fmla="*/ 0 w 270"/>
              <a:gd name="T1" fmla="*/ 0 h 56"/>
              <a:gd name="T2" fmla="*/ 0 w 270"/>
              <a:gd name="T3" fmla="*/ 2147483647 h 56"/>
              <a:gd name="T4" fmla="*/ 2147483647 w 270"/>
              <a:gd name="T5" fmla="*/ 2147483647 h 56"/>
              <a:gd name="T6" fmla="*/ 2147483647 w 270"/>
              <a:gd name="T7" fmla="*/ 2147483647 h 56"/>
              <a:gd name="T8" fmla="*/ 0 w 27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6">
                <a:moveTo>
                  <a:pt x="0" y="0"/>
                </a:moveTo>
                <a:lnTo>
                  <a:pt x="0" y="32"/>
                </a:lnTo>
                <a:lnTo>
                  <a:pt x="270" y="56"/>
                </a:lnTo>
                <a:lnTo>
                  <a:pt x="270" y="24"/>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3" name="Rectangle 55"/>
          <p:cNvSpPr>
            <a:spLocks noChangeArrowheads="1"/>
          </p:cNvSpPr>
          <p:nvPr/>
        </p:nvSpPr>
        <p:spPr bwMode="auto">
          <a:xfrm>
            <a:off x="4103688" y="4521200"/>
            <a:ext cx="1587"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24" name="Freeform 56"/>
          <p:cNvSpPr>
            <a:spLocks/>
          </p:cNvSpPr>
          <p:nvPr/>
        </p:nvSpPr>
        <p:spPr bwMode="auto">
          <a:xfrm>
            <a:off x="4532313" y="4559300"/>
            <a:ext cx="528637" cy="63500"/>
          </a:xfrm>
          <a:custGeom>
            <a:avLst/>
            <a:gdLst>
              <a:gd name="T0" fmla="*/ 0 w 333"/>
              <a:gd name="T1" fmla="*/ 0 h 40"/>
              <a:gd name="T2" fmla="*/ 0 w 333"/>
              <a:gd name="T3" fmla="*/ 2147483647 h 40"/>
              <a:gd name="T4" fmla="*/ 2147483647 w 333"/>
              <a:gd name="T5" fmla="*/ 2147483647 h 40"/>
              <a:gd name="T6" fmla="*/ 2147483647 w 333"/>
              <a:gd name="T7" fmla="*/ 2147483647 h 40"/>
              <a:gd name="T8" fmla="*/ 0 w 33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40">
                <a:moveTo>
                  <a:pt x="0" y="0"/>
                </a:moveTo>
                <a:lnTo>
                  <a:pt x="0" y="32"/>
                </a:lnTo>
                <a:lnTo>
                  <a:pt x="333" y="40"/>
                </a:lnTo>
                <a:lnTo>
                  <a:pt x="333" y="8"/>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Rectangle 57"/>
          <p:cNvSpPr>
            <a:spLocks noChangeArrowheads="1"/>
          </p:cNvSpPr>
          <p:nvPr/>
        </p:nvSpPr>
        <p:spPr bwMode="auto">
          <a:xfrm>
            <a:off x="4532313" y="4559300"/>
            <a:ext cx="1587"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26" name="Freeform 58"/>
          <p:cNvSpPr>
            <a:spLocks/>
          </p:cNvSpPr>
          <p:nvPr/>
        </p:nvSpPr>
        <p:spPr bwMode="auto">
          <a:xfrm>
            <a:off x="5060950" y="4572000"/>
            <a:ext cx="371475" cy="63500"/>
          </a:xfrm>
          <a:custGeom>
            <a:avLst/>
            <a:gdLst>
              <a:gd name="T0" fmla="*/ 0 w 234"/>
              <a:gd name="T1" fmla="*/ 0 h 40"/>
              <a:gd name="T2" fmla="*/ 0 w 234"/>
              <a:gd name="T3" fmla="*/ 2147483647 h 40"/>
              <a:gd name="T4" fmla="*/ 2147483647 w 234"/>
              <a:gd name="T5" fmla="*/ 2147483647 h 40"/>
              <a:gd name="T6" fmla="*/ 2147483647 w 234"/>
              <a:gd name="T7" fmla="*/ 2147483647 h 40"/>
              <a:gd name="T8" fmla="*/ 0 w 23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0">
                <a:moveTo>
                  <a:pt x="0" y="0"/>
                </a:moveTo>
                <a:lnTo>
                  <a:pt x="0" y="32"/>
                </a:lnTo>
                <a:lnTo>
                  <a:pt x="234" y="40"/>
                </a:lnTo>
                <a:lnTo>
                  <a:pt x="234" y="8"/>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Rectangle 59"/>
          <p:cNvSpPr>
            <a:spLocks noChangeArrowheads="1"/>
          </p:cNvSpPr>
          <p:nvPr/>
        </p:nvSpPr>
        <p:spPr bwMode="auto">
          <a:xfrm>
            <a:off x="5060950" y="45720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28" name="Rectangle 60"/>
          <p:cNvSpPr>
            <a:spLocks noChangeArrowheads="1"/>
          </p:cNvSpPr>
          <p:nvPr/>
        </p:nvSpPr>
        <p:spPr bwMode="auto">
          <a:xfrm>
            <a:off x="5432425" y="4584700"/>
            <a:ext cx="657225"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29" name="Rectangle 61"/>
          <p:cNvSpPr>
            <a:spLocks noChangeArrowheads="1"/>
          </p:cNvSpPr>
          <p:nvPr/>
        </p:nvSpPr>
        <p:spPr bwMode="auto">
          <a:xfrm>
            <a:off x="5432425" y="45847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30" name="Freeform 62"/>
          <p:cNvSpPr>
            <a:spLocks/>
          </p:cNvSpPr>
          <p:nvPr/>
        </p:nvSpPr>
        <p:spPr bwMode="auto">
          <a:xfrm>
            <a:off x="6089650" y="4584700"/>
            <a:ext cx="542925" cy="88900"/>
          </a:xfrm>
          <a:custGeom>
            <a:avLst/>
            <a:gdLst>
              <a:gd name="T0" fmla="*/ 0 w 342"/>
              <a:gd name="T1" fmla="*/ 0 h 56"/>
              <a:gd name="T2" fmla="*/ 0 w 342"/>
              <a:gd name="T3" fmla="*/ 2147483647 h 56"/>
              <a:gd name="T4" fmla="*/ 2147483647 w 342"/>
              <a:gd name="T5" fmla="*/ 2147483647 h 56"/>
              <a:gd name="T6" fmla="*/ 2147483647 w 342"/>
              <a:gd name="T7" fmla="*/ 2147483647 h 56"/>
              <a:gd name="T8" fmla="*/ 0 w 342"/>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6">
                <a:moveTo>
                  <a:pt x="0" y="0"/>
                </a:moveTo>
                <a:lnTo>
                  <a:pt x="0" y="32"/>
                </a:lnTo>
                <a:lnTo>
                  <a:pt x="342" y="56"/>
                </a:lnTo>
                <a:lnTo>
                  <a:pt x="342" y="24"/>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1" name="Rectangle 63"/>
          <p:cNvSpPr>
            <a:spLocks noChangeArrowheads="1"/>
          </p:cNvSpPr>
          <p:nvPr/>
        </p:nvSpPr>
        <p:spPr bwMode="auto">
          <a:xfrm>
            <a:off x="6089650" y="45847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32" name="Freeform 64"/>
          <p:cNvSpPr>
            <a:spLocks/>
          </p:cNvSpPr>
          <p:nvPr/>
        </p:nvSpPr>
        <p:spPr bwMode="auto">
          <a:xfrm>
            <a:off x="6632575" y="4622800"/>
            <a:ext cx="415925" cy="63500"/>
          </a:xfrm>
          <a:custGeom>
            <a:avLst/>
            <a:gdLst>
              <a:gd name="T0" fmla="*/ 0 w 262"/>
              <a:gd name="T1" fmla="*/ 0 h 40"/>
              <a:gd name="T2" fmla="*/ 0 w 262"/>
              <a:gd name="T3" fmla="*/ 2147483647 h 40"/>
              <a:gd name="T4" fmla="*/ 2147483647 w 262"/>
              <a:gd name="T5" fmla="*/ 2147483647 h 40"/>
              <a:gd name="T6" fmla="*/ 2147483647 w 262"/>
              <a:gd name="T7" fmla="*/ 2147483647 h 40"/>
              <a:gd name="T8" fmla="*/ 0 w 2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40">
                <a:moveTo>
                  <a:pt x="0" y="0"/>
                </a:moveTo>
                <a:lnTo>
                  <a:pt x="0" y="32"/>
                </a:lnTo>
                <a:lnTo>
                  <a:pt x="262" y="40"/>
                </a:lnTo>
                <a:lnTo>
                  <a:pt x="262" y="8"/>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3" name="Rectangle 65"/>
          <p:cNvSpPr>
            <a:spLocks noChangeArrowheads="1"/>
          </p:cNvSpPr>
          <p:nvPr/>
        </p:nvSpPr>
        <p:spPr bwMode="auto">
          <a:xfrm>
            <a:off x="6632575" y="46228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34" name="Freeform 66"/>
          <p:cNvSpPr>
            <a:spLocks/>
          </p:cNvSpPr>
          <p:nvPr/>
        </p:nvSpPr>
        <p:spPr bwMode="auto">
          <a:xfrm>
            <a:off x="7048500" y="4635500"/>
            <a:ext cx="171450" cy="63500"/>
          </a:xfrm>
          <a:custGeom>
            <a:avLst/>
            <a:gdLst>
              <a:gd name="T0" fmla="*/ 0 w 108"/>
              <a:gd name="T1" fmla="*/ 0 h 40"/>
              <a:gd name="T2" fmla="*/ 0 w 108"/>
              <a:gd name="T3" fmla="*/ 2147483647 h 40"/>
              <a:gd name="T4" fmla="*/ 2147483647 w 108"/>
              <a:gd name="T5" fmla="*/ 2147483647 h 40"/>
              <a:gd name="T6" fmla="*/ 2147483647 w 108"/>
              <a:gd name="T7" fmla="*/ 2147483647 h 40"/>
              <a:gd name="T8" fmla="*/ 0 w 10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0">
                <a:moveTo>
                  <a:pt x="0" y="0"/>
                </a:moveTo>
                <a:lnTo>
                  <a:pt x="0" y="32"/>
                </a:lnTo>
                <a:lnTo>
                  <a:pt x="108" y="40"/>
                </a:lnTo>
                <a:lnTo>
                  <a:pt x="108" y="8"/>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5" name="Rectangle 67"/>
          <p:cNvSpPr>
            <a:spLocks noChangeArrowheads="1"/>
          </p:cNvSpPr>
          <p:nvPr/>
        </p:nvSpPr>
        <p:spPr bwMode="auto">
          <a:xfrm>
            <a:off x="7048500" y="46355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36" name="Rectangle 68"/>
          <p:cNvSpPr>
            <a:spLocks noChangeArrowheads="1"/>
          </p:cNvSpPr>
          <p:nvPr/>
        </p:nvSpPr>
        <p:spPr bwMode="auto">
          <a:xfrm>
            <a:off x="7219950" y="4648200"/>
            <a:ext cx="4714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37" name="Rectangle 69"/>
          <p:cNvSpPr>
            <a:spLocks noChangeArrowheads="1"/>
          </p:cNvSpPr>
          <p:nvPr/>
        </p:nvSpPr>
        <p:spPr bwMode="auto">
          <a:xfrm>
            <a:off x="7219950" y="46482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38" name="Freeform 70"/>
          <p:cNvSpPr>
            <a:spLocks/>
          </p:cNvSpPr>
          <p:nvPr/>
        </p:nvSpPr>
        <p:spPr bwMode="auto">
          <a:xfrm>
            <a:off x="7691438" y="4610100"/>
            <a:ext cx="557212" cy="88900"/>
          </a:xfrm>
          <a:custGeom>
            <a:avLst/>
            <a:gdLst>
              <a:gd name="T0" fmla="*/ 0 w 351"/>
              <a:gd name="T1" fmla="*/ 2147483647 h 56"/>
              <a:gd name="T2" fmla="*/ 0 w 351"/>
              <a:gd name="T3" fmla="*/ 2147483647 h 56"/>
              <a:gd name="T4" fmla="*/ 2147483647 w 351"/>
              <a:gd name="T5" fmla="*/ 2147483647 h 56"/>
              <a:gd name="T6" fmla="*/ 2147483647 w 351"/>
              <a:gd name="T7" fmla="*/ 0 h 56"/>
              <a:gd name="T8" fmla="*/ 0 w 351"/>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56">
                <a:moveTo>
                  <a:pt x="0" y="24"/>
                </a:moveTo>
                <a:lnTo>
                  <a:pt x="0" y="56"/>
                </a:lnTo>
                <a:lnTo>
                  <a:pt x="351" y="32"/>
                </a:lnTo>
                <a:lnTo>
                  <a:pt x="351" y="0"/>
                </a:lnTo>
                <a:lnTo>
                  <a:pt x="0" y="24"/>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9" name="Rectangle 71"/>
          <p:cNvSpPr>
            <a:spLocks noChangeArrowheads="1"/>
          </p:cNvSpPr>
          <p:nvPr/>
        </p:nvSpPr>
        <p:spPr bwMode="auto">
          <a:xfrm>
            <a:off x="7691438" y="4648200"/>
            <a:ext cx="1587"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40" name="Freeform 72"/>
          <p:cNvSpPr>
            <a:spLocks/>
          </p:cNvSpPr>
          <p:nvPr/>
        </p:nvSpPr>
        <p:spPr bwMode="auto">
          <a:xfrm>
            <a:off x="8248650" y="4610100"/>
            <a:ext cx="628650" cy="114300"/>
          </a:xfrm>
          <a:custGeom>
            <a:avLst/>
            <a:gdLst>
              <a:gd name="T0" fmla="*/ 0 w 396"/>
              <a:gd name="T1" fmla="*/ 0 h 72"/>
              <a:gd name="T2" fmla="*/ 0 w 396"/>
              <a:gd name="T3" fmla="*/ 2147483647 h 72"/>
              <a:gd name="T4" fmla="*/ 2147483647 w 396"/>
              <a:gd name="T5" fmla="*/ 2147483647 h 72"/>
              <a:gd name="T6" fmla="*/ 2147483647 w 396"/>
              <a:gd name="T7" fmla="*/ 2147483647 h 72"/>
              <a:gd name="T8" fmla="*/ 0 w 39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 h="72">
                <a:moveTo>
                  <a:pt x="0" y="0"/>
                </a:moveTo>
                <a:lnTo>
                  <a:pt x="0" y="32"/>
                </a:lnTo>
                <a:lnTo>
                  <a:pt x="396" y="72"/>
                </a:lnTo>
                <a:lnTo>
                  <a:pt x="396" y="40"/>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1" name="Rectangle 73"/>
          <p:cNvSpPr>
            <a:spLocks noChangeArrowheads="1"/>
          </p:cNvSpPr>
          <p:nvPr/>
        </p:nvSpPr>
        <p:spPr bwMode="auto">
          <a:xfrm>
            <a:off x="8248650" y="4610100"/>
            <a:ext cx="1588" cy="50800"/>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42" name="Freeform 74"/>
          <p:cNvSpPr>
            <a:spLocks/>
          </p:cNvSpPr>
          <p:nvPr/>
        </p:nvSpPr>
        <p:spPr bwMode="auto">
          <a:xfrm>
            <a:off x="901700" y="4775200"/>
            <a:ext cx="1243013" cy="165100"/>
          </a:xfrm>
          <a:custGeom>
            <a:avLst/>
            <a:gdLst>
              <a:gd name="T0" fmla="*/ 0 w 783"/>
              <a:gd name="T1" fmla="*/ 0 h 104"/>
              <a:gd name="T2" fmla="*/ 0 w 783"/>
              <a:gd name="T3" fmla="*/ 2147483647 h 104"/>
              <a:gd name="T4" fmla="*/ 2147483647 w 783"/>
              <a:gd name="T5" fmla="*/ 2147483647 h 104"/>
              <a:gd name="T6" fmla="*/ 2147483647 w 783"/>
              <a:gd name="T7" fmla="*/ 2147483647 h 104"/>
              <a:gd name="T8" fmla="*/ 0 w 783"/>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3" h="104">
                <a:moveTo>
                  <a:pt x="0" y="0"/>
                </a:moveTo>
                <a:lnTo>
                  <a:pt x="0" y="32"/>
                </a:lnTo>
                <a:lnTo>
                  <a:pt x="783" y="104"/>
                </a:lnTo>
                <a:lnTo>
                  <a:pt x="783" y="72"/>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3" name="Rectangle 75"/>
          <p:cNvSpPr>
            <a:spLocks noChangeArrowheads="1"/>
          </p:cNvSpPr>
          <p:nvPr/>
        </p:nvSpPr>
        <p:spPr bwMode="auto">
          <a:xfrm>
            <a:off x="2144713" y="4889500"/>
            <a:ext cx="701675"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44" name="Rectangle 76"/>
          <p:cNvSpPr>
            <a:spLocks noChangeArrowheads="1"/>
          </p:cNvSpPr>
          <p:nvPr/>
        </p:nvSpPr>
        <p:spPr bwMode="auto">
          <a:xfrm>
            <a:off x="2144713" y="4889500"/>
            <a:ext cx="15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45" name="Freeform 77"/>
          <p:cNvSpPr>
            <a:spLocks/>
          </p:cNvSpPr>
          <p:nvPr/>
        </p:nvSpPr>
        <p:spPr bwMode="auto">
          <a:xfrm>
            <a:off x="2846388" y="4889500"/>
            <a:ext cx="300037" cy="76200"/>
          </a:xfrm>
          <a:custGeom>
            <a:avLst/>
            <a:gdLst>
              <a:gd name="T0" fmla="*/ 0 w 189"/>
              <a:gd name="T1" fmla="*/ 0 h 48"/>
              <a:gd name="T2" fmla="*/ 0 w 189"/>
              <a:gd name="T3" fmla="*/ 2147483647 h 48"/>
              <a:gd name="T4" fmla="*/ 2147483647 w 189"/>
              <a:gd name="T5" fmla="*/ 2147483647 h 48"/>
              <a:gd name="T6" fmla="*/ 2147483647 w 189"/>
              <a:gd name="T7" fmla="*/ 2147483647 h 48"/>
              <a:gd name="T8" fmla="*/ 0 w 18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8">
                <a:moveTo>
                  <a:pt x="0" y="0"/>
                </a:moveTo>
                <a:lnTo>
                  <a:pt x="0" y="32"/>
                </a:lnTo>
                <a:lnTo>
                  <a:pt x="189" y="48"/>
                </a:lnTo>
                <a:lnTo>
                  <a:pt x="189" y="16"/>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6" name="Rectangle 78"/>
          <p:cNvSpPr>
            <a:spLocks noChangeArrowheads="1"/>
          </p:cNvSpPr>
          <p:nvPr/>
        </p:nvSpPr>
        <p:spPr bwMode="auto">
          <a:xfrm>
            <a:off x="2846388" y="4889500"/>
            <a:ext cx="15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47" name="Freeform 79"/>
          <p:cNvSpPr>
            <a:spLocks/>
          </p:cNvSpPr>
          <p:nvPr/>
        </p:nvSpPr>
        <p:spPr bwMode="auto">
          <a:xfrm>
            <a:off x="3146425" y="4914900"/>
            <a:ext cx="1357313" cy="63500"/>
          </a:xfrm>
          <a:custGeom>
            <a:avLst/>
            <a:gdLst>
              <a:gd name="T0" fmla="*/ 0 w 855"/>
              <a:gd name="T1" fmla="*/ 0 h 40"/>
              <a:gd name="T2" fmla="*/ 0 w 855"/>
              <a:gd name="T3" fmla="*/ 2147483647 h 40"/>
              <a:gd name="T4" fmla="*/ 2147483647 w 855"/>
              <a:gd name="T5" fmla="*/ 2147483647 h 40"/>
              <a:gd name="T6" fmla="*/ 2147483647 w 855"/>
              <a:gd name="T7" fmla="*/ 2147483647 h 40"/>
              <a:gd name="T8" fmla="*/ 0 w 85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5" h="40">
                <a:moveTo>
                  <a:pt x="0" y="0"/>
                </a:moveTo>
                <a:lnTo>
                  <a:pt x="0" y="32"/>
                </a:lnTo>
                <a:lnTo>
                  <a:pt x="855" y="40"/>
                </a:lnTo>
                <a:lnTo>
                  <a:pt x="855" y="8"/>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8" name="Rectangle 80"/>
          <p:cNvSpPr>
            <a:spLocks noChangeArrowheads="1"/>
          </p:cNvSpPr>
          <p:nvPr/>
        </p:nvSpPr>
        <p:spPr bwMode="auto">
          <a:xfrm>
            <a:off x="3146425" y="4914900"/>
            <a:ext cx="1588"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49" name="Rectangle 81"/>
          <p:cNvSpPr>
            <a:spLocks noChangeArrowheads="1"/>
          </p:cNvSpPr>
          <p:nvPr/>
        </p:nvSpPr>
        <p:spPr bwMode="auto">
          <a:xfrm>
            <a:off x="4503738" y="4927600"/>
            <a:ext cx="2428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0" name="Rectangle 82"/>
          <p:cNvSpPr>
            <a:spLocks noChangeArrowheads="1"/>
          </p:cNvSpPr>
          <p:nvPr/>
        </p:nvSpPr>
        <p:spPr bwMode="auto">
          <a:xfrm>
            <a:off x="4503738" y="4927600"/>
            <a:ext cx="15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1" name="Rectangle 83"/>
          <p:cNvSpPr>
            <a:spLocks noChangeArrowheads="1"/>
          </p:cNvSpPr>
          <p:nvPr/>
        </p:nvSpPr>
        <p:spPr bwMode="auto">
          <a:xfrm>
            <a:off x="4746625" y="4927600"/>
            <a:ext cx="257175"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2" name="Rectangle 84"/>
          <p:cNvSpPr>
            <a:spLocks noChangeArrowheads="1"/>
          </p:cNvSpPr>
          <p:nvPr/>
        </p:nvSpPr>
        <p:spPr bwMode="auto">
          <a:xfrm>
            <a:off x="4746625" y="4927600"/>
            <a:ext cx="1588"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3" name="Rectangle 85"/>
          <p:cNvSpPr>
            <a:spLocks noChangeArrowheads="1"/>
          </p:cNvSpPr>
          <p:nvPr/>
        </p:nvSpPr>
        <p:spPr bwMode="auto">
          <a:xfrm>
            <a:off x="5003800" y="4927600"/>
            <a:ext cx="628650"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4" name="Rectangle 86"/>
          <p:cNvSpPr>
            <a:spLocks noChangeArrowheads="1"/>
          </p:cNvSpPr>
          <p:nvPr/>
        </p:nvSpPr>
        <p:spPr bwMode="auto">
          <a:xfrm>
            <a:off x="5003800" y="4927600"/>
            <a:ext cx="1588"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5" name="Freeform 87"/>
          <p:cNvSpPr>
            <a:spLocks/>
          </p:cNvSpPr>
          <p:nvPr/>
        </p:nvSpPr>
        <p:spPr bwMode="auto">
          <a:xfrm>
            <a:off x="5632450" y="4914900"/>
            <a:ext cx="714375" cy="63500"/>
          </a:xfrm>
          <a:custGeom>
            <a:avLst/>
            <a:gdLst>
              <a:gd name="T0" fmla="*/ 0 w 450"/>
              <a:gd name="T1" fmla="*/ 2147483647 h 40"/>
              <a:gd name="T2" fmla="*/ 0 w 450"/>
              <a:gd name="T3" fmla="*/ 2147483647 h 40"/>
              <a:gd name="T4" fmla="*/ 2147483647 w 450"/>
              <a:gd name="T5" fmla="*/ 2147483647 h 40"/>
              <a:gd name="T6" fmla="*/ 2147483647 w 450"/>
              <a:gd name="T7" fmla="*/ 0 h 40"/>
              <a:gd name="T8" fmla="*/ 0 w 45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40">
                <a:moveTo>
                  <a:pt x="0" y="8"/>
                </a:moveTo>
                <a:lnTo>
                  <a:pt x="0" y="40"/>
                </a:lnTo>
                <a:lnTo>
                  <a:pt x="450" y="32"/>
                </a:lnTo>
                <a:lnTo>
                  <a:pt x="450" y="0"/>
                </a:lnTo>
                <a:lnTo>
                  <a:pt x="0" y="8"/>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6" name="Rectangle 88"/>
          <p:cNvSpPr>
            <a:spLocks noChangeArrowheads="1"/>
          </p:cNvSpPr>
          <p:nvPr/>
        </p:nvSpPr>
        <p:spPr bwMode="auto">
          <a:xfrm>
            <a:off x="5632450" y="4927600"/>
            <a:ext cx="1588"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7" name="Freeform 89"/>
          <p:cNvSpPr>
            <a:spLocks/>
          </p:cNvSpPr>
          <p:nvPr/>
        </p:nvSpPr>
        <p:spPr bwMode="auto">
          <a:xfrm>
            <a:off x="6346825" y="4914900"/>
            <a:ext cx="601663" cy="63500"/>
          </a:xfrm>
          <a:custGeom>
            <a:avLst/>
            <a:gdLst>
              <a:gd name="T0" fmla="*/ 0 w 379"/>
              <a:gd name="T1" fmla="*/ 0 h 40"/>
              <a:gd name="T2" fmla="*/ 0 w 379"/>
              <a:gd name="T3" fmla="*/ 2147483647 h 40"/>
              <a:gd name="T4" fmla="*/ 2147483647 w 379"/>
              <a:gd name="T5" fmla="*/ 2147483647 h 40"/>
              <a:gd name="T6" fmla="*/ 2147483647 w 379"/>
              <a:gd name="T7" fmla="*/ 2147483647 h 40"/>
              <a:gd name="T8" fmla="*/ 0 w 37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40">
                <a:moveTo>
                  <a:pt x="0" y="0"/>
                </a:moveTo>
                <a:lnTo>
                  <a:pt x="0" y="32"/>
                </a:lnTo>
                <a:lnTo>
                  <a:pt x="379" y="40"/>
                </a:lnTo>
                <a:lnTo>
                  <a:pt x="379" y="8"/>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8" name="Rectangle 90"/>
          <p:cNvSpPr>
            <a:spLocks noChangeArrowheads="1"/>
          </p:cNvSpPr>
          <p:nvPr/>
        </p:nvSpPr>
        <p:spPr bwMode="auto">
          <a:xfrm>
            <a:off x="6346825" y="4914900"/>
            <a:ext cx="1588"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59" name="Rectangle 91"/>
          <p:cNvSpPr>
            <a:spLocks noChangeArrowheads="1"/>
          </p:cNvSpPr>
          <p:nvPr/>
        </p:nvSpPr>
        <p:spPr bwMode="auto">
          <a:xfrm>
            <a:off x="6948488" y="4927600"/>
            <a:ext cx="7000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60" name="Rectangle 92"/>
          <p:cNvSpPr>
            <a:spLocks noChangeArrowheads="1"/>
          </p:cNvSpPr>
          <p:nvPr/>
        </p:nvSpPr>
        <p:spPr bwMode="auto">
          <a:xfrm>
            <a:off x="6948488" y="4927600"/>
            <a:ext cx="15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61" name="Freeform 93"/>
          <p:cNvSpPr>
            <a:spLocks/>
          </p:cNvSpPr>
          <p:nvPr/>
        </p:nvSpPr>
        <p:spPr bwMode="auto">
          <a:xfrm>
            <a:off x="7648575" y="4902200"/>
            <a:ext cx="357188" cy="76200"/>
          </a:xfrm>
          <a:custGeom>
            <a:avLst/>
            <a:gdLst>
              <a:gd name="T0" fmla="*/ 0 w 225"/>
              <a:gd name="T1" fmla="*/ 2147483647 h 48"/>
              <a:gd name="T2" fmla="*/ 0 w 225"/>
              <a:gd name="T3" fmla="*/ 2147483647 h 48"/>
              <a:gd name="T4" fmla="*/ 2147483647 w 225"/>
              <a:gd name="T5" fmla="*/ 2147483647 h 48"/>
              <a:gd name="T6" fmla="*/ 2147483647 w 225"/>
              <a:gd name="T7" fmla="*/ 0 h 48"/>
              <a:gd name="T8" fmla="*/ 0 w 225"/>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48">
                <a:moveTo>
                  <a:pt x="0" y="16"/>
                </a:moveTo>
                <a:lnTo>
                  <a:pt x="0" y="48"/>
                </a:lnTo>
                <a:lnTo>
                  <a:pt x="225" y="32"/>
                </a:lnTo>
                <a:lnTo>
                  <a:pt x="225" y="0"/>
                </a:lnTo>
                <a:lnTo>
                  <a:pt x="0" y="16"/>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2" name="Rectangle 94"/>
          <p:cNvSpPr>
            <a:spLocks noChangeArrowheads="1"/>
          </p:cNvSpPr>
          <p:nvPr/>
        </p:nvSpPr>
        <p:spPr bwMode="auto">
          <a:xfrm>
            <a:off x="7648575" y="4927600"/>
            <a:ext cx="1588"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63" name="Freeform 95"/>
          <p:cNvSpPr>
            <a:spLocks/>
          </p:cNvSpPr>
          <p:nvPr/>
        </p:nvSpPr>
        <p:spPr bwMode="auto">
          <a:xfrm>
            <a:off x="8005763" y="4902200"/>
            <a:ext cx="871537" cy="88900"/>
          </a:xfrm>
          <a:custGeom>
            <a:avLst/>
            <a:gdLst>
              <a:gd name="T0" fmla="*/ 0 w 549"/>
              <a:gd name="T1" fmla="*/ 0 h 56"/>
              <a:gd name="T2" fmla="*/ 0 w 549"/>
              <a:gd name="T3" fmla="*/ 2147483647 h 56"/>
              <a:gd name="T4" fmla="*/ 2147483647 w 549"/>
              <a:gd name="T5" fmla="*/ 2147483647 h 56"/>
              <a:gd name="T6" fmla="*/ 2147483647 w 549"/>
              <a:gd name="T7" fmla="*/ 2147483647 h 56"/>
              <a:gd name="T8" fmla="*/ 0 w 54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 h="56">
                <a:moveTo>
                  <a:pt x="0" y="0"/>
                </a:moveTo>
                <a:lnTo>
                  <a:pt x="0" y="32"/>
                </a:lnTo>
                <a:lnTo>
                  <a:pt x="549" y="56"/>
                </a:lnTo>
                <a:lnTo>
                  <a:pt x="549" y="24"/>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4" name="Rectangle 96"/>
          <p:cNvSpPr>
            <a:spLocks noChangeArrowheads="1"/>
          </p:cNvSpPr>
          <p:nvPr/>
        </p:nvSpPr>
        <p:spPr bwMode="auto">
          <a:xfrm>
            <a:off x="8005763" y="4902200"/>
            <a:ext cx="1587"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65" name="Freeform 97"/>
          <p:cNvSpPr>
            <a:spLocks/>
          </p:cNvSpPr>
          <p:nvPr/>
        </p:nvSpPr>
        <p:spPr bwMode="auto">
          <a:xfrm>
            <a:off x="1244600" y="4889500"/>
            <a:ext cx="14288"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6" name="Rectangle 98"/>
          <p:cNvSpPr>
            <a:spLocks noChangeArrowheads="1"/>
          </p:cNvSpPr>
          <p:nvPr/>
        </p:nvSpPr>
        <p:spPr bwMode="auto">
          <a:xfrm>
            <a:off x="1573213" y="4889500"/>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67" name="Freeform 99"/>
          <p:cNvSpPr>
            <a:spLocks/>
          </p:cNvSpPr>
          <p:nvPr/>
        </p:nvSpPr>
        <p:spPr bwMode="auto">
          <a:xfrm>
            <a:off x="1958975" y="4889500"/>
            <a:ext cx="14288"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8" name="Freeform 100"/>
          <p:cNvSpPr>
            <a:spLocks/>
          </p:cNvSpPr>
          <p:nvPr/>
        </p:nvSpPr>
        <p:spPr bwMode="auto">
          <a:xfrm>
            <a:off x="2417763" y="4826000"/>
            <a:ext cx="14287"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9" name="Rectangle 101"/>
          <p:cNvSpPr>
            <a:spLocks noChangeArrowheads="1"/>
          </p:cNvSpPr>
          <p:nvPr/>
        </p:nvSpPr>
        <p:spPr bwMode="auto">
          <a:xfrm>
            <a:off x="2817813" y="4787900"/>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0" name="Rectangle 102"/>
          <p:cNvSpPr>
            <a:spLocks noChangeArrowheads="1"/>
          </p:cNvSpPr>
          <p:nvPr/>
        </p:nvSpPr>
        <p:spPr bwMode="auto">
          <a:xfrm>
            <a:off x="4503738" y="4711700"/>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1" name="Rectangle 103"/>
          <p:cNvSpPr>
            <a:spLocks noChangeArrowheads="1"/>
          </p:cNvSpPr>
          <p:nvPr/>
        </p:nvSpPr>
        <p:spPr bwMode="auto">
          <a:xfrm>
            <a:off x="5046663" y="4660900"/>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2" name="Rectangle 104"/>
          <p:cNvSpPr>
            <a:spLocks noChangeArrowheads="1"/>
          </p:cNvSpPr>
          <p:nvPr/>
        </p:nvSpPr>
        <p:spPr bwMode="auto">
          <a:xfrm>
            <a:off x="5446713" y="4660900"/>
            <a:ext cx="1587" cy="50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3" name="Rectangle 105"/>
          <p:cNvSpPr>
            <a:spLocks noChangeArrowheads="1"/>
          </p:cNvSpPr>
          <p:nvPr/>
        </p:nvSpPr>
        <p:spPr bwMode="auto">
          <a:xfrm>
            <a:off x="6075363" y="4597400"/>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4" name="Rectangle 106"/>
          <p:cNvSpPr>
            <a:spLocks noChangeArrowheads="1"/>
          </p:cNvSpPr>
          <p:nvPr/>
        </p:nvSpPr>
        <p:spPr bwMode="auto">
          <a:xfrm>
            <a:off x="6834188" y="4597400"/>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5" name="Freeform 107"/>
          <p:cNvSpPr>
            <a:spLocks/>
          </p:cNvSpPr>
          <p:nvPr/>
        </p:nvSpPr>
        <p:spPr bwMode="auto">
          <a:xfrm>
            <a:off x="7662863" y="4597400"/>
            <a:ext cx="14287"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 name="Freeform 108"/>
          <p:cNvSpPr>
            <a:spLocks/>
          </p:cNvSpPr>
          <p:nvPr/>
        </p:nvSpPr>
        <p:spPr bwMode="auto">
          <a:xfrm>
            <a:off x="7920038" y="4559300"/>
            <a:ext cx="14287"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77" name="Group 109"/>
          <p:cNvGrpSpPr>
            <a:grpSpLocks/>
          </p:cNvGrpSpPr>
          <p:nvPr/>
        </p:nvGrpSpPr>
        <p:grpSpPr bwMode="auto">
          <a:xfrm>
            <a:off x="901700" y="4559300"/>
            <a:ext cx="7975600" cy="419100"/>
            <a:chOff x="568" y="2872"/>
            <a:chExt cx="5024" cy="264"/>
          </a:xfrm>
        </p:grpSpPr>
        <p:sp>
          <p:nvSpPr>
            <p:cNvPr id="7398" name="Freeform 110"/>
            <p:cNvSpPr>
              <a:spLocks/>
            </p:cNvSpPr>
            <p:nvPr/>
          </p:nvSpPr>
          <p:spPr bwMode="auto">
            <a:xfrm>
              <a:off x="4989" y="2872"/>
              <a:ext cx="243" cy="40"/>
            </a:xfrm>
            <a:custGeom>
              <a:avLst/>
              <a:gdLst>
                <a:gd name="T0" fmla="*/ 0 w 243"/>
                <a:gd name="T1" fmla="*/ 0 h 40"/>
                <a:gd name="T2" fmla="*/ 0 w 243"/>
                <a:gd name="T3" fmla="*/ 32 h 40"/>
                <a:gd name="T4" fmla="*/ 243 w 243"/>
                <a:gd name="T5" fmla="*/ 40 h 40"/>
                <a:gd name="T6" fmla="*/ 243 w 243"/>
                <a:gd name="T7" fmla="*/ 8 h 40"/>
                <a:gd name="T8" fmla="*/ 0 w 24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40">
                  <a:moveTo>
                    <a:pt x="0" y="0"/>
                  </a:moveTo>
                  <a:lnTo>
                    <a:pt x="0" y="32"/>
                  </a:lnTo>
                  <a:lnTo>
                    <a:pt x="243" y="40"/>
                  </a:lnTo>
                  <a:lnTo>
                    <a:pt x="243" y="8"/>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399" name="Group 111"/>
            <p:cNvGrpSpPr>
              <a:grpSpLocks/>
            </p:cNvGrpSpPr>
            <p:nvPr/>
          </p:nvGrpSpPr>
          <p:grpSpPr bwMode="auto">
            <a:xfrm>
              <a:off x="568" y="2872"/>
              <a:ext cx="5024" cy="264"/>
              <a:chOff x="568" y="2872"/>
              <a:chExt cx="5024" cy="264"/>
            </a:xfrm>
          </p:grpSpPr>
          <p:sp>
            <p:nvSpPr>
              <p:cNvPr id="7400" name="Freeform 112"/>
              <p:cNvSpPr>
                <a:spLocks/>
              </p:cNvSpPr>
              <p:nvPr/>
            </p:nvSpPr>
            <p:spPr bwMode="auto">
              <a:xfrm>
                <a:off x="568" y="3080"/>
                <a:ext cx="225" cy="56"/>
              </a:xfrm>
              <a:custGeom>
                <a:avLst/>
                <a:gdLst>
                  <a:gd name="T0" fmla="*/ 0 w 225"/>
                  <a:gd name="T1" fmla="*/ 24 h 56"/>
                  <a:gd name="T2" fmla="*/ 9 w 225"/>
                  <a:gd name="T3" fmla="*/ 56 h 56"/>
                  <a:gd name="T4" fmla="*/ 225 w 225"/>
                  <a:gd name="T5" fmla="*/ 32 h 56"/>
                  <a:gd name="T6" fmla="*/ 216 w 225"/>
                  <a:gd name="T7" fmla="*/ 0 h 56"/>
                  <a:gd name="T8" fmla="*/ 0 w 225"/>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56">
                    <a:moveTo>
                      <a:pt x="0" y="24"/>
                    </a:moveTo>
                    <a:lnTo>
                      <a:pt x="9" y="56"/>
                    </a:lnTo>
                    <a:lnTo>
                      <a:pt x="225" y="32"/>
                    </a:lnTo>
                    <a:lnTo>
                      <a:pt x="216" y="0"/>
                    </a:lnTo>
                    <a:lnTo>
                      <a:pt x="0"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1" name="Rectangle 113"/>
              <p:cNvSpPr>
                <a:spLocks noChangeArrowheads="1"/>
              </p:cNvSpPr>
              <p:nvPr/>
            </p:nvSpPr>
            <p:spPr bwMode="auto">
              <a:xfrm>
                <a:off x="784" y="3080"/>
                <a:ext cx="207" cy="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402" name="Rectangle 114"/>
              <p:cNvSpPr>
                <a:spLocks noChangeArrowheads="1"/>
              </p:cNvSpPr>
              <p:nvPr/>
            </p:nvSpPr>
            <p:spPr bwMode="auto">
              <a:xfrm>
                <a:off x="991" y="3080"/>
                <a:ext cx="243" cy="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403" name="Freeform 115"/>
              <p:cNvSpPr>
                <a:spLocks/>
              </p:cNvSpPr>
              <p:nvPr/>
            </p:nvSpPr>
            <p:spPr bwMode="auto">
              <a:xfrm>
                <a:off x="1234" y="3040"/>
                <a:ext cx="298" cy="72"/>
              </a:xfrm>
              <a:custGeom>
                <a:avLst/>
                <a:gdLst>
                  <a:gd name="T0" fmla="*/ 0 w 298"/>
                  <a:gd name="T1" fmla="*/ 40 h 72"/>
                  <a:gd name="T2" fmla="*/ 9 w 298"/>
                  <a:gd name="T3" fmla="*/ 72 h 72"/>
                  <a:gd name="T4" fmla="*/ 298 w 298"/>
                  <a:gd name="T5" fmla="*/ 32 h 72"/>
                  <a:gd name="T6" fmla="*/ 289 w 298"/>
                  <a:gd name="T7" fmla="*/ 0 h 72"/>
                  <a:gd name="T8" fmla="*/ 0 w 298"/>
                  <a:gd name="T9" fmla="*/ 4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72">
                    <a:moveTo>
                      <a:pt x="0" y="40"/>
                    </a:moveTo>
                    <a:lnTo>
                      <a:pt x="9" y="72"/>
                    </a:lnTo>
                    <a:lnTo>
                      <a:pt x="298" y="32"/>
                    </a:lnTo>
                    <a:lnTo>
                      <a:pt x="289" y="0"/>
                    </a:lnTo>
                    <a:lnTo>
                      <a:pt x="0" y="4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4" name="Freeform 116"/>
              <p:cNvSpPr>
                <a:spLocks/>
              </p:cNvSpPr>
              <p:nvPr/>
            </p:nvSpPr>
            <p:spPr bwMode="auto">
              <a:xfrm>
                <a:off x="1523" y="3016"/>
                <a:ext cx="252" cy="56"/>
              </a:xfrm>
              <a:custGeom>
                <a:avLst/>
                <a:gdLst>
                  <a:gd name="T0" fmla="*/ 0 w 252"/>
                  <a:gd name="T1" fmla="*/ 24 h 56"/>
                  <a:gd name="T2" fmla="*/ 0 w 252"/>
                  <a:gd name="T3" fmla="*/ 56 h 56"/>
                  <a:gd name="T4" fmla="*/ 252 w 252"/>
                  <a:gd name="T5" fmla="*/ 32 h 56"/>
                  <a:gd name="T6" fmla="*/ 252 w 252"/>
                  <a:gd name="T7" fmla="*/ 0 h 56"/>
                  <a:gd name="T8" fmla="*/ 0 w 252"/>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56">
                    <a:moveTo>
                      <a:pt x="0" y="24"/>
                    </a:moveTo>
                    <a:lnTo>
                      <a:pt x="0" y="56"/>
                    </a:lnTo>
                    <a:lnTo>
                      <a:pt x="252" y="32"/>
                    </a:lnTo>
                    <a:lnTo>
                      <a:pt x="252" y="0"/>
                    </a:lnTo>
                    <a:lnTo>
                      <a:pt x="0"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5" name="Freeform 117"/>
              <p:cNvSpPr>
                <a:spLocks/>
              </p:cNvSpPr>
              <p:nvPr/>
            </p:nvSpPr>
            <p:spPr bwMode="auto">
              <a:xfrm>
                <a:off x="1775" y="2968"/>
                <a:ext cx="1062" cy="80"/>
              </a:xfrm>
              <a:custGeom>
                <a:avLst/>
                <a:gdLst>
                  <a:gd name="T0" fmla="*/ 0 w 1062"/>
                  <a:gd name="T1" fmla="*/ 48 h 80"/>
                  <a:gd name="T2" fmla="*/ 0 w 1062"/>
                  <a:gd name="T3" fmla="*/ 80 h 80"/>
                  <a:gd name="T4" fmla="*/ 1062 w 1062"/>
                  <a:gd name="T5" fmla="*/ 32 h 80"/>
                  <a:gd name="T6" fmla="*/ 1062 w 1062"/>
                  <a:gd name="T7" fmla="*/ 0 h 80"/>
                  <a:gd name="T8" fmla="*/ 0 w 1062"/>
                  <a:gd name="T9" fmla="*/ 48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2" h="80">
                    <a:moveTo>
                      <a:pt x="0" y="48"/>
                    </a:moveTo>
                    <a:lnTo>
                      <a:pt x="0" y="80"/>
                    </a:lnTo>
                    <a:lnTo>
                      <a:pt x="1062" y="32"/>
                    </a:lnTo>
                    <a:lnTo>
                      <a:pt x="1062" y="0"/>
                    </a:lnTo>
                    <a:lnTo>
                      <a:pt x="0" y="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6" name="Freeform 118"/>
              <p:cNvSpPr>
                <a:spLocks/>
              </p:cNvSpPr>
              <p:nvPr/>
            </p:nvSpPr>
            <p:spPr bwMode="auto">
              <a:xfrm>
                <a:off x="2837" y="2936"/>
                <a:ext cx="342" cy="64"/>
              </a:xfrm>
              <a:custGeom>
                <a:avLst/>
                <a:gdLst>
                  <a:gd name="T0" fmla="*/ 0 w 342"/>
                  <a:gd name="T1" fmla="*/ 32 h 64"/>
                  <a:gd name="T2" fmla="*/ 0 w 342"/>
                  <a:gd name="T3" fmla="*/ 64 h 64"/>
                  <a:gd name="T4" fmla="*/ 342 w 342"/>
                  <a:gd name="T5" fmla="*/ 32 h 64"/>
                  <a:gd name="T6" fmla="*/ 342 w 342"/>
                  <a:gd name="T7" fmla="*/ 0 h 64"/>
                  <a:gd name="T8" fmla="*/ 0 w 342"/>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64">
                    <a:moveTo>
                      <a:pt x="0" y="32"/>
                    </a:moveTo>
                    <a:lnTo>
                      <a:pt x="0" y="64"/>
                    </a:lnTo>
                    <a:lnTo>
                      <a:pt x="342" y="32"/>
                    </a:lnTo>
                    <a:lnTo>
                      <a:pt x="342" y="0"/>
                    </a:lnTo>
                    <a:lnTo>
                      <a:pt x="0"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7" name="Rectangle 119"/>
              <p:cNvSpPr>
                <a:spLocks noChangeArrowheads="1"/>
              </p:cNvSpPr>
              <p:nvPr/>
            </p:nvSpPr>
            <p:spPr bwMode="auto">
              <a:xfrm>
                <a:off x="3179" y="2936"/>
                <a:ext cx="252" cy="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408" name="Freeform 120"/>
              <p:cNvSpPr>
                <a:spLocks/>
              </p:cNvSpPr>
              <p:nvPr/>
            </p:nvSpPr>
            <p:spPr bwMode="auto">
              <a:xfrm>
                <a:off x="3431" y="2896"/>
                <a:ext cx="396" cy="72"/>
              </a:xfrm>
              <a:custGeom>
                <a:avLst/>
                <a:gdLst>
                  <a:gd name="T0" fmla="*/ 0 w 396"/>
                  <a:gd name="T1" fmla="*/ 40 h 72"/>
                  <a:gd name="T2" fmla="*/ 0 w 396"/>
                  <a:gd name="T3" fmla="*/ 72 h 72"/>
                  <a:gd name="T4" fmla="*/ 396 w 396"/>
                  <a:gd name="T5" fmla="*/ 32 h 72"/>
                  <a:gd name="T6" fmla="*/ 396 w 396"/>
                  <a:gd name="T7" fmla="*/ 0 h 72"/>
                  <a:gd name="T8" fmla="*/ 0 w 396"/>
                  <a:gd name="T9" fmla="*/ 4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 h="72">
                    <a:moveTo>
                      <a:pt x="0" y="40"/>
                    </a:moveTo>
                    <a:lnTo>
                      <a:pt x="0" y="72"/>
                    </a:lnTo>
                    <a:lnTo>
                      <a:pt x="396" y="32"/>
                    </a:lnTo>
                    <a:lnTo>
                      <a:pt x="396" y="0"/>
                    </a:lnTo>
                    <a:lnTo>
                      <a:pt x="0" y="4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9" name="Rectangle 121"/>
              <p:cNvSpPr>
                <a:spLocks noChangeArrowheads="1"/>
              </p:cNvSpPr>
              <p:nvPr/>
            </p:nvSpPr>
            <p:spPr bwMode="auto">
              <a:xfrm>
                <a:off x="3827" y="2896"/>
                <a:ext cx="478" cy="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410" name="Rectangle 122"/>
              <p:cNvSpPr>
                <a:spLocks noChangeArrowheads="1"/>
              </p:cNvSpPr>
              <p:nvPr/>
            </p:nvSpPr>
            <p:spPr bwMode="auto">
              <a:xfrm>
                <a:off x="4305" y="2896"/>
                <a:ext cx="522" cy="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411" name="Freeform 123"/>
              <p:cNvSpPr>
                <a:spLocks/>
              </p:cNvSpPr>
              <p:nvPr/>
            </p:nvSpPr>
            <p:spPr bwMode="auto">
              <a:xfrm>
                <a:off x="4827" y="2872"/>
                <a:ext cx="171" cy="56"/>
              </a:xfrm>
              <a:custGeom>
                <a:avLst/>
                <a:gdLst>
                  <a:gd name="T0" fmla="*/ 0 w 171"/>
                  <a:gd name="T1" fmla="*/ 24 h 56"/>
                  <a:gd name="T2" fmla="*/ 9 w 171"/>
                  <a:gd name="T3" fmla="*/ 56 h 56"/>
                  <a:gd name="T4" fmla="*/ 171 w 171"/>
                  <a:gd name="T5" fmla="*/ 32 h 56"/>
                  <a:gd name="T6" fmla="*/ 162 w 171"/>
                  <a:gd name="T7" fmla="*/ 0 h 56"/>
                  <a:gd name="T8" fmla="*/ 0 w 171"/>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56">
                    <a:moveTo>
                      <a:pt x="0" y="24"/>
                    </a:moveTo>
                    <a:lnTo>
                      <a:pt x="9" y="56"/>
                    </a:lnTo>
                    <a:lnTo>
                      <a:pt x="171" y="32"/>
                    </a:lnTo>
                    <a:lnTo>
                      <a:pt x="162" y="0"/>
                    </a:lnTo>
                    <a:lnTo>
                      <a:pt x="0"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2" name="Freeform 124"/>
              <p:cNvSpPr>
                <a:spLocks/>
              </p:cNvSpPr>
              <p:nvPr/>
            </p:nvSpPr>
            <p:spPr bwMode="auto">
              <a:xfrm>
                <a:off x="5232" y="2880"/>
                <a:ext cx="360" cy="56"/>
              </a:xfrm>
              <a:custGeom>
                <a:avLst/>
                <a:gdLst>
                  <a:gd name="T0" fmla="*/ 0 w 360"/>
                  <a:gd name="T1" fmla="*/ 0 h 56"/>
                  <a:gd name="T2" fmla="*/ 0 w 360"/>
                  <a:gd name="T3" fmla="*/ 32 h 56"/>
                  <a:gd name="T4" fmla="*/ 360 w 360"/>
                  <a:gd name="T5" fmla="*/ 56 h 56"/>
                  <a:gd name="T6" fmla="*/ 360 w 360"/>
                  <a:gd name="T7" fmla="*/ 24 h 56"/>
                  <a:gd name="T8" fmla="*/ 0 w 36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56">
                    <a:moveTo>
                      <a:pt x="0" y="0"/>
                    </a:moveTo>
                    <a:lnTo>
                      <a:pt x="0" y="32"/>
                    </a:lnTo>
                    <a:lnTo>
                      <a:pt x="360" y="56"/>
                    </a:lnTo>
                    <a:lnTo>
                      <a:pt x="360" y="24"/>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7278" name="Rectangle 125"/>
          <p:cNvSpPr>
            <a:spLocks noChangeArrowheads="1"/>
          </p:cNvSpPr>
          <p:nvPr/>
        </p:nvSpPr>
        <p:spPr bwMode="auto">
          <a:xfrm>
            <a:off x="8305800" y="4572000"/>
            <a:ext cx="1588" cy="50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79" name="Freeform 126"/>
          <p:cNvSpPr>
            <a:spLocks/>
          </p:cNvSpPr>
          <p:nvPr/>
        </p:nvSpPr>
        <p:spPr bwMode="auto">
          <a:xfrm>
            <a:off x="901700" y="5029200"/>
            <a:ext cx="671513" cy="63500"/>
          </a:xfrm>
          <a:custGeom>
            <a:avLst/>
            <a:gdLst>
              <a:gd name="T0" fmla="*/ 0 w 423"/>
              <a:gd name="T1" fmla="*/ 2147483647 h 40"/>
              <a:gd name="T2" fmla="*/ 0 w 423"/>
              <a:gd name="T3" fmla="*/ 2147483647 h 40"/>
              <a:gd name="T4" fmla="*/ 2147483647 w 423"/>
              <a:gd name="T5" fmla="*/ 2147483647 h 40"/>
              <a:gd name="T6" fmla="*/ 2147483647 w 423"/>
              <a:gd name="T7" fmla="*/ 0 h 40"/>
              <a:gd name="T8" fmla="*/ 0 w 423"/>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3" h="40">
                <a:moveTo>
                  <a:pt x="0" y="8"/>
                </a:moveTo>
                <a:lnTo>
                  <a:pt x="0" y="40"/>
                </a:lnTo>
                <a:lnTo>
                  <a:pt x="423" y="32"/>
                </a:lnTo>
                <a:lnTo>
                  <a:pt x="423" y="0"/>
                </a:lnTo>
                <a:lnTo>
                  <a:pt x="0" y="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 name="Freeform 127"/>
          <p:cNvSpPr>
            <a:spLocks/>
          </p:cNvSpPr>
          <p:nvPr/>
        </p:nvSpPr>
        <p:spPr bwMode="auto">
          <a:xfrm>
            <a:off x="1573213" y="5029200"/>
            <a:ext cx="242887" cy="76200"/>
          </a:xfrm>
          <a:custGeom>
            <a:avLst/>
            <a:gdLst>
              <a:gd name="T0" fmla="*/ 0 w 153"/>
              <a:gd name="T1" fmla="*/ 0 h 48"/>
              <a:gd name="T2" fmla="*/ 0 w 153"/>
              <a:gd name="T3" fmla="*/ 2147483647 h 48"/>
              <a:gd name="T4" fmla="*/ 2147483647 w 153"/>
              <a:gd name="T5" fmla="*/ 2147483647 h 48"/>
              <a:gd name="T6" fmla="*/ 2147483647 w 153"/>
              <a:gd name="T7" fmla="*/ 2147483647 h 48"/>
              <a:gd name="T8" fmla="*/ 0 w 153"/>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8">
                <a:moveTo>
                  <a:pt x="0" y="0"/>
                </a:moveTo>
                <a:lnTo>
                  <a:pt x="0" y="32"/>
                </a:lnTo>
                <a:lnTo>
                  <a:pt x="153" y="48"/>
                </a:lnTo>
                <a:lnTo>
                  <a:pt x="153" y="16"/>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 name="Rectangle 128"/>
          <p:cNvSpPr>
            <a:spLocks noChangeArrowheads="1"/>
          </p:cNvSpPr>
          <p:nvPr/>
        </p:nvSpPr>
        <p:spPr bwMode="auto">
          <a:xfrm>
            <a:off x="1573213" y="5029200"/>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82" name="Rectangle 129"/>
          <p:cNvSpPr>
            <a:spLocks noChangeArrowheads="1"/>
          </p:cNvSpPr>
          <p:nvPr/>
        </p:nvSpPr>
        <p:spPr bwMode="auto">
          <a:xfrm>
            <a:off x="1816100" y="5054600"/>
            <a:ext cx="1058863"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83" name="Rectangle 130"/>
          <p:cNvSpPr>
            <a:spLocks noChangeArrowheads="1"/>
          </p:cNvSpPr>
          <p:nvPr/>
        </p:nvSpPr>
        <p:spPr bwMode="auto">
          <a:xfrm>
            <a:off x="1816100" y="5054600"/>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84" name="Freeform 131"/>
          <p:cNvSpPr>
            <a:spLocks/>
          </p:cNvSpPr>
          <p:nvPr/>
        </p:nvSpPr>
        <p:spPr bwMode="auto">
          <a:xfrm>
            <a:off x="2874963" y="5029200"/>
            <a:ext cx="271462" cy="76200"/>
          </a:xfrm>
          <a:custGeom>
            <a:avLst/>
            <a:gdLst>
              <a:gd name="T0" fmla="*/ 0 w 171"/>
              <a:gd name="T1" fmla="*/ 2147483647 h 48"/>
              <a:gd name="T2" fmla="*/ 0 w 171"/>
              <a:gd name="T3" fmla="*/ 2147483647 h 48"/>
              <a:gd name="T4" fmla="*/ 2147483647 w 171"/>
              <a:gd name="T5" fmla="*/ 2147483647 h 48"/>
              <a:gd name="T6" fmla="*/ 2147483647 w 171"/>
              <a:gd name="T7" fmla="*/ 0 h 48"/>
              <a:gd name="T8" fmla="*/ 0 w 171"/>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48">
                <a:moveTo>
                  <a:pt x="0" y="16"/>
                </a:moveTo>
                <a:lnTo>
                  <a:pt x="0" y="48"/>
                </a:lnTo>
                <a:lnTo>
                  <a:pt x="171" y="32"/>
                </a:lnTo>
                <a:lnTo>
                  <a:pt x="171" y="0"/>
                </a:lnTo>
                <a:lnTo>
                  <a:pt x="0" y="16"/>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5" name="Rectangle 132"/>
          <p:cNvSpPr>
            <a:spLocks noChangeArrowheads="1"/>
          </p:cNvSpPr>
          <p:nvPr/>
        </p:nvSpPr>
        <p:spPr bwMode="auto">
          <a:xfrm>
            <a:off x="2874963" y="5054600"/>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86" name="Rectangle 133"/>
          <p:cNvSpPr>
            <a:spLocks noChangeArrowheads="1"/>
          </p:cNvSpPr>
          <p:nvPr/>
        </p:nvSpPr>
        <p:spPr bwMode="auto">
          <a:xfrm>
            <a:off x="3146425" y="5029200"/>
            <a:ext cx="98583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87" name="Rectangle 134"/>
          <p:cNvSpPr>
            <a:spLocks noChangeArrowheads="1"/>
          </p:cNvSpPr>
          <p:nvPr/>
        </p:nvSpPr>
        <p:spPr bwMode="auto">
          <a:xfrm>
            <a:off x="3146425" y="5029200"/>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88" name="Freeform 135"/>
          <p:cNvSpPr>
            <a:spLocks/>
          </p:cNvSpPr>
          <p:nvPr/>
        </p:nvSpPr>
        <p:spPr bwMode="auto">
          <a:xfrm>
            <a:off x="4132263" y="5029200"/>
            <a:ext cx="371475" cy="76200"/>
          </a:xfrm>
          <a:custGeom>
            <a:avLst/>
            <a:gdLst>
              <a:gd name="T0" fmla="*/ 0 w 234"/>
              <a:gd name="T1" fmla="*/ 0 h 48"/>
              <a:gd name="T2" fmla="*/ 0 w 234"/>
              <a:gd name="T3" fmla="*/ 2147483647 h 48"/>
              <a:gd name="T4" fmla="*/ 2147483647 w 234"/>
              <a:gd name="T5" fmla="*/ 2147483647 h 48"/>
              <a:gd name="T6" fmla="*/ 2147483647 w 234"/>
              <a:gd name="T7" fmla="*/ 2147483647 h 48"/>
              <a:gd name="T8" fmla="*/ 0 w 234"/>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8">
                <a:moveTo>
                  <a:pt x="0" y="0"/>
                </a:moveTo>
                <a:lnTo>
                  <a:pt x="0" y="32"/>
                </a:lnTo>
                <a:lnTo>
                  <a:pt x="234" y="48"/>
                </a:lnTo>
                <a:lnTo>
                  <a:pt x="234" y="16"/>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9" name="Rectangle 136"/>
          <p:cNvSpPr>
            <a:spLocks noChangeArrowheads="1"/>
          </p:cNvSpPr>
          <p:nvPr/>
        </p:nvSpPr>
        <p:spPr bwMode="auto">
          <a:xfrm>
            <a:off x="4132263" y="5029200"/>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90" name="Freeform 137"/>
          <p:cNvSpPr>
            <a:spLocks/>
          </p:cNvSpPr>
          <p:nvPr/>
        </p:nvSpPr>
        <p:spPr bwMode="auto">
          <a:xfrm>
            <a:off x="4503738" y="5029200"/>
            <a:ext cx="514350" cy="76200"/>
          </a:xfrm>
          <a:custGeom>
            <a:avLst/>
            <a:gdLst>
              <a:gd name="T0" fmla="*/ 0 w 324"/>
              <a:gd name="T1" fmla="*/ 2147483647 h 48"/>
              <a:gd name="T2" fmla="*/ 0 w 324"/>
              <a:gd name="T3" fmla="*/ 2147483647 h 48"/>
              <a:gd name="T4" fmla="*/ 2147483647 w 324"/>
              <a:gd name="T5" fmla="*/ 2147483647 h 48"/>
              <a:gd name="T6" fmla="*/ 2147483647 w 324"/>
              <a:gd name="T7" fmla="*/ 0 h 48"/>
              <a:gd name="T8" fmla="*/ 0 w 324"/>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48">
                <a:moveTo>
                  <a:pt x="0" y="16"/>
                </a:moveTo>
                <a:lnTo>
                  <a:pt x="0" y="48"/>
                </a:lnTo>
                <a:lnTo>
                  <a:pt x="324" y="32"/>
                </a:lnTo>
                <a:lnTo>
                  <a:pt x="324" y="0"/>
                </a:lnTo>
                <a:lnTo>
                  <a:pt x="0" y="16"/>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1" name="Rectangle 138"/>
          <p:cNvSpPr>
            <a:spLocks noChangeArrowheads="1"/>
          </p:cNvSpPr>
          <p:nvPr/>
        </p:nvSpPr>
        <p:spPr bwMode="auto">
          <a:xfrm>
            <a:off x="4503738" y="5054600"/>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92" name="Rectangle 139"/>
          <p:cNvSpPr>
            <a:spLocks noChangeArrowheads="1"/>
          </p:cNvSpPr>
          <p:nvPr/>
        </p:nvSpPr>
        <p:spPr bwMode="auto">
          <a:xfrm>
            <a:off x="5018088" y="5029200"/>
            <a:ext cx="29733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93" name="Rectangle 140"/>
          <p:cNvSpPr>
            <a:spLocks noChangeArrowheads="1"/>
          </p:cNvSpPr>
          <p:nvPr/>
        </p:nvSpPr>
        <p:spPr bwMode="auto">
          <a:xfrm>
            <a:off x="5018088" y="5029200"/>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94" name="Freeform 141"/>
          <p:cNvSpPr>
            <a:spLocks/>
          </p:cNvSpPr>
          <p:nvPr/>
        </p:nvSpPr>
        <p:spPr bwMode="auto">
          <a:xfrm>
            <a:off x="7991475" y="5029200"/>
            <a:ext cx="257175" cy="63500"/>
          </a:xfrm>
          <a:custGeom>
            <a:avLst/>
            <a:gdLst>
              <a:gd name="T0" fmla="*/ 0 w 162"/>
              <a:gd name="T1" fmla="*/ 0 h 40"/>
              <a:gd name="T2" fmla="*/ 0 w 162"/>
              <a:gd name="T3" fmla="*/ 2147483647 h 40"/>
              <a:gd name="T4" fmla="*/ 2147483647 w 162"/>
              <a:gd name="T5" fmla="*/ 2147483647 h 40"/>
              <a:gd name="T6" fmla="*/ 2147483647 w 162"/>
              <a:gd name="T7" fmla="*/ 2147483647 h 40"/>
              <a:gd name="T8" fmla="*/ 0 w 1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40">
                <a:moveTo>
                  <a:pt x="0" y="0"/>
                </a:moveTo>
                <a:lnTo>
                  <a:pt x="0" y="32"/>
                </a:lnTo>
                <a:lnTo>
                  <a:pt x="162" y="40"/>
                </a:lnTo>
                <a:lnTo>
                  <a:pt x="162" y="8"/>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5" name="Rectangle 142"/>
          <p:cNvSpPr>
            <a:spLocks noChangeArrowheads="1"/>
          </p:cNvSpPr>
          <p:nvPr/>
        </p:nvSpPr>
        <p:spPr bwMode="auto">
          <a:xfrm>
            <a:off x="7991475" y="5029200"/>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96" name="Freeform 143"/>
          <p:cNvSpPr>
            <a:spLocks/>
          </p:cNvSpPr>
          <p:nvPr/>
        </p:nvSpPr>
        <p:spPr bwMode="auto">
          <a:xfrm>
            <a:off x="8248650" y="5016500"/>
            <a:ext cx="328613" cy="76200"/>
          </a:xfrm>
          <a:custGeom>
            <a:avLst/>
            <a:gdLst>
              <a:gd name="T0" fmla="*/ 0 w 207"/>
              <a:gd name="T1" fmla="*/ 2147483647 h 48"/>
              <a:gd name="T2" fmla="*/ 0 w 207"/>
              <a:gd name="T3" fmla="*/ 2147483647 h 48"/>
              <a:gd name="T4" fmla="*/ 2147483647 w 207"/>
              <a:gd name="T5" fmla="*/ 2147483647 h 48"/>
              <a:gd name="T6" fmla="*/ 2147483647 w 207"/>
              <a:gd name="T7" fmla="*/ 0 h 48"/>
              <a:gd name="T8" fmla="*/ 0 w 207"/>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48">
                <a:moveTo>
                  <a:pt x="0" y="16"/>
                </a:moveTo>
                <a:lnTo>
                  <a:pt x="0" y="48"/>
                </a:lnTo>
                <a:lnTo>
                  <a:pt x="207" y="32"/>
                </a:lnTo>
                <a:lnTo>
                  <a:pt x="207" y="0"/>
                </a:lnTo>
                <a:lnTo>
                  <a:pt x="0" y="16"/>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7" name="Rectangle 144"/>
          <p:cNvSpPr>
            <a:spLocks noChangeArrowheads="1"/>
          </p:cNvSpPr>
          <p:nvPr/>
        </p:nvSpPr>
        <p:spPr bwMode="auto">
          <a:xfrm>
            <a:off x="8248650" y="5041900"/>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298" name="Freeform 145"/>
          <p:cNvSpPr>
            <a:spLocks/>
          </p:cNvSpPr>
          <p:nvPr/>
        </p:nvSpPr>
        <p:spPr bwMode="auto">
          <a:xfrm>
            <a:off x="8577263" y="5016500"/>
            <a:ext cx="300037" cy="76200"/>
          </a:xfrm>
          <a:custGeom>
            <a:avLst/>
            <a:gdLst>
              <a:gd name="T0" fmla="*/ 0 w 189"/>
              <a:gd name="T1" fmla="*/ 0 h 48"/>
              <a:gd name="T2" fmla="*/ 0 w 189"/>
              <a:gd name="T3" fmla="*/ 2147483647 h 48"/>
              <a:gd name="T4" fmla="*/ 2147483647 w 189"/>
              <a:gd name="T5" fmla="*/ 2147483647 h 48"/>
              <a:gd name="T6" fmla="*/ 2147483647 w 189"/>
              <a:gd name="T7" fmla="*/ 2147483647 h 48"/>
              <a:gd name="T8" fmla="*/ 0 w 18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8">
                <a:moveTo>
                  <a:pt x="0" y="0"/>
                </a:moveTo>
                <a:lnTo>
                  <a:pt x="0" y="32"/>
                </a:lnTo>
                <a:lnTo>
                  <a:pt x="189" y="48"/>
                </a:lnTo>
                <a:lnTo>
                  <a:pt x="189" y="16"/>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9" name="Rectangle 146"/>
          <p:cNvSpPr>
            <a:spLocks noChangeArrowheads="1"/>
          </p:cNvSpPr>
          <p:nvPr/>
        </p:nvSpPr>
        <p:spPr bwMode="auto">
          <a:xfrm>
            <a:off x="8577263" y="5016500"/>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7300" name="Freeform 147"/>
          <p:cNvSpPr>
            <a:spLocks/>
          </p:cNvSpPr>
          <p:nvPr/>
        </p:nvSpPr>
        <p:spPr bwMode="auto">
          <a:xfrm>
            <a:off x="844550" y="5283200"/>
            <a:ext cx="8032750" cy="63500"/>
          </a:xfrm>
          <a:custGeom>
            <a:avLst/>
            <a:gdLst>
              <a:gd name="T0" fmla="*/ 2147483647 w 5060"/>
              <a:gd name="T1" fmla="*/ 2147483647 h 40"/>
              <a:gd name="T2" fmla="*/ 2147483647 w 5060"/>
              <a:gd name="T3" fmla="*/ 0 h 40"/>
              <a:gd name="T4" fmla="*/ 0 w 5060"/>
              <a:gd name="T5" fmla="*/ 0 h 40"/>
              <a:gd name="T6" fmla="*/ 0 60000 65536"/>
              <a:gd name="T7" fmla="*/ 0 60000 65536"/>
              <a:gd name="T8" fmla="*/ 0 60000 65536"/>
            </a:gdLst>
            <a:ahLst/>
            <a:cxnLst>
              <a:cxn ang="T6">
                <a:pos x="T0" y="T1"/>
              </a:cxn>
              <a:cxn ang="T7">
                <a:pos x="T2" y="T3"/>
              </a:cxn>
              <a:cxn ang="T8">
                <a:pos x="T4" y="T5"/>
              </a:cxn>
            </a:cxnLst>
            <a:rect l="0" t="0" r="r" b="b"/>
            <a:pathLst>
              <a:path w="5060" h="40">
                <a:moveTo>
                  <a:pt x="5060" y="40"/>
                </a:moveTo>
                <a:lnTo>
                  <a:pt x="5060" y="0"/>
                </a:lnTo>
                <a:lnTo>
                  <a:pt x="0" y="0"/>
                </a:lnTo>
              </a:path>
            </a:pathLst>
          </a:custGeom>
          <a:noFill/>
          <a:ln w="428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1" name="Freeform 148"/>
          <p:cNvSpPr>
            <a:spLocks/>
          </p:cNvSpPr>
          <p:nvPr/>
        </p:nvSpPr>
        <p:spPr bwMode="auto">
          <a:xfrm>
            <a:off x="844550" y="2082800"/>
            <a:ext cx="57150" cy="3263900"/>
          </a:xfrm>
          <a:custGeom>
            <a:avLst/>
            <a:gdLst>
              <a:gd name="T0" fmla="*/ 0 w 36"/>
              <a:gd name="T1" fmla="*/ 0 h 2056"/>
              <a:gd name="T2" fmla="*/ 2147483647 w 36"/>
              <a:gd name="T3" fmla="*/ 0 h 2056"/>
              <a:gd name="T4" fmla="*/ 2147483647 w 36"/>
              <a:gd name="T5" fmla="*/ 2147483647 h 2056"/>
              <a:gd name="T6" fmla="*/ 0 60000 65536"/>
              <a:gd name="T7" fmla="*/ 0 60000 65536"/>
              <a:gd name="T8" fmla="*/ 0 60000 65536"/>
            </a:gdLst>
            <a:ahLst/>
            <a:cxnLst>
              <a:cxn ang="T6">
                <a:pos x="T0" y="T1"/>
              </a:cxn>
              <a:cxn ang="T7">
                <a:pos x="T2" y="T3"/>
              </a:cxn>
              <a:cxn ang="T8">
                <a:pos x="T4" y="T5"/>
              </a:cxn>
            </a:cxnLst>
            <a:rect l="0" t="0" r="r" b="b"/>
            <a:pathLst>
              <a:path w="36" h="2056">
                <a:moveTo>
                  <a:pt x="0" y="0"/>
                </a:moveTo>
                <a:lnTo>
                  <a:pt x="36" y="0"/>
                </a:lnTo>
                <a:lnTo>
                  <a:pt x="36" y="2056"/>
                </a:lnTo>
              </a:path>
            </a:pathLst>
          </a:custGeom>
          <a:noFill/>
          <a:ln w="428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2" name="Line 149"/>
          <p:cNvSpPr>
            <a:spLocks noChangeShapeType="1"/>
          </p:cNvSpPr>
          <p:nvPr/>
        </p:nvSpPr>
        <p:spPr bwMode="auto">
          <a:xfrm flipH="1">
            <a:off x="844550" y="2717800"/>
            <a:ext cx="57150" cy="158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3" name="Line 150"/>
          <p:cNvSpPr>
            <a:spLocks noChangeShapeType="1"/>
          </p:cNvSpPr>
          <p:nvPr/>
        </p:nvSpPr>
        <p:spPr bwMode="auto">
          <a:xfrm flipH="1">
            <a:off x="844550" y="3365500"/>
            <a:ext cx="57150" cy="158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4" name="Line 151"/>
          <p:cNvSpPr>
            <a:spLocks noChangeShapeType="1"/>
          </p:cNvSpPr>
          <p:nvPr/>
        </p:nvSpPr>
        <p:spPr bwMode="auto">
          <a:xfrm flipH="1">
            <a:off x="844550" y="4000500"/>
            <a:ext cx="57150" cy="158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5" name="Line 152"/>
          <p:cNvSpPr>
            <a:spLocks noChangeShapeType="1"/>
          </p:cNvSpPr>
          <p:nvPr/>
        </p:nvSpPr>
        <p:spPr bwMode="auto">
          <a:xfrm flipH="1">
            <a:off x="844550" y="4648200"/>
            <a:ext cx="57150" cy="158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6" name="Line 153"/>
          <p:cNvSpPr>
            <a:spLocks noChangeShapeType="1"/>
          </p:cNvSpPr>
          <p:nvPr/>
        </p:nvSpPr>
        <p:spPr bwMode="auto">
          <a:xfrm>
            <a:off x="1216025"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7" name="Line 154"/>
          <p:cNvSpPr>
            <a:spLocks noChangeShapeType="1"/>
          </p:cNvSpPr>
          <p:nvPr/>
        </p:nvSpPr>
        <p:spPr bwMode="auto">
          <a:xfrm>
            <a:off x="154463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8" name="Line 155"/>
          <p:cNvSpPr>
            <a:spLocks noChangeShapeType="1"/>
          </p:cNvSpPr>
          <p:nvPr/>
        </p:nvSpPr>
        <p:spPr bwMode="auto">
          <a:xfrm>
            <a:off x="185896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9" name="Line 156"/>
          <p:cNvSpPr>
            <a:spLocks noChangeShapeType="1"/>
          </p:cNvSpPr>
          <p:nvPr/>
        </p:nvSpPr>
        <p:spPr bwMode="auto">
          <a:xfrm>
            <a:off x="217328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0" name="Line 157"/>
          <p:cNvSpPr>
            <a:spLocks noChangeShapeType="1"/>
          </p:cNvSpPr>
          <p:nvPr/>
        </p:nvSpPr>
        <p:spPr bwMode="auto">
          <a:xfrm>
            <a:off x="250348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1" name="Line 158"/>
          <p:cNvSpPr>
            <a:spLocks noChangeShapeType="1"/>
          </p:cNvSpPr>
          <p:nvPr/>
        </p:nvSpPr>
        <p:spPr bwMode="auto">
          <a:xfrm>
            <a:off x="281781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2" name="Line 159"/>
          <p:cNvSpPr>
            <a:spLocks noChangeShapeType="1"/>
          </p:cNvSpPr>
          <p:nvPr/>
        </p:nvSpPr>
        <p:spPr bwMode="auto">
          <a:xfrm>
            <a:off x="313213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3" name="Line 160"/>
          <p:cNvSpPr>
            <a:spLocks noChangeShapeType="1"/>
          </p:cNvSpPr>
          <p:nvPr/>
        </p:nvSpPr>
        <p:spPr bwMode="auto">
          <a:xfrm>
            <a:off x="3460750"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4" name="Line 161"/>
          <p:cNvSpPr>
            <a:spLocks noChangeShapeType="1"/>
          </p:cNvSpPr>
          <p:nvPr/>
        </p:nvSpPr>
        <p:spPr bwMode="auto">
          <a:xfrm>
            <a:off x="3775075"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5" name="Line 162"/>
          <p:cNvSpPr>
            <a:spLocks noChangeShapeType="1"/>
          </p:cNvSpPr>
          <p:nvPr/>
        </p:nvSpPr>
        <p:spPr bwMode="auto">
          <a:xfrm>
            <a:off x="4089400"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6" name="Line 163"/>
          <p:cNvSpPr>
            <a:spLocks noChangeShapeType="1"/>
          </p:cNvSpPr>
          <p:nvPr/>
        </p:nvSpPr>
        <p:spPr bwMode="auto">
          <a:xfrm>
            <a:off x="441801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7" name="Line 164"/>
          <p:cNvSpPr>
            <a:spLocks noChangeShapeType="1"/>
          </p:cNvSpPr>
          <p:nvPr/>
        </p:nvSpPr>
        <p:spPr bwMode="auto">
          <a:xfrm>
            <a:off x="473233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8" name="Line 165"/>
          <p:cNvSpPr>
            <a:spLocks noChangeShapeType="1"/>
          </p:cNvSpPr>
          <p:nvPr/>
        </p:nvSpPr>
        <p:spPr bwMode="auto">
          <a:xfrm>
            <a:off x="504666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9" name="Line 166"/>
          <p:cNvSpPr>
            <a:spLocks noChangeShapeType="1"/>
          </p:cNvSpPr>
          <p:nvPr/>
        </p:nvSpPr>
        <p:spPr bwMode="auto">
          <a:xfrm>
            <a:off x="536098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0" name="Line 167"/>
          <p:cNvSpPr>
            <a:spLocks noChangeShapeType="1"/>
          </p:cNvSpPr>
          <p:nvPr/>
        </p:nvSpPr>
        <p:spPr bwMode="auto">
          <a:xfrm>
            <a:off x="5689600"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1" name="Line 168"/>
          <p:cNvSpPr>
            <a:spLocks noChangeShapeType="1"/>
          </p:cNvSpPr>
          <p:nvPr/>
        </p:nvSpPr>
        <p:spPr bwMode="auto">
          <a:xfrm>
            <a:off x="6003925"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2" name="Line 169"/>
          <p:cNvSpPr>
            <a:spLocks noChangeShapeType="1"/>
          </p:cNvSpPr>
          <p:nvPr/>
        </p:nvSpPr>
        <p:spPr bwMode="auto">
          <a:xfrm>
            <a:off x="6318250"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3" name="Line 170"/>
          <p:cNvSpPr>
            <a:spLocks noChangeShapeType="1"/>
          </p:cNvSpPr>
          <p:nvPr/>
        </p:nvSpPr>
        <p:spPr bwMode="auto">
          <a:xfrm>
            <a:off x="664686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4" name="Line 171"/>
          <p:cNvSpPr>
            <a:spLocks noChangeShapeType="1"/>
          </p:cNvSpPr>
          <p:nvPr/>
        </p:nvSpPr>
        <p:spPr bwMode="auto">
          <a:xfrm>
            <a:off x="6962775"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5" name="Line 172"/>
          <p:cNvSpPr>
            <a:spLocks noChangeShapeType="1"/>
          </p:cNvSpPr>
          <p:nvPr/>
        </p:nvSpPr>
        <p:spPr bwMode="auto">
          <a:xfrm>
            <a:off x="7277100"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6" name="Line 173"/>
          <p:cNvSpPr>
            <a:spLocks noChangeShapeType="1"/>
          </p:cNvSpPr>
          <p:nvPr/>
        </p:nvSpPr>
        <p:spPr bwMode="auto">
          <a:xfrm>
            <a:off x="760571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7" name="Line 174"/>
          <p:cNvSpPr>
            <a:spLocks noChangeShapeType="1"/>
          </p:cNvSpPr>
          <p:nvPr/>
        </p:nvSpPr>
        <p:spPr bwMode="auto">
          <a:xfrm>
            <a:off x="7920038"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8" name="Line 175"/>
          <p:cNvSpPr>
            <a:spLocks noChangeShapeType="1"/>
          </p:cNvSpPr>
          <p:nvPr/>
        </p:nvSpPr>
        <p:spPr bwMode="auto">
          <a:xfrm>
            <a:off x="8234363" y="5283200"/>
            <a:ext cx="1587"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9" name="Line 176"/>
          <p:cNvSpPr>
            <a:spLocks noChangeShapeType="1"/>
          </p:cNvSpPr>
          <p:nvPr/>
        </p:nvSpPr>
        <p:spPr bwMode="auto">
          <a:xfrm>
            <a:off x="8562975" y="5283200"/>
            <a:ext cx="1588" cy="63500"/>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0" name="Rectangle 177"/>
          <p:cNvSpPr>
            <a:spLocks noChangeArrowheads="1"/>
          </p:cNvSpPr>
          <p:nvPr/>
        </p:nvSpPr>
        <p:spPr bwMode="auto">
          <a:xfrm>
            <a:off x="8005763" y="3200400"/>
            <a:ext cx="7572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EA569F"/>
                </a:solidFill>
                <a:latin typeface="Arial" pitchFamily="34" charset="0"/>
              </a:rPr>
              <a:t>Breast</a:t>
            </a:r>
            <a:endParaRPr lang="en-US" altLang="en-US" sz="3200" b="0" baseline="0">
              <a:solidFill>
                <a:schemeClr val="tx1"/>
              </a:solidFill>
              <a:latin typeface="Arial" pitchFamily="34" charset="0"/>
            </a:endParaRPr>
          </a:p>
        </p:txBody>
      </p:sp>
      <p:sp>
        <p:nvSpPr>
          <p:cNvPr id="7331" name="Rectangle 178"/>
          <p:cNvSpPr>
            <a:spLocks noChangeArrowheads="1"/>
          </p:cNvSpPr>
          <p:nvPr/>
        </p:nvSpPr>
        <p:spPr bwMode="auto">
          <a:xfrm>
            <a:off x="8218488" y="4330700"/>
            <a:ext cx="4318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chemeClr val="tx2"/>
                </a:solidFill>
                <a:latin typeface="Arial" pitchFamily="34" charset="0"/>
              </a:rPr>
              <a:t>Lung</a:t>
            </a:r>
            <a:endParaRPr lang="en-US" altLang="en-US" sz="3200" b="0" baseline="0">
              <a:solidFill>
                <a:schemeClr val="tx2"/>
              </a:solidFill>
              <a:latin typeface="Arial" pitchFamily="34" charset="0"/>
            </a:endParaRPr>
          </a:p>
        </p:txBody>
      </p:sp>
      <p:sp>
        <p:nvSpPr>
          <p:cNvPr id="7332" name="Rectangle 179"/>
          <p:cNvSpPr>
            <a:spLocks noChangeArrowheads="1"/>
          </p:cNvSpPr>
          <p:nvPr/>
        </p:nvSpPr>
        <p:spPr bwMode="auto">
          <a:xfrm>
            <a:off x="7991475" y="4724400"/>
            <a:ext cx="7715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EDE9B7"/>
                </a:solidFill>
                <a:latin typeface="Arial" pitchFamily="34" charset="0"/>
              </a:rPr>
              <a:t>Uterus</a:t>
            </a:r>
            <a:endParaRPr lang="en-US" altLang="en-US" sz="3200" b="0" baseline="0">
              <a:solidFill>
                <a:schemeClr val="tx1"/>
              </a:solidFill>
              <a:latin typeface="Arial" pitchFamily="34" charset="0"/>
            </a:endParaRPr>
          </a:p>
        </p:txBody>
      </p:sp>
      <p:sp>
        <p:nvSpPr>
          <p:cNvPr id="7333" name="Rectangle 180"/>
          <p:cNvSpPr>
            <a:spLocks noChangeArrowheads="1"/>
          </p:cNvSpPr>
          <p:nvPr/>
        </p:nvSpPr>
        <p:spPr bwMode="auto">
          <a:xfrm>
            <a:off x="8048625" y="5067300"/>
            <a:ext cx="685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FB8B00"/>
                </a:solidFill>
                <a:latin typeface="Arial" pitchFamily="34" charset="0"/>
              </a:rPr>
              <a:t>Ovary</a:t>
            </a:r>
            <a:endParaRPr lang="en-US" altLang="en-US" sz="3200" b="0" baseline="0">
              <a:solidFill>
                <a:schemeClr val="tx1"/>
              </a:solidFill>
              <a:latin typeface="Arial" pitchFamily="34" charset="0"/>
            </a:endParaRPr>
          </a:p>
        </p:txBody>
      </p:sp>
      <p:sp>
        <p:nvSpPr>
          <p:cNvPr id="7334" name="Rectangle 181"/>
          <p:cNvSpPr>
            <a:spLocks noChangeArrowheads="1"/>
          </p:cNvSpPr>
          <p:nvPr/>
        </p:nvSpPr>
        <p:spPr bwMode="auto">
          <a:xfrm>
            <a:off x="3733800" y="4303713"/>
            <a:ext cx="13795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5EB935"/>
                </a:solidFill>
                <a:latin typeface="Arial" pitchFamily="34" charset="0"/>
              </a:rPr>
              <a:t>Colon &amp; Rectum</a:t>
            </a:r>
            <a:endParaRPr lang="en-US" altLang="en-US" sz="3200" b="0" baseline="0">
              <a:solidFill>
                <a:schemeClr val="tx1"/>
              </a:solidFill>
              <a:latin typeface="Arial" pitchFamily="34" charset="0"/>
            </a:endParaRPr>
          </a:p>
        </p:txBody>
      </p:sp>
      <p:pic>
        <p:nvPicPr>
          <p:cNvPr id="7335" name="Picture 18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6" name="Picture 18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7" name="Picture 18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8" name="Picture 18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9" name="Picture 18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0" name="Picture 18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1" name="Picture 18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2" name="Picture 18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3" name="Picture 1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4" name="Picture 19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5" name="Picture 19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6" name="Picture 1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7" name="Picture 19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8" name="Picture 19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49" name="Picture 19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0" name="Picture 19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1" name="Picture 19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2" name="Picture 19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3" name="Picture 2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4" name="Picture 2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5" name="Picture 2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6" name="Picture 2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7" name="Picture 20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8" name="Picture 20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59" name="Picture 20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60" name="Picture 20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930400"/>
            <a:ext cx="100013" cy="8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61" name="Text Box 208"/>
          <p:cNvSpPr txBox="1">
            <a:spLocks noChangeArrowheads="1"/>
          </p:cNvSpPr>
          <p:nvPr/>
        </p:nvSpPr>
        <p:spPr bwMode="auto">
          <a:xfrm>
            <a:off x="419100" y="1938338"/>
            <a:ext cx="4349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250</a:t>
            </a:r>
          </a:p>
        </p:txBody>
      </p:sp>
      <p:sp>
        <p:nvSpPr>
          <p:cNvPr id="7362" name="Text Box 209"/>
          <p:cNvSpPr txBox="1">
            <a:spLocks noChangeArrowheads="1"/>
          </p:cNvSpPr>
          <p:nvPr/>
        </p:nvSpPr>
        <p:spPr bwMode="auto">
          <a:xfrm>
            <a:off x="585788" y="5124450"/>
            <a:ext cx="268287"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0</a:t>
            </a:r>
          </a:p>
        </p:txBody>
      </p:sp>
      <p:sp>
        <p:nvSpPr>
          <p:cNvPr id="7363" name="Text Box 210"/>
          <p:cNvSpPr txBox="1">
            <a:spLocks noChangeArrowheads="1"/>
          </p:cNvSpPr>
          <p:nvPr/>
        </p:nvSpPr>
        <p:spPr bwMode="auto">
          <a:xfrm>
            <a:off x="501650" y="4486275"/>
            <a:ext cx="3524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50</a:t>
            </a:r>
          </a:p>
        </p:txBody>
      </p:sp>
      <p:sp>
        <p:nvSpPr>
          <p:cNvPr id="7364" name="Text Box 211"/>
          <p:cNvSpPr txBox="1">
            <a:spLocks noChangeArrowheads="1"/>
          </p:cNvSpPr>
          <p:nvPr/>
        </p:nvSpPr>
        <p:spPr bwMode="auto">
          <a:xfrm>
            <a:off x="419100" y="3849688"/>
            <a:ext cx="4349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100</a:t>
            </a:r>
          </a:p>
        </p:txBody>
      </p:sp>
      <p:sp>
        <p:nvSpPr>
          <p:cNvPr id="7365" name="Text Box 212"/>
          <p:cNvSpPr txBox="1">
            <a:spLocks noChangeArrowheads="1"/>
          </p:cNvSpPr>
          <p:nvPr/>
        </p:nvSpPr>
        <p:spPr bwMode="auto">
          <a:xfrm>
            <a:off x="419100" y="3211513"/>
            <a:ext cx="4349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150</a:t>
            </a:r>
          </a:p>
        </p:txBody>
      </p:sp>
      <p:sp>
        <p:nvSpPr>
          <p:cNvPr id="7366" name="Text Box 213"/>
          <p:cNvSpPr txBox="1">
            <a:spLocks noChangeArrowheads="1"/>
          </p:cNvSpPr>
          <p:nvPr/>
        </p:nvSpPr>
        <p:spPr bwMode="auto">
          <a:xfrm>
            <a:off x="419100" y="2574925"/>
            <a:ext cx="4349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200</a:t>
            </a:r>
          </a:p>
        </p:txBody>
      </p:sp>
      <p:sp>
        <p:nvSpPr>
          <p:cNvPr id="7367" name="Rectangle 214"/>
          <p:cNvSpPr>
            <a:spLocks noChangeArrowheads="1"/>
          </p:cNvSpPr>
          <p:nvPr/>
        </p:nvSpPr>
        <p:spPr bwMode="auto">
          <a:xfrm>
            <a:off x="852488" y="3189288"/>
            <a:ext cx="1841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endParaRPr lang="en-US" altLang="en-US" sz="1200" baseline="0">
              <a:solidFill>
                <a:srgbClr val="FFFFFF"/>
              </a:solidFill>
              <a:latin typeface="Arial" pitchFamily="34" charset="0"/>
            </a:endParaRPr>
          </a:p>
        </p:txBody>
      </p:sp>
      <p:sp>
        <p:nvSpPr>
          <p:cNvPr id="7368" name="Text Box 215"/>
          <p:cNvSpPr txBox="1">
            <a:spLocks noChangeArrowheads="1"/>
          </p:cNvSpPr>
          <p:nvPr/>
        </p:nvSpPr>
        <p:spPr bwMode="auto">
          <a:xfrm rot="-5400000">
            <a:off x="-599281" y="3659982"/>
            <a:ext cx="158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solidFill>
                  <a:srgbClr val="FFFFFF"/>
                </a:solidFill>
                <a:latin typeface="Arial" pitchFamily="34" charset="0"/>
              </a:rPr>
              <a:t>Rate per 100,000</a:t>
            </a:r>
          </a:p>
        </p:txBody>
      </p:sp>
      <p:sp>
        <p:nvSpPr>
          <p:cNvPr id="7369" name="Text Box 216"/>
          <p:cNvSpPr txBox="1">
            <a:spLocks noChangeArrowheads="1"/>
          </p:cNvSpPr>
          <p:nvPr/>
        </p:nvSpPr>
        <p:spPr bwMode="auto">
          <a:xfrm>
            <a:off x="4654550" y="5822950"/>
            <a:ext cx="5699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400" baseline="0">
                <a:solidFill>
                  <a:srgbClr val="FFFFFF"/>
                </a:solidFill>
                <a:latin typeface="Arial" pitchFamily="34" charset="0"/>
              </a:rPr>
              <a:t>Year</a:t>
            </a:r>
          </a:p>
        </p:txBody>
      </p:sp>
      <p:sp>
        <p:nvSpPr>
          <p:cNvPr id="7370" name="Text Box 217"/>
          <p:cNvSpPr txBox="1">
            <a:spLocks noChangeArrowheads="1"/>
          </p:cNvSpPr>
          <p:nvPr/>
        </p:nvSpPr>
        <p:spPr bwMode="auto">
          <a:xfrm rot="-5400000">
            <a:off x="632619" y="5444331"/>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1975  </a:t>
            </a:r>
          </a:p>
        </p:txBody>
      </p:sp>
      <p:sp>
        <p:nvSpPr>
          <p:cNvPr id="7371" name="Text Box 218"/>
          <p:cNvSpPr txBox="1">
            <a:spLocks noChangeArrowheads="1"/>
          </p:cNvSpPr>
          <p:nvPr/>
        </p:nvSpPr>
        <p:spPr bwMode="auto">
          <a:xfrm rot="-5400000">
            <a:off x="950119" y="5444331"/>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1976  </a:t>
            </a:r>
          </a:p>
        </p:txBody>
      </p:sp>
      <p:sp>
        <p:nvSpPr>
          <p:cNvPr id="7372" name="Text Box 219"/>
          <p:cNvSpPr txBox="1">
            <a:spLocks noChangeArrowheads="1"/>
          </p:cNvSpPr>
          <p:nvPr/>
        </p:nvSpPr>
        <p:spPr bwMode="auto">
          <a:xfrm rot="-5400000">
            <a:off x="1269207" y="5444331"/>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1977  </a:t>
            </a:r>
          </a:p>
        </p:txBody>
      </p:sp>
      <p:sp>
        <p:nvSpPr>
          <p:cNvPr id="7373" name="Text Box 220"/>
          <p:cNvSpPr txBox="1">
            <a:spLocks noChangeArrowheads="1"/>
          </p:cNvSpPr>
          <p:nvPr/>
        </p:nvSpPr>
        <p:spPr bwMode="auto">
          <a:xfrm rot="-5400000">
            <a:off x="1589882" y="5444331"/>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1978  </a:t>
            </a:r>
          </a:p>
        </p:txBody>
      </p:sp>
      <p:sp>
        <p:nvSpPr>
          <p:cNvPr id="7374" name="Text Box 221"/>
          <p:cNvSpPr txBox="1">
            <a:spLocks noChangeArrowheads="1"/>
          </p:cNvSpPr>
          <p:nvPr/>
        </p:nvSpPr>
        <p:spPr bwMode="auto">
          <a:xfrm rot="-5400000">
            <a:off x="1910557" y="5444331"/>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1979  </a:t>
            </a:r>
          </a:p>
        </p:txBody>
      </p:sp>
      <p:sp>
        <p:nvSpPr>
          <p:cNvPr id="7375" name="Text Box 222"/>
          <p:cNvSpPr txBox="1">
            <a:spLocks noChangeArrowheads="1"/>
          </p:cNvSpPr>
          <p:nvPr/>
        </p:nvSpPr>
        <p:spPr bwMode="auto">
          <a:xfrm rot="-5400000">
            <a:off x="2231232" y="5444331"/>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1980  </a:t>
            </a:r>
          </a:p>
        </p:txBody>
      </p:sp>
      <p:sp>
        <p:nvSpPr>
          <p:cNvPr id="7376" name="Text Box 223"/>
          <p:cNvSpPr txBox="1">
            <a:spLocks noChangeArrowheads="1"/>
          </p:cNvSpPr>
          <p:nvPr/>
        </p:nvSpPr>
        <p:spPr bwMode="auto">
          <a:xfrm rot="-5400000">
            <a:off x="2550319" y="5444331"/>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1981  </a:t>
            </a:r>
          </a:p>
        </p:txBody>
      </p:sp>
      <p:sp>
        <p:nvSpPr>
          <p:cNvPr id="7377" name="Text Box 224"/>
          <p:cNvSpPr txBox="1">
            <a:spLocks noChangeArrowheads="1"/>
          </p:cNvSpPr>
          <p:nvPr/>
        </p:nvSpPr>
        <p:spPr bwMode="auto">
          <a:xfrm rot="-5400000">
            <a:off x="2867819" y="5444331"/>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1982  </a:t>
            </a:r>
          </a:p>
        </p:txBody>
      </p:sp>
      <p:sp>
        <p:nvSpPr>
          <p:cNvPr id="7378" name="Text Box 225"/>
          <p:cNvSpPr txBox="1">
            <a:spLocks noChangeArrowheads="1"/>
          </p:cNvSpPr>
          <p:nvPr/>
        </p:nvSpPr>
        <p:spPr bwMode="auto">
          <a:xfrm rot="-5400000">
            <a:off x="3188494" y="5442744"/>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1983  </a:t>
            </a:r>
          </a:p>
        </p:txBody>
      </p:sp>
      <p:sp>
        <p:nvSpPr>
          <p:cNvPr id="7379" name="Text Box 226"/>
          <p:cNvSpPr txBox="1">
            <a:spLocks noChangeArrowheads="1"/>
          </p:cNvSpPr>
          <p:nvPr/>
        </p:nvSpPr>
        <p:spPr bwMode="auto">
          <a:xfrm rot="-5400000">
            <a:off x="3507582" y="5442744"/>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1984  </a:t>
            </a:r>
          </a:p>
        </p:txBody>
      </p:sp>
      <p:sp>
        <p:nvSpPr>
          <p:cNvPr id="7380" name="Text Box 227"/>
          <p:cNvSpPr txBox="1">
            <a:spLocks noChangeArrowheads="1"/>
          </p:cNvSpPr>
          <p:nvPr/>
        </p:nvSpPr>
        <p:spPr bwMode="auto">
          <a:xfrm rot="-5400000">
            <a:off x="3826669" y="5442744"/>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1985  </a:t>
            </a:r>
          </a:p>
        </p:txBody>
      </p:sp>
      <p:sp>
        <p:nvSpPr>
          <p:cNvPr id="7381" name="Text Box 228"/>
          <p:cNvSpPr txBox="1">
            <a:spLocks noChangeArrowheads="1"/>
          </p:cNvSpPr>
          <p:nvPr/>
        </p:nvSpPr>
        <p:spPr bwMode="auto">
          <a:xfrm rot="-5400000">
            <a:off x="4147344" y="5442744"/>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1986  </a:t>
            </a:r>
          </a:p>
        </p:txBody>
      </p:sp>
      <p:sp>
        <p:nvSpPr>
          <p:cNvPr id="7382" name="Text Box 229"/>
          <p:cNvSpPr txBox="1">
            <a:spLocks noChangeArrowheads="1"/>
          </p:cNvSpPr>
          <p:nvPr/>
        </p:nvSpPr>
        <p:spPr bwMode="auto">
          <a:xfrm rot="-5400000">
            <a:off x="4467225" y="5443538"/>
            <a:ext cx="5207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1987  </a:t>
            </a:r>
          </a:p>
        </p:txBody>
      </p:sp>
      <p:sp>
        <p:nvSpPr>
          <p:cNvPr id="7383" name="Text Box 230"/>
          <p:cNvSpPr txBox="1">
            <a:spLocks noChangeArrowheads="1"/>
          </p:cNvSpPr>
          <p:nvPr/>
        </p:nvSpPr>
        <p:spPr bwMode="auto">
          <a:xfrm rot="-5400000">
            <a:off x="4783932" y="5442744"/>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1988  </a:t>
            </a:r>
          </a:p>
        </p:txBody>
      </p:sp>
      <p:sp>
        <p:nvSpPr>
          <p:cNvPr id="7384" name="Text Box 231"/>
          <p:cNvSpPr txBox="1">
            <a:spLocks noChangeArrowheads="1"/>
          </p:cNvSpPr>
          <p:nvPr/>
        </p:nvSpPr>
        <p:spPr bwMode="auto">
          <a:xfrm rot="-5400000">
            <a:off x="5104607" y="5442744"/>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1989  </a:t>
            </a:r>
          </a:p>
        </p:txBody>
      </p:sp>
      <p:sp>
        <p:nvSpPr>
          <p:cNvPr id="7385" name="Text Box 232"/>
          <p:cNvSpPr txBox="1">
            <a:spLocks noChangeArrowheads="1"/>
          </p:cNvSpPr>
          <p:nvPr/>
        </p:nvSpPr>
        <p:spPr bwMode="auto">
          <a:xfrm rot="-5400000">
            <a:off x="5424488" y="5443538"/>
            <a:ext cx="5207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1990  </a:t>
            </a:r>
          </a:p>
        </p:txBody>
      </p:sp>
      <p:sp>
        <p:nvSpPr>
          <p:cNvPr id="7386" name="Text Box 233"/>
          <p:cNvSpPr txBox="1">
            <a:spLocks noChangeArrowheads="1"/>
          </p:cNvSpPr>
          <p:nvPr/>
        </p:nvSpPr>
        <p:spPr bwMode="auto">
          <a:xfrm rot="-5400000">
            <a:off x="5742782" y="5442744"/>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1991  </a:t>
            </a:r>
          </a:p>
        </p:txBody>
      </p:sp>
      <p:sp>
        <p:nvSpPr>
          <p:cNvPr id="7387" name="Text Box 234"/>
          <p:cNvSpPr txBox="1">
            <a:spLocks noChangeArrowheads="1"/>
          </p:cNvSpPr>
          <p:nvPr/>
        </p:nvSpPr>
        <p:spPr bwMode="auto">
          <a:xfrm rot="-5400000">
            <a:off x="6064251" y="5441950"/>
            <a:ext cx="5207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1992  </a:t>
            </a:r>
          </a:p>
        </p:txBody>
      </p:sp>
      <p:sp>
        <p:nvSpPr>
          <p:cNvPr id="7388" name="Text Box 235"/>
          <p:cNvSpPr txBox="1">
            <a:spLocks noChangeArrowheads="1"/>
          </p:cNvSpPr>
          <p:nvPr/>
        </p:nvSpPr>
        <p:spPr bwMode="auto">
          <a:xfrm rot="-5400000">
            <a:off x="6371432" y="5444331"/>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1993  </a:t>
            </a:r>
          </a:p>
        </p:txBody>
      </p:sp>
      <p:sp>
        <p:nvSpPr>
          <p:cNvPr id="7389" name="Text Box 236"/>
          <p:cNvSpPr txBox="1">
            <a:spLocks noChangeArrowheads="1"/>
          </p:cNvSpPr>
          <p:nvPr/>
        </p:nvSpPr>
        <p:spPr bwMode="auto">
          <a:xfrm rot="-5400000">
            <a:off x="6690519" y="5444331"/>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1994  </a:t>
            </a:r>
          </a:p>
        </p:txBody>
      </p:sp>
      <p:sp>
        <p:nvSpPr>
          <p:cNvPr id="7390" name="Text Box 237"/>
          <p:cNvSpPr txBox="1">
            <a:spLocks noChangeArrowheads="1"/>
          </p:cNvSpPr>
          <p:nvPr/>
        </p:nvSpPr>
        <p:spPr bwMode="auto">
          <a:xfrm rot="-5400000">
            <a:off x="7010400" y="5445125"/>
            <a:ext cx="5207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1995  </a:t>
            </a:r>
          </a:p>
        </p:txBody>
      </p:sp>
      <p:sp>
        <p:nvSpPr>
          <p:cNvPr id="7391" name="Text Box 238"/>
          <p:cNvSpPr txBox="1">
            <a:spLocks noChangeArrowheads="1"/>
          </p:cNvSpPr>
          <p:nvPr/>
        </p:nvSpPr>
        <p:spPr bwMode="auto">
          <a:xfrm rot="-5400000">
            <a:off x="7328694" y="5442744"/>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1996  </a:t>
            </a:r>
          </a:p>
        </p:txBody>
      </p:sp>
      <p:sp>
        <p:nvSpPr>
          <p:cNvPr id="7392" name="Text Box 239"/>
          <p:cNvSpPr txBox="1">
            <a:spLocks noChangeArrowheads="1"/>
          </p:cNvSpPr>
          <p:nvPr/>
        </p:nvSpPr>
        <p:spPr bwMode="auto">
          <a:xfrm rot="-5400000">
            <a:off x="7650163" y="5441950"/>
            <a:ext cx="5207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1997  </a:t>
            </a:r>
          </a:p>
        </p:txBody>
      </p:sp>
      <p:sp>
        <p:nvSpPr>
          <p:cNvPr id="7393" name="Text Box 240"/>
          <p:cNvSpPr txBox="1">
            <a:spLocks noChangeArrowheads="1"/>
          </p:cNvSpPr>
          <p:nvPr/>
        </p:nvSpPr>
        <p:spPr bwMode="auto">
          <a:xfrm rot="-5400000">
            <a:off x="7950994" y="5442744"/>
            <a:ext cx="520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1998  </a:t>
            </a:r>
          </a:p>
        </p:txBody>
      </p:sp>
      <p:sp>
        <p:nvSpPr>
          <p:cNvPr id="7394" name="Text Box 241"/>
          <p:cNvSpPr txBox="1">
            <a:spLocks noChangeArrowheads="1"/>
          </p:cNvSpPr>
          <p:nvPr/>
        </p:nvSpPr>
        <p:spPr bwMode="auto">
          <a:xfrm rot="-5400000">
            <a:off x="8267700" y="5443538"/>
            <a:ext cx="5207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1999  </a:t>
            </a:r>
          </a:p>
        </p:txBody>
      </p:sp>
      <p:sp>
        <p:nvSpPr>
          <p:cNvPr id="7395" name="Text Box 242"/>
          <p:cNvSpPr txBox="1">
            <a:spLocks noChangeArrowheads="1"/>
          </p:cNvSpPr>
          <p:nvPr/>
        </p:nvSpPr>
        <p:spPr bwMode="auto">
          <a:xfrm rot="-5400000">
            <a:off x="8586788" y="5443538"/>
            <a:ext cx="52070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200" baseline="0">
                <a:solidFill>
                  <a:srgbClr val="FFFFFF"/>
                </a:solidFill>
                <a:latin typeface="Arial" pitchFamily="34" charset="0"/>
              </a:rPr>
              <a:t>2000  </a:t>
            </a:r>
          </a:p>
        </p:txBody>
      </p:sp>
      <p:sp>
        <p:nvSpPr>
          <p:cNvPr id="7396" name="Rectangle 243"/>
          <p:cNvSpPr>
            <a:spLocks noChangeArrowheads="1"/>
          </p:cNvSpPr>
          <p:nvPr/>
        </p:nvSpPr>
        <p:spPr bwMode="auto">
          <a:xfrm>
            <a:off x="39688" y="6456363"/>
            <a:ext cx="92614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600" b="0" baseline="0" dirty="0">
                <a:solidFill>
                  <a:schemeClr val="tx1"/>
                </a:solidFill>
                <a:latin typeface="Arial" pitchFamily="34" charset="0"/>
              </a:rPr>
              <a:t>Adapted from American Cancer Society. </a:t>
            </a:r>
            <a:r>
              <a:rPr lang="en-US" altLang="en-US" sz="1600" b="0" i="1" baseline="0" dirty="0">
                <a:solidFill>
                  <a:schemeClr val="tx1"/>
                </a:solidFill>
                <a:latin typeface="Arial" pitchFamily="34" charset="0"/>
              </a:rPr>
              <a:t>Cancer Facts and Figures</a:t>
            </a:r>
            <a:r>
              <a:rPr lang="en-US" altLang="en-US" sz="1600" b="0" baseline="0" dirty="0">
                <a:solidFill>
                  <a:schemeClr val="tx1"/>
                </a:solidFill>
                <a:latin typeface="Arial" pitchFamily="34" charset="0"/>
              </a:rPr>
              <a:t> </a:t>
            </a:r>
            <a:r>
              <a:rPr lang="en-US" altLang="en-US" sz="1600" b="0" i="1" baseline="0" dirty="0">
                <a:solidFill>
                  <a:schemeClr val="tx1"/>
                </a:solidFill>
                <a:latin typeface="Arial" pitchFamily="34" charset="0"/>
              </a:rPr>
              <a:t>2004</a:t>
            </a:r>
            <a:r>
              <a:rPr lang="en-US" altLang="en-US" sz="1600" b="0" baseline="0" dirty="0">
                <a:solidFill>
                  <a:schemeClr val="tx1"/>
                </a:solidFill>
                <a:latin typeface="Arial" pitchFamily="34" charset="0"/>
              </a:rPr>
              <a:t>. </a:t>
            </a:r>
          </a:p>
        </p:txBody>
      </p:sp>
      <p:sp>
        <p:nvSpPr>
          <p:cNvPr id="7397" name="Text Box 244"/>
          <p:cNvSpPr txBox="1">
            <a:spLocks noChangeArrowheads="1"/>
          </p:cNvSpPr>
          <p:nvPr/>
        </p:nvSpPr>
        <p:spPr bwMode="black">
          <a:xfrm>
            <a:off x="6238875" y="2017713"/>
            <a:ext cx="2557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600" baseline="0" dirty="0">
                <a:solidFill>
                  <a:schemeClr val="tx1"/>
                </a:solidFill>
                <a:latin typeface="Arial" pitchFamily="34" charset="0"/>
              </a:rPr>
              <a:t>United States 1975-2000</a:t>
            </a:r>
            <a:r>
              <a:rPr lang="en-US" altLang="en-US" sz="1600" b="0" baseline="0" dirty="0">
                <a:solidFill>
                  <a:schemeClr val="tx1"/>
                </a:solidFill>
                <a:latin typeface="Arial" pitchFamily="34" charset="0"/>
              </a:rPr>
              <a:t> </a:t>
            </a:r>
            <a:endParaRPr lang="en-US" altLang="en-US" sz="1600" baseline="0" dirty="0">
              <a:solidFill>
                <a:schemeClr val="tx1"/>
              </a:solidFill>
              <a:latin typeface="Arial" pitchFamily="34" charset="0"/>
            </a:endParaRPr>
          </a:p>
        </p:txBody>
      </p:sp>
    </p:spTree>
    <p:extLst>
      <p:ext uri="{BB962C8B-B14F-4D97-AF65-F5344CB8AC3E}">
        <p14:creationId xmlns:p14="http://schemas.microsoft.com/office/powerpoint/2010/main" val="246828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Prognostic Factors in Breast Cancer</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mtClean="0"/>
              <a:t>Tumor size</a:t>
            </a:r>
          </a:p>
          <a:p>
            <a:pPr eaLnBrk="1" hangingPunct="1">
              <a:lnSpc>
                <a:spcPct val="90000"/>
              </a:lnSpc>
            </a:pPr>
            <a:r>
              <a:rPr lang="en-US" altLang="en-US" smtClean="0"/>
              <a:t>Node involvement</a:t>
            </a:r>
          </a:p>
          <a:p>
            <a:pPr eaLnBrk="1" hangingPunct="1">
              <a:lnSpc>
                <a:spcPct val="90000"/>
              </a:lnSpc>
            </a:pPr>
            <a:r>
              <a:rPr lang="en-US" altLang="en-US" smtClean="0"/>
              <a:t>Histologic grade</a:t>
            </a:r>
          </a:p>
          <a:p>
            <a:pPr eaLnBrk="1" hangingPunct="1">
              <a:lnSpc>
                <a:spcPct val="90000"/>
              </a:lnSpc>
            </a:pPr>
            <a:r>
              <a:rPr lang="en-US" altLang="en-US" smtClean="0"/>
              <a:t>Estrogen/progesterone receptors</a:t>
            </a:r>
          </a:p>
          <a:p>
            <a:pPr eaLnBrk="1" hangingPunct="1">
              <a:lnSpc>
                <a:spcPct val="90000"/>
              </a:lnSpc>
            </a:pPr>
            <a:r>
              <a:rPr lang="en-US" altLang="en-US" smtClean="0"/>
              <a:t>HER-2/</a:t>
            </a:r>
            <a:r>
              <a:rPr lang="en-US" altLang="en-US" i="1" smtClean="0"/>
              <a:t>neu</a:t>
            </a:r>
            <a:r>
              <a:rPr lang="en-US" altLang="en-US" smtClean="0"/>
              <a:t> status</a:t>
            </a:r>
          </a:p>
          <a:p>
            <a:pPr eaLnBrk="1" hangingPunct="1">
              <a:lnSpc>
                <a:spcPct val="90000"/>
              </a:lnSpc>
            </a:pPr>
            <a:r>
              <a:rPr lang="en-US" altLang="en-US" smtClean="0"/>
              <a:t>Degree of differentiation</a:t>
            </a:r>
          </a:p>
          <a:p>
            <a:pPr eaLnBrk="1" hangingPunct="1">
              <a:lnSpc>
                <a:spcPct val="90000"/>
              </a:lnSpc>
              <a:buFontTx/>
              <a:buNone/>
            </a:pPr>
            <a:endParaRPr lang="en-US" altLang="en-US" smtClean="0"/>
          </a:p>
        </p:txBody>
      </p:sp>
      <p:sp>
        <p:nvSpPr>
          <p:cNvPr id="10244" name="Text Box 4"/>
          <p:cNvSpPr txBox="1">
            <a:spLocks noChangeArrowheads="1"/>
          </p:cNvSpPr>
          <p:nvPr/>
        </p:nvSpPr>
        <p:spPr bwMode="auto">
          <a:xfrm>
            <a:off x="77788" y="5873750"/>
            <a:ext cx="7920037"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50000"/>
              </a:spcBef>
              <a:buFontTx/>
              <a:buNone/>
            </a:pPr>
            <a:r>
              <a:rPr lang="en-US" altLang="en-US" sz="1600" b="0" baseline="0" dirty="0" err="1">
                <a:solidFill>
                  <a:schemeClr val="tx1"/>
                </a:solidFill>
                <a:latin typeface="Arial" pitchFamily="34" charset="0"/>
              </a:rPr>
              <a:t>Donegan</a:t>
            </a:r>
            <a:r>
              <a:rPr lang="en-US" altLang="en-US" sz="1600" b="0" baseline="0" dirty="0">
                <a:solidFill>
                  <a:schemeClr val="tx1"/>
                </a:solidFill>
                <a:latin typeface="Arial" pitchFamily="34" charset="0"/>
              </a:rPr>
              <a:t> WL. </a:t>
            </a:r>
            <a:r>
              <a:rPr lang="en-US" altLang="en-US" sz="1600" b="0" i="1" baseline="0" dirty="0">
                <a:solidFill>
                  <a:schemeClr val="tx1"/>
                </a:solidFill>
                <a:latin typeface="Arial" pitchFamily="34" charset="0"/>
              </a:rPr>
              <a:t>CA Cancer J </a:t>
            </a:r>
            <a:r>
              <a:rPr lang="en-US" altLang="en-US" sz="1600" b="0" i="1" baseline="0" dirty="0" err="1">
                <a:solidFill>
                  <a:schemeClr val="tx1"/>
                </a:solidFill>
                <a:latin typeface="Arial" pitchFamily="34" charset="0"/>
              </a:rPr>
              <a:t>Clin</a:t>
            </a:r>
            <a:r>
              <a:rPr lang="en-US" altLang="en-US" sz="1600" b="0" baseline="0" dirty="0">
                <a:solidFill>
                  <a:schemeClr val="tx1"/>
                </a:solidFill>
                <a:latin typeface="Arial" pitchFamily="34" charset="0"/>
              </a:rPr>
              <a:t>. 1997;47:28-51. </a:t>
            </a:r>
          </a:p>
        </p:txBody>
      </p:sp>
    </p:spTree>
    <p:extLst>
      <p:ext uri="{BB962C8B-B14F-4D97-AF65-F5344CB8AC3E}">
        <p14:creationId xmlns:p14="http://schemas.microsoft.com/office/powerpoint/2010/main" val="374551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black"/>
        <p:txBody>
          <a:bodyPr/>
          <a:lstStyle/>
          <a:p>
            <a:pPr eaLnBrk="1" hangingPunct="1"/>
            <a:r>
              <a:rPr lang="en-US" altLang="en-US" smtClean="0"/>
              <a:t>Annual Cancer Mortality</a:t>
            </a:r>
          </a:p>
        </p:txBody>
      </p:sp>
      <p:sp>
        <p:nvSpPr>
          <p:cNvPr id="11267" name="Rectangle 3"/>
          <p:cNvSpPr>
            <a:spLocks noChangeArrowheads="1"/>
          </p:cNvSpPr>
          <p:nvPr/>
        </p:nvSpPr>
        <p:spPr bwMode="auto">
          <a:xfrm>
            <a:off x="1471613" y="5165725"/>
            <a:ext cx="1587"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268" name="Freeform 4"/>
          <p:cNvSpPr>
            <a:spLocks/>
          </p:cNvSpPr>
          <p:nvPr/>
        </p:nvSpPr>
        <p:spPr bwMode="auto">
          <a:xfrm>
            <a:off x="1577975" y="51657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5"/>
          <p:cNvSpPr>
            <a:spLocks/>
          </p:cNvSpPr>
          <p:nvPr/>
        </p:nvSpPr>
        <p:spPr bwMode="auto">
          <a:xfrm>
            <a:off x="1682750" y="51276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Rectangle 6"/>
          <p:cNvSpPr>
            <a:spLocks noChangeArrowheads="1"/>
          </p:cNvSpPr>
          <p:nvPr/>
        </p:nvSpPr>
        <p:spPr bwMode="auto">
          <a:xfrm>
            <a:off x="1866900" y="5102225"/>
            <a:ext cx="1588" cy="50800"/>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271" name="Freeform 7"/>
          <p:cNvSpPr>
            <a:spLocks/>
          </p:cNvSpPr>
          <p:nvPr/>
        </p:nvSpPr>
        <p:spPr bwMode="auto">
          <a:xfrm>
            <a:off x="2168525" y="5089525"/>
            <a:ext cx="104775" cy="63500"/>
          </a:xfrm>
          <a:custGeom>
            <a:avLst/>
            <a:gdLst>
              <a:gd name="T0" fmla="*/ 0 w 66"/>
              <a:gd name="T1" fmla="*/ 2147483647 h 40"/>
              <a:gd name="T2" fmla="*/ 2147483647 w 66"/>
              <a:gd name="T3" fmla="*/ 2147483647 h 40"/>
              <a:gd name="T4" fmla="*/ 2147483647 w 66"/>
              <a:gd name="T5" fmla="*/ 2147483647 h 40"/>
              <a:gd name="T6" fmla="*/ 2147483647 w 66"/>
              <a:gd name="T7" fmla="*/ 0 h 40"/>
              <a:gd name="T8" fmla="*/ 0 w 66"/>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0">
                <a:moveTo>
                  <a:pt x="0" y="8"/>
                </a:moveTo>
                <a:lnTo>
                  <a:pt x="8" y="40"/>
                </a:lnTo>
                <a:lnTo>
                  <a:pt x="66" y="32"/>
                </a:lnTo>
                <a:lnTo>
                  <a:pt x="58"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8"/>
          <p:cNvSpPr>
            <a:spLocks/>
          </p:cNvSpPr>
          <p:nvPr/>
        </p:nvSpPr>
        <p:spPr bwMode="auto">
          <a:xfrm>
            <a:off x="2168525" y="51022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9"/>
          <p:cNvSpPr>
            <a:spLocks/>
          </p:cNvSpPr>
          <p:nvPr/>
        </p:nvSpPr>
        <p:spPr bwMode="auto">
          <a:xfrm>
            <a:off x="2260600" y="50895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p:nvSpPr>
        <p:spPr bwMode="auto">
          <a:xfrm>
            <a:off x="2417763" y="5089525"/>
            <a:ext cx="14287"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p:nvSpPr>
        <p:spPr bwMode="auto">
          <a:xfrm>
            <a:off x="2773363" y="5013325"/>
            <a:ext cx="12700" cy="50800"/>
          </a:xfrm>
          <a:custGeom>
            <a:avLst/>
            <a:gdLst>
              <a:gd name="T0" fmla="*/ 2147483647 w 8"/>
              <a:gd name="T1" fmla="*/ 2147483647 h 32"/>
              <a:gd name="T2" fmla="*/ 2147483647 w 8"/>
              <a:gd name="T3" fmla="*/ 2147483647 h 32"/>
              <a:gd name="T4" fmla="*/ 0 w 8"/>
              <a:gd name="T5" fmla="*/ 0 h 32"/>
              <a:gd name="T6" fmla="*/ 0 w 8"/>
              <a:gd name="T7" fmla="*/ 0 h 32"/>
              <a:gd name="T8" fmla="*/ 2147483647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32"/>
                </a:moveTo>
                <a:lnTo>
                  <a:pt x="8" y="32"/>
                </a:lnTo>
                <a:lnTo>
                  <a:pt x="0" y="0"/>
                </a:lnTo>
                <a:lnTo>
                  <a:pt x="8" y="32"/>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p:nvSpPr>
        <p:spPr bwMode="auto">
          <a:xfrm>
            <a:off x="2970213" y="4962525"/>
            <a:ext cx="26987" cy="50800"/>
          </a:xfrm>
          <a:custGeom>
            <a:avLst/>
            <a:gdLst>
              <a:gd name="T0" fmla="*/ 2147483647 w 17"/>
              <a:gd name="T1" fmla="*/ 0 h 32"/>
              <a:gd name="T2" fmla="*/ 2147483647 w 17"/>
              <a:gd name="T3" fmla="*/ 0 h 32"/>
              <a:gd name="T4" fmla="*/ 2147483647 w 17"/>
              <a:gd name="T5" fmla="*/ 2147483647 h 32"/>
              <a:gd name="T6" fmla="*/ 0 w 17"/>
              <a:gd name="T7" fmla="*/ 2147483647 h 32"/>
              <a:gd name="T8" fmla="*/ 2147483647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8" y="0"/>
                </a:moveTo>
                <a:lnTo>
                  <a:pt x="8" y="0"/>
                </a:lnTo>
                <a:lnTo>
                  <a:pt x="17" y="32"/>
                </a:lnTo>
                <a:lnTo>
                  <a:pt x="0" y="32"/>
                </a:lnTo>
                <a:lnTo>
                  <a:pt x="8"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Rectangle 13"/>
          <p:cNvSpPr>
            <a:spLocks noChangeArrowheads="1"/>
          </p:cNvSpPr>
          <p:nvPr/>
        </p:nvSpPr>
        <p:spPr bwMode="auto">
          <a:xfrm>
            <a:off x="3114675" y="5051425"/>
            <a:ext cx="26988" cy="1588"/>
          </a:xfrm>
          <a:prstGeom prst="rect">
            <a:avLst/>
          </a:prstGeom>
          <a:solidFill>
            <a:srgbClr val="D8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278" name="Freeform 14"/>
          <p:cNvSpPr>
            <a:spLocks/>
          </p:cNvSpPr>
          <p:nvPr/>
        </p:nvSpPr>
        <p:spPr bwMode="auto">
          <a:xfrm>
            <a:off x="3101975" y="5000625"/>
            <a:ext cx="39688" cy="50800"/>
          </a:xfrm>
          <a:custGeom>
            <a:avLst/>
            <a:gdLst>
              <a:gd name="T0" fmla="*/ 2147483647 w 25"/>
              <a:gd name="T1" fmla="*/ 2147483647 h 32"/>
              <a:gd name="T2" fmla="*/ 2147483647 w 25"/>
              <a:gd name="T3" fmla="*/ 2147483647 h 32"/>
              <a:gd name="T4" fmla="*/ 2147483647 w 25"/>
              <a:gd name="T5" fmla="*/ 0 h 32"/>
              <a:gd name="T6" fmla="*/ 0 w 25"/>
              <a:gd name="T7" fmla="*/ 2147483647 h 32"/>
              <a:gd name="T8" fmla="*/ 2147483647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8" y="32"/>
                </a:moveTo>
                <a:lnTo>
                  <a:pt x="25" y="32"/>
                </a:lnTo>
                <a:lnTo>
                  <a:pt x="16" y="0"/>
                </a:lnTo>
                <a:lnTo>
                  <a:pt x="0" y="8"/>
                </a:lnTo>
                <a:lnTo>
                  <a:pt x="8"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5"/>
          <p:cNvSpPr>
            <a:spLocks/>
          </p:cNvSpPr>
          <p:nvPr/>
        </p:nvSpPr>
        <p:spPr bwMode="auto">
          <a:xfrm>
            <a:off x="3167063" y="4962525"/>
            <a:ext cx="26987" cy="12700"/>
          </a:xfrm>
          <a:custGeom>
            <a:avLst/>
            <a:gdLst>
              <a:gd name="T0" fmla="*/ 0 w 17"/>
              <a:gd name="T1" fmla="*/ 2147483647 h 8"/>
              <a:gd name="T2" fmla="*/ 2147483647 w 17"/>
              <a:gd name="T3" fmla="*/ 0 h 8"/>
              <a:gd name="T4" fmla="*/ 2147483647 w 17"/>
              <a:gd name="T5" fmla="*/ 0 h 8"/>
              <a:gd name="T6" fmla="*/ 0 w 17"/>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9"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16"/>
          <p:cNvSpPr>
            <a:spLocks/>
          </p:cNvSpPr>
          <p:nvPr/>
        </p:nvSpPr>
        <p:spPr bwMode="auto">
          <a:xfrm>
            <a:off x="3167063" y="4962525"/>
            <a:ext cx="39687" cy="50800"/>
          </a:xfrm>
          <a:custGeom>
            <a:avLst/>
            <a:gdLst>
              <a:gd name="T0" fmla="*/ 0 w 25"/>
              <a:gd name="T1" fmla="*/ 2147483647 h 32"/>
              <a:gd name="T2" fmla="*/ 2147483647 w 25"/>
              <a:gd name="T3" fmla="*/ 0 h 32"/>
              <a:gd name="T4" fmla="*/ 2147483647 w 25"/>
              <a:gd name="T5" fmla="*/ 2147483647 h 32"/>
              <a:gd name="T6" fmla="*/ 2147483647 w 25"/>
              <a:gd name="T7" fmla="*/ 2147483647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17"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17"/>
          <p:cNvSpPr>
            <a:spLocks/>
          </p:cNvSpPr>
          <p:nvPr/>
        </p:nvSpPr>
        <p:spPr bwMode="auto">
          <a:xfrm>
            <a:off x="3759200" y="4949825"/>
            <a:ext cx="92075" cy="76200"/>
          </a:xfrm>
          <a:custGeom>
            <a:avLst/>
            <a:gdLst>
              <a:gd name="T0" fmla="*/ 0 w 58"/>
              <a:gd name="T1" fmla="*/ 2147483647 h 48"/>
              <a:gd name="T2" fmla="*/ 2147483647 w 58"/>
              <a:gd name="T3" fmla="*/ 2147483647 h 48"/>
              <a:gd name="T4" fmla="*/ 2147483647 w 58"/>
              <a:gd name="T5" fmla="*/ 2147483647 h 48"/>
              <a:gd name="T6" fmla="*/ 2147483647 w 58"/>
              <a:gd name="T7" fmla="*/ 0 h 48"/>
              <a:gd name="T8" fmla="*/ 0 w 58"/>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0" y="16"/>
                </a:moveTo>
                <a:lnTo>
                  <a:pt x="8" y="48"/>
                </a:lnTo>
                <a:lnTo>
                  <a:pt x="58" y="32"/>
                </a:lnTo>
                <a:lnTo>
                  <a:pt x="50" y="0"/>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18"/>
          <p:cNvSpPr>
            <a:spLocks/>
          </p:cNvSpPr>
          <p:nvPr/>
        </p:nvSpPr>
        <p:spPr bwMode="auto">
          <a:xfrm>
            <a:off x="3759200" y="49752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19"/>
          <p:cNvSpPr>
            <a:spLocks/>
          </p:cNvSpPr>
          <p:nvPr/>
        </p:nvSpPr>
        <p:spPr bwMode="auto">
          <a:xfrm>
            <a:off x="3838575" y="49498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Rectangle 20"/>
          <p:cNvSpPr>
            <a:spLocks noChangeArrowheads="1"/>
          </p:cNvSpPr>
          <p:nvPr/>
        </p:nvSpPr>
        <p:spPr bwMode="auto">
          <a:xfrm>
            <a:off x="4048125" y="4937125"/>
            <a:ext cx="184150" cy="50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285" name="Rectangle 21"/>
          <p:cNvSpPr>
            <a:spLocks noChangeArrowheads="1"/>
          </p:cNvSpPr>
          <p:nvPr/>
        </p:nvSpPr>
        <p:spPr bwMode="auto">
          <a:xfrm>
            <a:off x="4048125" y="4937125"/>
            <a:ext cx="1588" cy="50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286" name="Freeform 22"/>
          <p:cNvSpPr>
            <a:spLocks/>
          </p:cNvSpPr>
          <p:nvPr/>
        </p:nvSpPr>
        <p:spPr bwMode="auto">
          <a:xfrm>
            <a:off x="4232275" y="49371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23"/>
          <p:cNvSpPr>
            <a:spLocks/>
          </p:cNvSpPr>
          <p:nvPr/>
        </p:nvSpPr>
        <p:spPr bwMode="auto">
          <a:xfrm>
            <a:off x="4560888" y="4848225"/>
            <a:ext cx="117475" cy="76200"/>
          </a:xfrm>
          <a:custGeom>
            <a:avLst/>
            <a:gdLst>
              <a:gd name="T0" fmla="*/ 0 w 74"/>
              <a:gd name="T1" fmla="*/ 2147483647 h 48"/>
              <a:gd name="T2" fmla="*/ 2147483647 w 74"/>
              <a:gd name="T3" fmla="*/ 2147483647 h 48"/>
              <a:gd name="T4" fmla="*/ 2147483647 w 74"/>
              <a:gd name="T5" fmla="*/ 2147483647 h 48"/>
              <a:gd name="T6" fmla="*/ 2147483647 w 74"/>
              <a:gd name="T7" fmla="*/ 0 h 48"/>
              <a:gd name="T8" fmla="*/ 0 w 74"/>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48">
                <a:moveTo>
                  <a:pt x="0" y="24"/>
                </a:moveTo>
                <a:lnTo>
                  <a:pt x="25" y="48"/>
                </a:lnTo>
                <a:lnTo>
                  <a:pt x="74" y="24"/>
                </a:lnTo>
                <a:lnTo>
                  <a:pt x="50" y="0"/>
                </a:lnTo>
                <a:lnTo>
                  <a:pt x="0"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24"/>
          <p:cNvSpPr>
            <a:spLocks/>
          </p:cNvSpPr>
          <p:nvPr/>
        </p:nvSpPr>
        <p:spPr bwMode="auto">
          <a:xfrm>
            <a:off x="4560888" y="4873625"/>
            <a:ext cx="39687" cy="50800"/>
          </a:xfrm>
          <a:custGeom>
            <a:avLst/>
            <a:gdLst>
              <a:gd name="T0" fmla="*/ 2147483647 w 25"/>
              <a:gd name="T1" fmla="*/ 2147483647 h 32"/>
              <a:gd name="T2" fmla="*/ 2147483647 w 25"/>
              <a:gd name="T3" fmla="*/ 2147483647 h 32"/>
              <a:gd name="T4" fmla="*/ 2147483647 w 25"/>
              <a:gd name="T5" fmla="*/ 0 h 32"/>
              <a:gd name="T6" fmla="*/ 0 w 25"/>
              <a:gd name="T7" fmla="*/ 2147483647 h 32"/>
              <a:gd name="T8" fmla="*/ 2147483647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6" y="0"/>
                </a:lnTo>
                <a:lnTo>
                  <a:pt x="0" y="8"/>
                </a:lnTo>
                <a:lnTo>
                  <a:pt x="25" y="32"/>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25"/>
          <p:cNvSpPr>
            <a:spLocks/>
          </p:cNvSpPr>
          <p:nvPr/>
        </p:nvSpPr>
        <p:spPr bwMode="auto">
          <a:xfrm>
            <a:off x="4640263" y="4835525"/>
            <a:ext cx="25400" cy="12700"/>
          </a:xfrm>
          <a:custGeom>
            <a:avLst/>
            <a:gdLst>
              <a:gd name="T0" fmla="*/ 0 w 16"/>
              <a:gd name="T1" fmla="*/ 2147483647 h 8"/>
              <a:gd name="T2" fmla="*/ 2147483647 w 16"/>
              <a:gd name="T3" fmla="*/ 0 h 8"/>
              <a:gd name="T4" fmla="*/ 2147483647 w 16"/>
              <a:gd name="T5" fmla="*/ 0 h 8"/>
              <a:gd name="T6" fmla="*/ 0 w 16"/>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0" y="8"/>
                </a:moveTo>
                <a:lnTo>
                  <a:pt x="16" y="0"/>
                </a:lnTo>
                <a:lnTo>
                  <a:pt x="8" y="0"/>
                </a:lnTo>
                <a:lnTo>
                  <a:pt x="0" y="8"/>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26"/>
          <p:cNvSpPr>
            <a:spLocks/>
          </p:cNvSpPr>
          <p:nvPr/>
        </p:nvSpPr>
        <p:spPr bwMode="auto">
          <a:xfrm>
            <a:off x="4640263" y="4835525"/>
            <a:ext cx="38100" cy="50800"/>
          </a:xfrm>
          <a:custGeom>
            <a:avLst/>
            <a:gdLst>
              <a:gd name="T0" fmla="*/ 0 w 24"/>
              <a:gd name="T1" fmla="*/ 2147483647 h 32"/>
              <a:gd name="T2" fmla="*/ 2147483647 w 24"/>
              <a:gd name="T3" fmla="*/ 0 h 32"/>
              <a:gd name="T4" fmla="*/ 2147483647 w 24"/>
              <a:gd name="T5" fmla="*/ 2147483647 h 32"/>
              <a:gd name="T6" fmla="*/ 2147483647 w 24"/>
              <a:gd name="T7" fmla="*/ 2147483647 h 32"/>
              <a:gd name="T8" fmla="*/ 0 w 24"/>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0" y="8"/>
                </a:moveTo>
                <a:lnTo>
                  <a:pt x="16" y="0"/>
                </a:lnTo>
                <a:lnTo>
                  <a:pt x="24"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27"/>
          <p:cNvSpPr>
            <a:spLocks/>
          </p:cNvSpPr>
          <p:nvPr/>
        </p:nvSpPr>
        <p:spPr bwMode="auto">
          <a:xfrm>
            <a:off x="4994275" y="4619625"/>
            <a:ext cx="184150" cy="165100"/>
          </a:xfrm>
          <a:custGeom>
            <a:avLst/>
            <a:gdLst>
              <a:gd name="T0" fmla="*/ 0 w 116"/>
              <a:gd name="T1" fmla="*/ 2147483647 h 104"/>
              <a:gd name="T2" fmla="*/ 2147483647 w 116"/>
              <a:gd name="T3" fmla="*/ 2147483647 h 104"/>
              <a:gd name="T4" fmla="*/ 2147483647 w 116"/>
              <a:gd name="T5" fmla="*/ 2147483647 h 104"/>
              <a:gd name="T6" fmla="*/ 2147483647 w 116"/>
              <a:gd name="T7" fmla="*/ 0 h 104"/>
              <a:gd name="T8" fmla="*/ 0 w 116"/>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4">
                <a:moveTo>
                  <a:pt x="0" y="80"/>
                </a:moveTo>
                <a:lnTo>
                  <a:pt x="25" y="104"/>
                </a:lnTo>
                <a:lnTo>
                  <a:pt x="116" y="24"/>
                </a:lnTo>
                <a:lnTo>
                  <a:pt x="91" y="0"/>
                </a:lnTo>
                <a:lnTo>
                  <a:pt x="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28"/>
          <p:cNvSpPr>
            <a:spLocks/>
          </p:cNvSpPr>
          <p:nvPr/>
        </p:nvSpPr>
        <p:spPr bwMode="auto">
          <a:xfrm>
            <a:off x="4994275" y="4733925"/>
            <a:ext cx="39688" cy="50800"/>
          </a:xfrm>
          <a:custGeom>
            <a:avLst/>
            <a:gdLst>
              <a:gd name="T0" fmla="*/ 2147483647 w 25"/>
              <a:gd name="T1" fmla="*/ 2147483647 h 32"/>
              <a:gd name="T2" fmla="*/ 2147483647 w 25"/>
              <a:gd name="T3" fmla="*/ 2147483647 h 32"/>
              <a:gd name="T4" fmla="*/ 2147483647 w 25"/>
              <a:gd name="T5" fmla="*/ 0 h 32"/>
              <a:gd name="T6" fmla="*/ 0 w 25"/>
              <a:gd name="T7" fmla="*/ 2147483647 h 32"/>
              <a:gd name="T8" fmla="*/ 2147483647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7" y="0"/>
                </a:lnTo>
                <a:lnTo>
                  <a:pt x="0" y="8"/>
                </a:lnTo>
                <a:lnTo>
                  <a:pt x="25" y="32"/>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29"/>
          <p:cNvSpPr>
            <a:spLocks/>
          </p:cNvSpPr>
          <p:nvPr/>
        </p:nvSpPr>
        <p:spPr bwMode="auto">
          <a:xfrm>
            <a:off x="5138738" y="4606925"/>
            <a:ext cx="26987" cy="12700"/>
          </a:xfrm>
          <a:custGeom>
            <a:avLst/>
            <a:gdLst>
              <a:gd name="T0" fmla="*/ 0 w 17"/>
              <a:gd name="T1" fmla="*/ 2147483647 h 8"/>
              <a:gd name="T2" fmla="*/ 2147483647 w 17"/>
              <a:gd name="T3" fmla="*/ 0 h 8"/>
              <a:gd name="T4" fmla="*/ 0 w 17"/>
              <a:gd name="T5" fmla="*/ 2147483647 h 8"/>
              <a:gd name="T6" fmla="*/ 0 w 17"/>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0" y="8"/>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30"/>
          <p:cNvSpPr>
            <a:spLocks/>
          </p:cNvSpPr>
          <p:nvPr/>
        </p:nvSpPr>
        <p:spPr bwMode="auto">
          <a:xfrm>
            <a:off x="5138738" y="4606925"/>
            <a:ext cx="39687" cy="50800"/>
          </a:xfrm>
          <a:custGeom>
            <a:avLst/>
            <a:gdLst>
              <a:gd name="T0" fmla="*/ 0 w 25"/>
              <a:gd name="T1" fmla="*/ 2147483647 h 32"/>
              <a:gd name="T2" fmla="*/ 2147483647 w 25"/>
              <a:gd name="T3" fmla="*/ 0 h 32"/>
              <a:gd name="T4" fmla="*/ 2147483647 w 25"/>
              <a:gd name="T5" fmla="*/ 2147483647 h 32"/>
              <a:gd name="T6" fmla="*/ 2147483647 w 25"/>
              <a:gd name="T7" fmla="*/ 2147483647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31"/>
          <p:cNvSpPr>
            <a:spLocks/>
          </p:cNvSpPr>
          <p:nvPr/>
        </p:nvSpPr>
        <p:spPr bwMode="auto">
          <a:xfrm>
            <a:off x="5335588" y="4530725"/>
            <a:ext cx="39687" cy="50800"/>
          </a:xfrm>
          <a:custGeom>
            <a:avLst/>
            <a:gdLst>
              <a:gd name="T0" fmla="*/ 2147483647 w 25"/>
              <a:gd name="T1" fmla="*/ 2147483647 h 32"/>
              <a:gd name="T2" fmla="*/ 2147483647 w 25"/>
              <a:gd name="T3" fmla="*/ 2147483647 h 32"/>
              <a:gd name="T4" fmla="*/ 2147483647 w 25"/>
              <a:gd name="T5" fmla="*/ 0 h 32"/>
              <a:gd name="T6" fmla="*/ 0 w 25"/>
              <a:gd name="T7" fmla="*/ 2147483647 h 32"/>
              <a:gd name="T8" fmla="*/ 2147483647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7" y="0"/>
                </a:lnTo>
                <a:lnTo>
                  <a:pt x="0" y="8"/>
                </a:lnTo>
                <a:lnTo>
                  <a:pt x="25" y="32"/>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32"/>
          <p:cNvSpPr>
            <a:spLocks/>
          </p:cNvSpPr>
          <p:nvPr/>
        </p:nvSpPr>
        <p:spPr bwMode="auto">
          <a:xfrm>
            <a:off x="5546725" y="4365625"/>
            <a:ext cx="131763" cy="76200"/>
          </a:xfrm>
          <a:custGeom>
            <a:avLst/>
            <a:gdLst>
              <a:gd name="T0" fmla="*/ 0 w 83"/>
              <a:gd name="T1" fmla="*/ 2147483647 h 48"/>
              <a:gd name="T2" fmla="*/ 2147483647 w 83"/>
              <a:gd name="T3" fmla="*/ 2147483647 h 48"/>
              <a:gd name="T4" fmla="*/ 2147483647 w 83"/>
              <a:gd name="T5" fmla="*/ 2147483647 h 48"/>
              <a:gd name="T6" fmla="*/ 2147483647 w 83"/>
              <a:gd name="T7" fmla="*/ 0 h 48"/>
              <a:gd name="T8" fmla="*/ 0 w 83"/>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8">
                <a:moveTo>
                  <a:pt x="0" y="16"/>
                </a:moveTo>
                <a:lnTo>
                  <a:pt x="8" y="48"/>
                </a:lnTo>
                <a:lnTo>
                  <a:pt x="83" y="32"/>
                </a:lnTo>
                <a:lnTo>
                  <a:pt x="74" y="0"/>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33"/>
          <p:cNvSpPr>
            <a:spLocks/>
          </p:cNvSpPr>
          <p:nvPr/>
        </p:nvSpPr>
        <p:spPr bwMode="auto">
          <a:xfrm>
            <a:off x="5519738" y="4391025"/>
            <a:ext cx="26987" cy="12700"/>
          </a:xfrm>
          <a:custGeom>
            <a:avLst/>
            <a:gdLst>
              <a:gd name="T0" fmla="*/ 0 w 17"/>
              <a:gd name="T1" fmla="*/ 2147483647 h 8"/>
              <a:gd name="T2" fmla="*/ 2147483647 w 17"/>
              <a:gd name="T3" fmla="*/ 0 h 8"/>
              <a:gd name="T4" fmla="*/ 2147483647 w 17"/>
              <a:gd name="T5" fmla="*/ 0 h 8"/>
              <a:gd name="T6" fmla="*/ 0 w 17"/>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9"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34"/>
          <p:cNvSpPr>
            <a:spLocks/>
          </p:cNvSpPr>
          <p:nvPr/>
        </p:nvSpPr>
        <p:spPr bwMode="auto">
          <a:xfrm>
            <a:off x="5519738" y="4391025"/>
            <a:ext cx="39687" cy="50800"/>
          </a:xfrm>
          <a:custGeom>
            <a:avLst/>
            <a:gdLst>
              <a:gd name="T0" fmla="*/ 0 w 25"/>
              <a:gd name="T1" fmla="*/ 2147483647 h 32"/>
              <a:gd name="T2" fmla="*/ 2147483647 w 25"/>
              <a:gd name="T3" fmla="*/ 0 h 32"/>
              <a:gd name="T4" fmla="*/ 2147483647 w 25"/>
              <a:gd name="T5" fmla="*/ 2147483647 h 32"/>
              <a:gd name="T6" fmla="*/ 2147483647 w 25"/>
              <a:gd name="T7" fmla="*/ 2147483647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35"/>
          <p:cNvSpPr>
            <a:spLocks/>
          </p:cNvSpPr>
          <p:nvPr/>
        </p:nvSpPr>
        <p:spPr bwMode="auto">
          <a:xfrm>
            <a:off x="5638800" y="4365625"/>
            <a:ext cx="39688" cy="50800"/>
          </a:xfrm>
          <a:custGeom>
            <a:avLst/>
            <a:gdLst>
              <a:gd name="T0" fmla="*/ 2147483647 w 25"/>
              <a:gd name="T1" fmla="*/ 2147483647 h 32"/>
              <a:gd name="T2" fmla="*/ 2147483647 w 25"/>
              <a:gd name="T3" fmla="*/ 2147483647 h 32"/>
              <a:gd name="T4" fmla="*/ 2147483647 w 25"/>
              <a:gd name="T5" fmla="*/ 0 h 32"/>
              <a:gd name="T6" fmla="*/ 0 w 25"/>
              <a:gd name="T7" fmla="*/ 2147483647 h 32"/>
              <a:gd name="T8" fmla="*/ 2147483647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6" y="0"/>
                </a:lnTo>
                <a:lnTo>
                  <a:pt x="0" y="8"/>
                </a:lnTo>
                <a:lnTo>
                  <a:pt x="25" y="32"/>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36"/>
          <p:cNvSpPr>
            <a:spLocks/>
          </p:cNvSpPr>
          <p:nvPr/>
        </p:nvSpPr>
        <p:spPr bwMode="auto">
          <a:xfrm>
            <a:off x="5718175" y="4276725"/>
            <a:ext cx="25400" cy="12700"/>
          </a:xfrm>
          <a:custGeom>
            <a:avLst/>
            <a:gdLst>
              <a:gd name="T0" fmla="*/ 0 w 16"/>
              <a:gd name="T1" fmla="*/ 2147483647 h 8"/>
              <a:gd name="T2" fmla="*/ 2147483647 w 16"/>
              <a:gd name="T3" fmla="*/ 0 h 8"/>
              <a:gd name="T4" fmla="*/ 0 w 16"/>
              <a:gd name="T5" fmla="*/ 0 h 8"/>
              <a:gd name="T6" fmla="*/ 0 w 16"/>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0" y="8"/>
                </a:moveTo>
                <a:lnTo>
                  <a:pt x="16" y="0"/>
                </a:lnTo>
                <a:lnTo>
                  <a:pt x="0"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37"/>
          <p:cNvSpPr>
            <a:spLocks/>
          </p:cNvSpPr>
          <p:nvPr/>
        </p:nvSpPr>
        <p:spPr bwMode="auto">
          <a:xfrm>
            <a:off x="5718175" y="4276725"/>
            <a:ext cx="38100" cy="50800"/>
          </a:xfrm>
          <a:custGeom>
            <a:avLst/>
            <a:gdLst>
              <a:gd name="T0" fmla="*/ 0 w 24"/>
              <a:gd name="T1" fmla="*/ 2147483647 h 32"/>
              <a:gd name="T2" fmla="*/ 2147483647 w 24"/>
              <a:gd name="T3" fmla="*/ 0 h 32"/>
              <a:gd name="T4" fmla="*/ 2147483647 w 24"/>
              <a:gd name="T5" fmla="*/ 2147483647 h 32"/>
              <a:gd name="T6" fmla="*/ 2147483647 w 24"/>
              <a:gd name="T7" fmla="*/ 2147483647 h 32"/>
              <a:gd name="T8" fmla="*/ 0 w 24"/>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0" y="8"/>
                </a:moveTo>
                <a:lnTo>
                  <a:pt x="16" y="0"/>
                </a:lnTo>
                <a:lnTo>
                  <a:pt x="24"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38"/>
          <p:cNvSpPr>
            <a:spLocks/>
          </p:cNvSpPr>
          <p:nvPr/>
        </p:nvSpPr>
        <p:spPr bwMode="auto">
          <a:xfrm>
            <a:off x="5835650" y="4238625"/>
            <a:ext cx="52388" cy="50800"/>
          </a:xfrm>
          <a:custGeom>
            <a:avLst/>
            <a:gdLst>
              <a:gd name="T0" fmla="*/ 2147483647 w 33"/>
              <a:gd name="T1" fmla="*/ 2147483647 h 32"/>
              <a:gd name="T2" fmla="*/ 2147483647 w 33"/>
              <a:gd name="T3" fmla="*/ 2147483647 h 32"/>
              <a:gd name="T4" fmla="*/ 2147483647 w 33"/>
              <a:gd name="T5" fmla="*/ 0 h 32"/>
              <a:gd name="T6" fmla="*/ 0 w 33"/>
              <a:gd name="T7" fmla="*/ 2147483647 h 32"/>
              <a:gd name="T8" fmla="*/ 2147483647 w 33"/>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25" y="32"/>
                </a:moveTo>
                <a:lnTo>
                  <a:pt x="33" y="24"/>
                </a:lnTo>
                <a:lnTo>
                  <a:pt x="17" y="0"/>
                </a:lnTo>
                <a:lnTo>
                  <a:pt x="0" y="16"/>
                </a:lnTo>
                <a:lnTo>
                  <a:pt x="25"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39"/>
          <p:cNvSpPr>
            <a:spLocks/>
          </p:cNvSpPr>
          <p:nvPr/>
        </p:nvSpPr>
        <p:spPr bwMode="auto">
          <a:xfrm>
            <a:off x="5915025" y="4086225"/>
            <a:ext cx="25400" cy="25400"/>
          </a:xfrm>
          <a:custGeom>
            <a:avLst/>
            <a:gdLst>
              <a:gd name="T0" fmla="*/ 0 w 16"/>
              <a:gd name="T1" fmla="*/ 2147483647 h 16"/>
              <a:gd name="T2" fmla="*/ 2147483647 w 16"/>
              <a:gd name="T3" fmla="*/ 0 h 16"/>
              <a:gd name="T4" fmla="*/ 2147483647 w 16"/>
              <a:gd name="T5" fmla="*/ 2147483647 h 16"/>
              <a:gd name="T6" fmla="*/ 0 w 16"/>
              <a:gd name="T7" fmla="*/ 214748364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6">
                <a:moveTo>
                  <a:pt x="0" y="16"/>
                </a:moveTo>
                <a:lnTo>
                  <a:pt x="16" y="0"/>
                </a:lnTo>
                <a:lnTo>
                  <a:pt x="8" y="8"/>
                </a:lnTo>
                <a:lnTo>
                  <a:pt x="0" y="16"/>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40"/>
          <p:cNvSpPr>
            <a:spLocks/>
          </p:cNvSpPr>
          <p:nvPr/>
        </p:nvSpPr>
        <p:spPr bwMode="auto">
          <a:xfrm>
            <a:off x="5915025" y="4086225"/>
            <a:ext cx="52388" cy="50800"/>
          </a:xfrm>
          <a:custGeom>
            <a:avLst/>
            <a:gdLst>
              <a:gd name="T0" fmla="*/ 0 w 33"/>
              <a:gd name="T1" fmla="*/ 2147483647 h 32"/>
              <a:gd name="T2" fmla="*/ 2147483647 w 33"/>
              <a:gd name="T3" fmla="*/ 0 h 32"/>
              <a:gd name="T4" fmla="*/ 2147483647 w 33"/>
              <a:gd name="T5" fmla="*/ 2147483647 h 32"/>
              <a:gd name="T6" fmla="*/ 2147483647 w 33"/>
              <a:gd name="T7" fmla="*/ 2147483647 h 32"/>
              <a:gd name="T8" fmla="*/ 0 w 33"/>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16"/>
                </a:moveTo>
                <a:lnTo>
                  <a:pt x="16" y="0"/>
                </a:lnTo>
                <a:lnTo>
                  <a:pt x="33" y="24"/>
                </a:lnTo>
                <a:lnTo>
                  <a:pt x="25" y="32"/>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41"/>
          <p:cNvSpPr>
            <a:spLocks/>
          </p:cNvSpPr>
          <p:nvPr/>
        </p:nvSpPr>
        <p:spPr bwMode="auto">
          <a:xfrm>
            <a:off x="6216650" y="3933825"/>
            <a:ext cx="39688" cy="50800"/>
          </a:xfrm>
          <a:custGeom>
            <a:avLst/>
            <a:gdLst>
              <a:gd name="T0" fmla="*/ 2147483647 w 25"/>
              <a:gd name="T1" fmla="*/ 2147483647 h 32"/>
              <a:gd name="T2" fmla="*/ 2147483647 w 25"/>
              <a:gd name="T3" fmla="*/ 2147483647 h 32"/>
              <a:gd name="T4" fmla="*/ 2147483647 w 25"/>
              <a:gd name="T5" fmla="*/ 0 h 32"/>
              <a:gd name="T6" fmla="*/ 0 w 25"/>
              <a:gd name="T7" fmla="*/ 2147483647 h 32"/>
              <a:gd name="T8" fmla="*/ 2147483647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7" y="0"/>
                </a:lnTo>
                <a:lnTo>
                  <a:pt x="0" y="8"/>
                </a:lnTo>
                <a:lnTo>
                  <a:pt x="25" y="32"/>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42"/>
          <p:cNvSpPr>
            <a:spLocks/>
          </p:cNvSpPr>
          <p:nvPr/>
        </p:nvSpPr>
        <p:spPr bwMode="auto">
          <a:xfrm>
            <a:off x="6348413" y="3730625"/>
            <a:ext cx="157162" cy="165100"/>
          </a:xfrm>
          <a:custGeom>
            <a:avLst/>
            <a:gdLst>
              <a:gd name="T0" fmla="*/ 0 w 99"/>
              <a:gd name="T1" fmla="*/ 2147483647 h 104"/>
              <a:gd name="T2" fmla="*/ 2147483647 w 99"/>
              <a:gd name="T3" fmla="*/ 2147483647 h 104"/>
              <a:gd name="T4" fmla="*/ 2147483647 w 99"/>
              <a:gd name="T5" fmla="*/ 2147483647 h 104"/>
              <a:gd name="T6" fmla="*/ 2147483647 w 99"/>
              <a:gd name="T7" fmla="*/ 0 h 104"/>
              <a:gd name="T8" fmla="*/ 0 w 99"/>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04">
                <a:moveTo>
                  <a:pt x="0" y="80"/>
                </a:moveTo>
                <a:lnTo>
                  <a:pt x="25" y="104"/>
                </a:lnTo>
                <a:lnTo>
                  <a:pt x="99" y="24"/>
                </a:lnTo>
                <a:lnTo>
                  <a:pt x="74" y="0"/>
                </a:lnTo>
                <a:lnTo>
                  <a:pt x="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7" name="Freeform 43"/>
          <p:cNvSpPr>
            <a:spLocks/>
          </p:cNvSpPr>
          <p:nvPr/>
        </p:nvSpPr>
        <p:spPr bwMode="auto">
          <a:xfrm>
            <a:off x="6348413" y="3857625"/>
            <a:ext cx="39687" cy="38100"/>
          </a:xfrm>
          <a:custGeom>
            <a:avLst/>
            <a:gdLst>
              <a:gd name="T0" fmla="*/ 2147483647 w 25"/>
              <a:gd name="T1" fmla="*/ 2147483647 h 24"/>
              <a:gd name="T2" fmla="*/ 2147483647 w 25"/>
              <a:gd name="T3" fmla="*/ 2147483647 h 24"/>
              <a:gd name="T4" fmla="*/ 0 w 25"/>
              <a:gd name="T5" fmla="*/ 0 h 24"/>
              <a:gd name="T6" fmla="*/ 0 w 25"/>
              <a:gd name="T7" fmla="*/ 0 h 24"/>
              <a:gd name="T8" fmla="*/ 2147483647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24"/>
                </a:moveTo>
                <a:lnTo>
                  <a:pt x="25" y="24"/>
                </a:lnTo>
                <a:lnTo>
                  <a:pt x="0" y="0"/>
                </a:lnTo>
                <a:lnTo>
                  <a:pt x="25" y="24"/>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44"/>
          <p:cNvSpPr>
            <a:spLocks/>
          </p:cNvSpPr>
          <p:nvPr/>
        </p:nvSpPr>
        <p:spPr bwMode="auto">
          <a:xfrm>
            <a:off x="6465888" y="3730625"/>
            <a:ext cx="39687" cy="38100"/>
          </a:xfrm>
          <a:custGeom>
            <a:avLst/>
            <a:gdLst>
              <a:gd name="T0" fmla="*/ 0 w 25"/>
              <a:gd name="T1" fmla="*/ 0 h 24"/>
              <a:gd name="T2" fmla="*/ 0 w 25"/>
              <a:gd name="T3" fmla="*/ 0 h 24"/>
              <a:gd name="T4" fmla="*/ 2147483647 w 25"/>
              <a:gd name="T5" fmla="*/ 2147483647 h 24"/>
              <a:gd name="T6" fmla="*/ 2147483647 w 25"/>
              <a:gd name="T7" fmla="*/ 2147483647 h 24"/>
              <a:gd name="T8" fmla="*/ 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0"/>
                </a:moveTo>
                <a:lnTo>
                  <a:pt x="0" y="0"/>
                </a:lnTo>
                <a:lnTo>
                  <a:pt x="25" y="24"/>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9" name="Freeform 45"/>
          <p:cNvSpPr>
            <a:spLocks/>
          </p:cNvSpPr>
          <p:nvPr/>
        </p:nvSpPr>
        <p:spPr bwMode="auto">
          <a:xfrm>
            <a:off x="6664325" y="3578225"/>
            <a:ext cx="38100" cy="38100"/>
          </a:xfrm>
          <a:custGeom>
            <a:avLst/>
            <a:gdLst>
              <a:gd name="T0" fmla="*/ 2147483647 w 24"/>
              <a:gd name="T1" fmla="*/ 2147483647 h 24"/>
              <a:gd name="T2" fmla="*/ 2147483647 w 24"/>
              <a:gd name="T3" fmla="*/ 2147483647 h 24"/>
              <a:gd name="T4" fmla="*/ 0 w 24"/>
              <a:gd name="T5" fmla="*/ 0 h 24"/>
              <a:gd name="T6" fmla="*/ 0 w 24"/>
              <a:gd name="T7" fmla="*/ 0 h 24"/>
              <a:gd name="T8" fmla="*/ 2147483647 w 24"/>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4" y="24"/>
                </a:moveTo>
                <a:lnTo>
                  <a:pt x="24" y="24"/>
                </a:lnTo>
                <a:lnTo>
                  <a:pt x="0" y="0"/>
                </a:lnTo>
                <a:lnTo>
                  <a:pt x="24" y="24"/>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0" name="Freeform 46"/>
          <p:cNvSpPr>
            <a:spLocks/>
          </p:cNvSpPr>
          <p:nvPr/>
        </p:nvSpPr>
        <p:spPr bwMode="auto">
          <a:xfrm>
            <a:off x="6781800" y="3400425"/>
            <a:ext cx="92075" cy="101600"/>
          </a:xfrm>
          <a:custGeom>
            <a:avLst/>
            <a:gdLst>
              <a:gd name="T0" fmla="*/ 0 w 58"/>
              <a:gd name="T1" fmla="*/ 2147483647 h 64"/>
              <a:gd name="T2" fmla="*/ 2147483647 w 58"/>
              <a:gd name="T3" fmla="*/ 2147483647 h 64"/>
              <a:gd name="T4" fmla="*/ 2147483647 w 58"/>
              <a:gd name="T5" fmla="*/ 2147483647 h 64"/>
              <a:gd name="T6" fmla="*/ 2147483647 w 58"/>
              <a:gd name="T7" fmla="*/ 0 h 64"/>
              <a:gd name="T8" fmla="*/ 0 w 58"/>
              <a:gd name="T9" fmla="*/ 214748364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4">
                <a:moveTo>
                  <a:pt x="0" y="40"/>
                </a:moveTo>
                <a:lnTo>
                  <a:pt x="25" y="64"/>
                </a:lnTo>
                <a:lnTo>
                  <a:pt x="58" y="24"/>
                </a:lnTo>
                <a:lnTo>
                  <a:pt x="33" y="0"/>
                </a:lnTo>
                <a:lnTo>
                  <a:pt x="0" y="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47"/>
          <p:cNvSpPr>
            <a:spLocks/>
          </p:cNvSpPr>
          <p:nvPr/>
        </p:nvSpPr>
        <p:spPr bwMode="auto">
          <a:xfrm>
            <a:off x="6781800" y="3463925"/>
            <a:ext cx="39688" cy="38100"/>
          </a:xfrm>
          <a:custGeom>
            <a:avLst/>
            <a:gdLst>
              <a:gd name="T0" fmla="*/ 2147483647 w 25"/>
              <a:gd name="T1" fmla="*/ 2147483647 h 24"/>
              <a:gd name="T2" fmla="*/ 2147483647 w 25"/>
              <a:gd name="T3" fmla="*/ 2147483647 h 24"/>
              <a:gd name="T4" fmla="*/ 0 w 25"/>
              <a:gd name="T5" fmla="*/ 0 h 24"/>
              <a:gd name="T6" fmla="*/ 0 w 25"/>
              <a:gd name="T7" fmla="*/ 0 h 24"/>
              <a:gd name="T8" fmla="*/ 2147483647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24"/>
                </a:moveTo>
                <a:lnTo>
                  <a:pt x="25" y="24"/>
                </a:lnTo>
                <a:lnTo>
                  <a:pt x="0" y="0"/>
                </a:lnTo>
                <a:lnTo>
                  <a:pt x="25" y="24"/>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2" name="Freeform 48"/>
          <p:cNvSpPr>
            <a:spLocks/>
          </p:cNvSpPr>
          <p:nvPr/>
        </p:nvSpPr>
        <p:spPr bwMode="auto">
          <a:xfrm>
            <a:off x="6834188" y="3400425"/>
            <a:ext cx="39687" cy="38100"/>
          </a:xfrm>
          <a:custGeom>
            <a:avLst/>
            <a:gdLst>
              <a:gd name="T0" fmla="*/ 0 w 25"/>
              <a:gd name="T1" fmla="*/ 0 h 24"/>
              <a:gd name="T2" fmla="*/ 0 w 25"/>
              <a:gd name="T3" fmla="*/ 0 h 24"/>
              <a:gd name="T4" fmla="*/ 2147483647 w 25"/>
              <a:gd name="T5" fmla="*/ 2147483647 h 24"/>
              <a:gd name="T6" fmla="*/ 2147483647 w 25"/>
              <a:gd name="T7" fmla="*/ 2147483647 h 24"/>
              <a:gd name="T8" fmla="*/ 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0"/>
                </a:moveTo>
                <a:lnTo>
                  <a:pt x="0" y="0"/>
                </a:lnTo>
                <a:lnTo>
                  <a:pt x="25" y="24"/>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49"/>
          <p:cNvSpPr>
            <a:spLocks/>
          </p:cNvSpPr>
          <p:nvPr/>
        </p:nvSpPr>
        <p:spPr bwMode="auto">
          <a:xfrm>
            <a:off x="7137400" y="3235325"/>
            <a:ext cx="39688" cy="38100"/>
          </a:xfrm>
          <a:custGeom>
            <a:avLst/>
            <a:gdLst>
              <a:gd name="T0" fmla="*/ 2147483647 w 25"/>
              <a:gd name="T1" fmla="*/ 2147483647 h 24"/>
              <a:gd name="T2" fmla="*/ 2147483647 w 25"/>
              <a:gd name="T3" fmla="*/ 2147483647 h 24"/>
              <a:gd name="T4" fmla="*/ 0 w 25"/>
              <a:gd name="T5" fmla="*/ 0 h 24"/>
              <a:gd name="T6" fmla="*/ 0 w 25"/>
              <a:gd name="T7" fmla="*/ 0 h 24"/>
              <a:gd name="T8" fmla="*/ 2147483647 w 25"/>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5" y="24"/>
                </a:moveTo>
                <a:lnTo>
                  <a:pt x="25" y="24"/>
                </a:lnTo>
                <a:lnTo>
                  <a:pt x="0" y="0"/>
                </a:lnTo>
                <a:lnTo>
                  <a:pt x="25" y="24"/>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4" name="Freeform 50"/>
          <p:cNvSpPr>
            <a:spLocks/>
          </p:cNvSpPr>
          <p:nvPr/>
        </p:nvSpPr>
        <p:spPr bwMode="auto">
          <a:xfrm>
            <a:off x="7413625" y="2917825"/>
            <a:ext cx="144463" cy="114300"/>
          </a:xfrm>
          <a:custGeom>
            <a:avLst/>
            <a:gdLst>
              <a:gd name="T0" fmla="*/ 0 w 91"/>
              <a:gd name="T1" fmla="*/ 2147483647 h 72"/>
              <a:gd name="T2" fmla="*/ 2147483647 w 91"/>
              <a:gd name="T3" fmla="*/ 2147483647 h 72"/>
              <a:gd name="T4" fmla="*/ 2147483647 w 91"/>
              <a:gd name="T5" fmla="*/ 2147483647 h 72"/>
              <a:gd name="T6" fmla="*/ 2147483647 w 91"/>
              <a:gd name="T7" fmla="*/ 0 h 72"/>
              <a:gd name="T8" fmla="*/ 0 w 91"/>
              <a:gd name="T9" fmla="*/ 2147483647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2">
                <a:moveTo>
                  <a:pt x="0" y="40"/>
                </a:moveTo>
                <a:lnTo>
                  <a:pt x="8" y="72"/>
                </a:lnTo>
                <a:lnTo>
                  <a:pt x="91" y="32"/>
                </a:lnTo>
                <a:lnTo>
                  <a:pt x="82" y="0"/>
                </a:lnTo>
                <a:lnTo>
                  <a:pt x="0" y="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51"/>
          <p:cNvSpPr>
            <a:spLocks/>
          </p:cNvSpPr>
          <p:nvPr/>
        </p:nvSpPr>
        <p:spPr bwMode="auto">
          <a:xfrm>
            <a:off x="7386638" y="2981325"/>
            <a:ext cx="26987" cy="12700"/>
          </a:xfrm>
          <a:custGeom>
            <a:avLst/>
            <a:gdLst>
              <a:gd name="T0" fmla="*/ 0 w 17"/>
              <a:gd name="T1" fmla="*/ 2147483647 h 8"/>
              <a:gd name="T2" fmla="*/ 2147483647 w 17"/>
              <a:gd name="T3" fmla="*/ 0 h 8"/>
              <a:gd name="T4" fmla="*/ 0 w 17"/>
              <a:gd name="T5" fmla="*/ 2147483647 h 8"/>
              <a:gd name="T6" fmla="*/ 0 w 17"/>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0" y="8"/>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6" name="Freeform 52"/>
          <p:cNvSpPr>
            <a:spLocks/>
          </p:cNvSpPr>
          <p:nvPr/>
        </p:nvSpPr>
        <p:spPr bwMode="auto">
          <a:xfrm>
            <a:off x="7386638" y="2981325"/>
            <a:ext cx="39687" cy="50800"/>
          </a:xfrm>
          <a:custGeom>
            <a:avLst/>
            <a:gdLst>
              <a:gd name="T0" fmla="*/ 0 w 25"/>
              <a:gd name="T1" fmla="*/ 2147483647 h 32"/>
              <a:gd name="T2" fmla="*/ 2147483647 w 25"/>
              <a:gd name="T3" fmla="*/ 0 h 32"/>
              <a:gd name="T4" fmla="*/ 2147483647 w 25"/>
              <a:gd name="T5" fmla="*/ 2147483647 h 32"/>
              <a:gd name="T6" fmla="*/ 2147483647 w 25"/>
              <a:gd name="T7" fmla="*/ 2147483647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53"/>
          <p:cNvSpPr>
            <a:spLocks/>
          </p:cNvSpPr>
          <p:nvPr/>
        </p:nvSpPr>
        <p:spPr bwMode="auto">
          <a:xfrm>
            <a:off x="7518400" y="2854325"/>
            <a:ext cx="117475" cy="114300"/>
          </a:xfrm>
          <a:custGeom>
            <a:avLst/>
            <a:gdLst>
              <a:gd name="T0" fmla="*/ 0 w 74"/>
              <a:gd name="T1" fmla="*/ 2147483647 h 72"/>
              <a:gd name="T2" fmla="*/ 2147483647 w 74"/>
              <a:gd name="T3" fmla="*/ 2147483647 h 72"/>
              <a:gd name="T4" fmla="*/ 2147483647 w 74"/>
              <a:gd name="T5" fmla="*/ 2147483647 h 72"/>
              <a:gd name="T6" fmla="*/ 2147483647 w 74"/>
              <a:gd name="T7" fmla="*/ 0 h 72"/>
              <a:gd name="T8" fmla="*/ 0 w 74"/>
              <a:gd name="T9" fmla="*/ 2147483647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72">
                <a:moveTo>
                  <a:pt x="0" y="48"/>
                </a:moveTo>
                <a:lnTo>
                  <a:pt x="25" y="72"/>
                </a:lnTo>
                <a:lnTo>
                  <a:pt x="74" y="24"/>
                </a:lnTo>
                <a:lnTo>
                  <a:pt x="49" y="0"/>
                </a:lnTo>
                <a:lnTo>
                  <a:pt x="0" y="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8" name="Freeform 54"/>
          <p:cNvSpPr>
            <a:spLocks/>
          </p:cNvSpPr>
          <p:nvPr/>
        </p:nvSpPr>
        <p:spPr bwMode="auto">
          <a:xfrm>
            <a:off x="7596188" y="2841625"/>
            <a:ext cx="26987" cy="12700"/>
          </a:xfrm>
          <a:custGeom>
            <a:avLst/>
            <a:gdLst>
              <a:gd name="T0" fmla="*/ 0 w 17"/>
              <a:gd name="T1" fmla="*/ 2147483647 h 8"/>
              <a:gd name="T2" fmla="*/ 2147483647 w 17"/>
              <a:gd name="T3" fmla="*/ 0 h 8"/>
              <a:gd name="T4" fmla="*/ 0 w 17"/>
              <a:gd name="T5" fmla="*/ 2147483647 h 8"/>
              <a:gd name="T6" fmla="*/ 0 w 17"/>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0" y="8"/>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55"/>
          <p:cNvSpPr>
            <a:spLocks/>
          </p:cNvSpPr>
          <p:nvPr/>
        </p:nvSpPr>
        <p:spPr bwMode="auto">
          <a:xfrm>
            <a:off x="7596188" y="2841625"/>
            <a:ext cx="39687" cy="50800"/>
          </a:xfrm>
          <a:custGeom>
            <a:avLst/>
            <a:gdLst>
              <a:gd name="T0" fmla="*/ 0 w 25"/>
              <a:gd name="T1" fmla="*/ 2147483647 h 32"/>
              <a:gd name="T2" fmla="*/ 2147483647 w 25"/>
              <a:gd name="T3" fmla="*/ 0 h 32"/>
              <a:gd name="T4" fmla="*/ 2147483647 w 25"/>
              <a:gd name="T5" fmla="*/ 2147483647 h 32"/>
              <a:gd name="T6" fmla="*/ 2147483647 w 25"/>
              <a:gd name="T7" fmla="*/ 2147483647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0" name="Freeform 56"/>
          <p:cNvSpPr>
            <a:spLocks/>
          </p:cNvSpPr>
          <p:nvPr/>
        </p:nvSpPr>
        <p:spPr bwMode="auto">
          <a:xfrm>
            <a:off x="7924800" y="2727325"/>
            <a:ext cx="119063" cy="63500"/>
          </a:xfrm>
          <a:custGeom>
            <a:avLst/>
            <a:gdLst>
              <a:gd name="T0" fmla="*/ 2147483647 w 75"/>
              <a:gd name="T1" fmla="*/ 0 h 40"/>
              <a:gd name="T2" fmla="*/ 0 w 75"/>
              <a:gd name="T3" fmla="*/ 2147483647 h 40"/>
              <a:gd name="T4" fmla="*/ 2147483647 w 75"/>
              <a:gd name="T5" fmla="*/ 2147483647 h 40"/>
              <a:gd name="T6" fmla="*/ 2147483647 w 75"/>
              <a:gd name="T7" fmla="*/ 2147483647 h 40"/>
              <a:gd name="T8" fmla="*/ 2147483647 w 7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0">
                <a:moveTo>
                  <a:pt x="9" y="0"/>
                </a:moveTo>
                <a:lnTo>
                  <a:pt x="0" y="32"/>
                </a:lnTo>
                <a:lnTo>
                  <a:pt x="67" y="40"/>
                </a:lnTo>
                <a:lnTo>
                  <a:pt x="75" y="8"/>
                </a:lnTo>
                <a:lnTo>
                  <a:pt x="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57"/>
          <p:cNvSpPr>
            <a:spLocks/>
          </p:cNvSpPr>
          <p:nvPr/>
        </p:nvSpPr>
        <p:spPr bwMode="auto">
          <a:xfrm>
            <a:off x="7924800" y="2727325"/>
            <a:ext cx="26988" cy="50800"/>
          </a:xfrm>
          <a:custGeom>
            <a:avLst/>
            <a:gdLst>
              <a:gd name="T0" fmla="*/ 2147483647 w 17"/>
              <a:gd name="T1" fmla="*/ 0 h 32"/>
              <a:gd name="T2" fmla="*/ 2147483647 w 17"/>
              <a:gd name="T3" fmla="*/ 0 h 32"/>
              <a:gd name="T4" fmla="*/ 2147483647 w 17"/>
              <a:gd name="T5" fmla="*/ 2147483647 h 32"/>
              <a:gd name="T6" fmla="*/ 0 w 17"/>
              <a:gd name="T7" fmla="*/ 2147483647 h 32"/>
              <a:gd name="T8" fmla="*/ 2147483647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9" y="0"/>
                </a:moveTo>
                <a:lnTo>
                  <a:pt x="9" y="0"/>
                </a:lnTo>
                <a:lnTo>
                  <a:pt x="17" y="32"/>
                </a:lnTo>
                <a:lnTo>
                  <a:pt x="0" y="32"/>
                </a:lnTo>
                <a:lnTo>
                  <a:pt x="9"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2" name="Freeform 58"/>
          <p:cNvSpPr>
            <a:spLocks/>
          </p:cNvSpPr>
          <p:nvPr/>
        </p:nvSpPr>
        <p:spPr bwMode="auto">
          <a:xfrm>
            <a:off x="8031163" y="2790825"/>
            <a:ext cx="25400" cy="1588"/>
          </a:xfrm>
          <a:custGeom>
            <a:avLst/>
            <a:gdLst>
              <a:gd name="T0" fmla="*/ 0 w 16"/>
              <a:gd name="T1" fmla="*/ 0 h 1588"/>
              <a:gd name="T2" fmla="*/ 2147483647 w 16"/>
              <a:gd name="T3" fmla="*/ 0 h 1588"/>
              <a:gd name="T4" fmla="*/ 2147483647 w 16"/>
              <a:gd name="T5" fmla="*/ 0 h 1588"/>
              <a:gd name="T6" fmla="*/ 0 w 16"/>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588">
                <a:moveTo>
                  <a:pt x="0" y="0"/>
                </a:moveTo>
                <a:lnTo>
                  <a:pt x="16" y="0"/>
                </a:lnTo>
                <a:lnTo>
                  <a:pt x="8" y="0"/>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59"/>
          <p:cNvSpPr>
            <a:spLocks/>
          </p:cNvSpPr>
          <p:nvPr/>
        </p:nvSpPr>
        <p:spPr bwMode="auto">
          <a:xfrm>
            <a:off x="8031163" y="2740025"/>
            <a:ext cx="25400" cy="50800"/>
          </a:xfrm>
          <a:custGeom>
            <a:avLst/>
            <a:gdLst>
              <a:gd name="T0" fmla="*/ 0 w 16"/>
              <a:gd name="T1" fmla="*/ 2147483647 h 32"/>
              <a:gd name="T2" fmla="*/ 2147483647 w 16"/>
              <a:gd name="T3" fmla="*/ 2147483647 h 32"/>
              <a:gd name="T4" fmla="*/ 2147483647 w 16"/>
              <a:gd name="T5" fmla="*/ 0 h 32"/>
              <a:gd name="T6" fmla="*/ 2147483647 w 16"/>
              <a:gd name="T7" fmla="*/ 0 h 32"/>
              <a:gd name="T8" fmla="*/ 0 w 16"/>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4" name="Freeform 60"/>
          <p:cNvSpPr>
            <a:spLocks/>
          </p:cNvSpPr>
          <p:nvPr/>
        </p:nvSpPr>
        <p:spPr bwMode="auto">
          <a:xfrm>
            <a:off x="8215313" y="2663825"/>
            <a:ext cx="25400" cy="50800"/>
          </a:xfrm>
          <a:custGeom>
            <a:avLst/>
            <a:gdLst>
              <a:gd name="T0" fmla="*/ 2147483647 w 16"/>
              <a:gd name="T1" fmla="*/ 0 h 32"/>
              <a:gd name="T2" fmla="*/ 2147483647 w 16"/>
              <a:gd name="T3" fmla="*/ 0 h 32"/>
              <a:gd name="T4" fmla="*/ 2147483647 w 16"/>
              <a:gd name="T5" fmla="*/ 2147483647 h 32"/>
              <a:gd name="T6" fmla="*/ 0 w 16"/>
              <a:gd name="T7" fmla="*/ 2147483647 h 32"/>
              <a:gd name="T8" fmla="*/ 2147483647 w 1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8" y="0"/>
                </a:moveTo>
                <a:lnTo>
                  <a:pt x="8" y="0"/>
                </a:lnTo>
                <a:lnTo>
                  <a:pt x="16" y="32"/>
                </a:lnTo>
                <a:lnTo>
                  <a:pt x="0" y="32"/>
                </a:lnTo>
                <a:lnTo>
                  <a:pt x="8"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61"/>
          <p:cNvSpPr>
            <a:spLocks/>
          </p:cNvSpPr>
          <p:nvPr/>
        </p:nvSpPr>
        <p:spPr bwMode="auto">
          <a:xfrm>
            <a:off x="8372475" y="2803525"/>
            <a:ext cx="25400" cy="1588"/>
          </a:xfrm>
          <a:custGeom>
            <a:avLst/>
            <a:gdLst>
              <a:gd name="T0" fmla="*/ 0 w 16"/>
              <a:gd name="T1" fmla="*/ 0 h 1588"/>
              <a:gd name="T2" fmla="*/ 2147483647 w 16"/>
              <a:gd name="T3" fmla="*/ 0 h 1588"/>
              <a:gd name="T4" fmla="*/ 2147483647 w 16"/>
              <a:gd name="T5" fmla="*/ 0 h 1588"/>
              <a:gd name="T6" fmla="*/ 0 w 16"/>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588">
                <a:moveTo>
                  <a:pt x="0" y="0"/>
                </a:moveTo>
                <a:lnTo>
                  <a:pt x="16" y="0"/>
                </a:lnTo>
                <a:lnTo>
                  <a:pt x="8" y="0"/>
                </a:lnTo>
                <a:lnTo>
                  <a:pt x="0" y="0"/>
                </a:lnTo>
                <a:close/>
              </a:path>
            </a:pathLst>
          </a:custGeom>
          <a:solidFill>
            <a:srgbClr val="D800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6" name="Freeform 62"/>
          <p:cNvSpPr>
            <a:spLocks/>
          </p:cNvSpPr>
          <p:nvPr/>
        </p:nvSpPr>
        <p:spPr bwMode="auto">
          <a:xfrm>
            <a:off x="8372475" y="2752725"/>
            <a:ext cx="25400" cy="50800"/>
          </a:xfrm>
          <a:custGeom>
            <a:avLst/>
            <a:gdLst>
              <a:gd name="T0" fmla="*/ 0 w 16"/>
              <a:gd name="T1" fmla="*/ 2147483647 h 32"/>
              <a:gd name="T2" fmla="*/ 2147483647 w 16"/>
              <a:gd name="T3" fmla="*/ 2147483647 h 32"/>
              <a:gd name="T4" fmla="*/ 2147483647 w 16"/>
              <a:gd name="T5" fmla="*/ 0 h 32"/>
              <a:gd name="T6" fmla="*/ 2147483647 w 16"/>
              <a:gd name="T7" fmla="*/ 0 h 32"/>
              <a:gd name="T8" fmla="*/ 0 w 16"/>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Freeform 63"/>
          <p:cNvSpPr>
            <a:spLocks/>
          </p:cNvSpPr>
          <p:nvPr/>
        </p:nvSpPr>
        <p:spPr bwMode="auto">
          <a:xfrm>
            <a:off x="1130300" y="5038725"/>
            <a:ext cx="157163" cy="88900"/>
          </a:xfrm>
          <a:custGeom>
            <a:avLst/>
            <a:gdLst>
              <a:gd name="T0" fmla="*/ 0 w 99"/>
              <a:gd name="T1" fmla="*/ 2147483647 h 56"/>
              <a:gd name="T2" fmla="*/ 2147483647 w 99"/>
              <a:gd name="T3" fmla="*/ 2147483647 h 56"/>
              <a:gd name="T4" fmla="*/ 2147483647 w 99"/>
              <a:gd name="T5" fmla="*/ 2147483647 h 56"/>
              <a:gd name="T6" fmla="*/ 2147483647 w 99"/>
              <a:gd name="T7" fmla="*/ 0 h 56"/>
              <a:gd name="T8" fmla="*/ 0 w 99"/>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56">
                <a:moveTo>
                  <a:pt x="0" y="24"/>
                </a:moveTo>
                <a:lnTo>
                  <a:pt x="8" y="56"/>
                </a:lnTo>
                <a:lnTo>
                  <a:pt x="99" y="32"/>
                </a:lnTo>
                <a:lnTo>
                  <a:pt x="91" y="0"/>
                </a:lnTo>
                <a:lnTo>
                  <a:pt x="0" y="24"/>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8" name="Freeform 64"/>
          <p:cNvSpPr>
            <a:spLocks/>
          </p:cNvSpPr>
          <p:nvPr/>
        </p:nvSpPr>
        <p:spPr bwMode="auto">
          <a:xfrm>
            <a:off x="1274763" y="5038725"/>
            <a:ext cx="184150" cy="63500"/>
          </a:xfrm>
          <a:custGeom>
            <a:avLst/>
            <a:gdLst>
              <a:gd name="T0" fmla="*/ 0 w 116"/>
              <a:gd name="T1" fmla="*/ 0 h 40"/>
              <a:gd name="T2" fmla="*/ 0 w 116"/>
              <a:gd name="T3" fmla="*/ 2147483647 h 40"/>
              <a:gd name="T4" fmla="*/ 2147483647 w 116"/>
              <a:gd name="T5" fmla="*/ 2147483647 h 40"/>
              <a:gd name="T6" fmla="*/ 2147483647 w 116"/>
              <a:gd name="T7" fmla="*/ 2147483647 h 40"/>
              <a:gd name="T8" fmla="*/ 0 w 11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40">
                <a:moveTo>
                  <a:pt x="0" y="0"/>
                </a:moveTo>
                <a:lnTo>
                  <a:pt x="0" y="32"/>
                </a:lnTo>
                <a:lnTo>
                  <a:pt x="116" y="40"/>
                </a:lnTo>
                <a:lnTo>
                  <a:pt x="116" y="8"/>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65"/>
          <p:cNvSpPr>
            <a:spLocks/>
          </p:cNvSpPr>
          <p:nvPr/>
        </p:nvSpPr>
        <p:spPr bwMode="auto">
          <a:xfrm>
            <a:off x="1274763" y="50387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0" name="Freeform 66"/>
          <p:cNvSpPr>
            <a:spLocks/>
          </p:cNvSpPr>
          <p:nvPr/>
        </p:nvSpPr>
        <p:spPr bwMode="auto">
          <a:xfrm>
            <a:off x="1458913" y="4975225"/>
            <a:ext cx="315912" cy="127000"/>
          </a:xfrm>
          <a:custGeom>
            <a:avLst/>
            <a:gdLst>
              <a:gd name="T0" fmla="*/ 0 w 199"/>
              <a:gd name="T1" fmla="*/ 2147483647 h 80"/>
              <a:gd name="T2" fmla="*/ 2147483647 w 199"/>
              <a:gd name="T3" fmla="*/ 2147483647 h 80"/>
              <a:gd name="T4" fmla="*/ 2147483647 w 199"/>
              <a:gd name="T5" fmla="*/ 2147483647 h 80"/>
              <a:gd name="T6" fmla="*/ 2147483647 w 199"/>
              <a:gd name="T7" fmla="*/ 0 h 80"/>
              <a:gd name="T8" fmla="*/ 0 w 199"/>
              <a:gd name="T9" fmla="*/ 214748364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80">
                <a:moveTo>
                  <a:pt x="0" y="48"/>
                </a:moveTo>
                <a:lnTo>
                  <a:pt x="8" y="80"/>
                </a:lnTo>
                <a:lnTo>
                  <a:pt x="199" y="32"/>
                </a:lnTo>
                <a:lnTo>
                  <a:pt x="190" y="0"/>
                </a:lnTo>
                <a:lnTo>
                  <a:pt x="0" y="4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67"/>
          <p:cNvSpPr>
            <a:spLocks/>
          </p:cNvSpPr>
          <p:nvPr/>
        </p:nvSpPr>
        <p:spPr bwMode="auto">
          <a:xfrm>
            <a:off x="1458913" y="50514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2" name="Rectangle 68"/>
          <p:cNvSpPr>
            <a:spLocks noChangeArrowheads="1"/>
          </p:cNvSpPr>
          <p:nvPr/>
        </p:nvSpPr>
        <p:spPr bwMode="auto">
          <a:xfrm>
            <a:off x="1760538" y="4975225"/>
            <a:ext cx="79375"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33" name="Freeform 69"/>
          <p:cNvSpPr>
            <a:spLocks/>
          </p:cNvSpPr>
          <p:nvPr/>
        </p:nvSpPr>
        <p:spPr bwMode="auto">
          <a:xfrm>
            <a:off x="1760538" y="4975225"/>
            <a:ext cx="14287" cy="50800"/>
          </a:xfrm>
          <a:custGeom>
            <a:avLst/>
            <a:gdLst>
              <a:gd name="T0" fmla="*/ 0 w 9"/>
              <a:gd name="T1" fmla="*/ 0 h 32"/>
              <a:gd name="T2" fmla="*/ 0 w 9"/>
              <a:gd name="T3" fmla="*/ 0 h 32"/>
              <a:gd name="T4" fmla="*/ 2147483647 w 9"/>
              <a:gd name="T5" fmla="*/ 2147483647 h 32"/>
              <a:gd name="T6" fmla="*/ 0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4" name="Freeform 70"/>
          <p:cNvSpPr>
            <a:spLocks/>
          </p:cNvSpPr>
          <p:nvPr/>
        </p:nvSpPr>
        <p:spPr bwMode="auto">
          <a:xfrm>
            <a:off x="1839913" y="4924425"/>
            <a:ext cx="223837" cy="101600"/>
          </a:xfrm>
          <a:custGeom>
            <a:avLst/>
            <a:gdLst>
              <a:gd name="T0" fmla="*/ 0 w 141"/>
              <a:gd name="T1" fmla="*/ 2147483647 h 64"/>
              <a:gd name="T2" fmla="*/ 2147483647 w 141"/>
              <a:gd name="T3" fmla="*/ 2147483647 h 64"/>
              <a:gd name="T4" fmla="*/ 2147483647 w 141"/>
              <a:gd name="T5" fmla="*/ 2147483647 h 64"/>
              <a:gd name="T6" fmla="*/ 2147483647 w 141"/>
              <a:gd name="T7" fmla="*/ 0 h 64"/>
              <a:gd name="T8" fmla="*/ 0 w 141"/>
              <a:gd name="T9" fmla="*/ 214748364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64">
                <a:moveTo>
                  <a:pt x="0" y="32"/>
                </a:moveTo>
                <a:lnTo>
                  <a:pt x="8" y="64"/>
                </a:lnTo>
                <a:lnTo>
                  <a:pt x="141" y="32"/>
                </a:lnTo>
                <a:lnTo>
                  <a:pt x="133"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71"/>
          <p:cNvSpPr>
            <a:spLocks/>
          </p:cNvSpPr>
          <p:nvPr/>
        </p:nvSpPr>
        <p:spPr bwMode="auto">
          <a:xfrm>
            <a:off x="1839913" y="49752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72"/>
          <p:cNvSpPr>
            <a:spLocks/>
          </p:cNvSpPr>
          <p:nvPr/>
        </p:nvSpPr>
        <p:spPr bwMode="auto">
          <a:xfrm>
            <a:off x="2051050" y="4911725"/>
            <a:ext cx="550863" cy="63500"/>
          </a:xfrm>
          <a:custGeom>
            <a:avLst/>
            <a:gdLst>
              <a:gd name="T0" fmla="*/ 0 w 347"/>
              <a:gd name="T1" fmla="*/ 2147483647 h 40"/>
              <a:gd name="T2" fmla="*/ 0 w 347"/>
              <a:gd name="T3" fmla="*/ 2147483647 h 40"/>
              <a:gd name="T4" fmla="*/ 2147483647 w 347"/>
              <a:gd name="T5" fmla="*/ 2147483647 h 40"/>
              <a:gd name="T6" fmla="*/ 2147483647 w 347"/>
              <a:gd name="T7" fmla="*/ 0 h 40"/>
              <a:gd name="T8" fmla="*/ 0 w 347"/>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40">
                <a:moveTo>
                  <a:pt x="0" y="8"/>
                </a:moveTo>
                <a:lnTo>
                  <a:pt x="0" y="40"/>
                </a:lnTo>
                <a:lnTo>
                  <a:pt x="347" y="32"/>
                </a:lnTo>
                <a:lnTo>
                  <a:pt x="347" y="0"/>
                </a:lnTo>
                <a:lnTo>
                  <a:pt x="0" y="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73"/>
          <p:cNvSpPr>
            <a:spLocks/>
          </p:cNvSpPr>
          <p:nvPr/>
        </p:nvSpPr>
        <p:spPr bwMode="auto">
          <a:xfrm>
            <a:off x="2051050" y="49244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74"/>
          <p:cNvSpPr>
            <a:spLocks/>
          </p:cNvSpPr>
          <p:nvPr/>
        </p:nvSpPr>
        <p:spPr bwMode="auto">
          <a:xfrm>
            <a:off x="2601913" y="4835525"/>
            <a:ext cx="211137" cy="127000"/>
          </a:xfrm>
          <a:custGeom>
            <a:avLst/>
            <a:gdLst>
              <a:gd name="T0" fmla="*/ 0 w 133"/>
              <a:gd name="T1" fmla="*/ 2147483647 h 80"/>
              <a:gd name="T2" fmla="*/ 2147483647 w 133"/>
              <a:gd name="T3" fmla="*/ 2147483647 h 80"/>
              <a:gd name="T4" fmla="*/ 2147483647 w 133"/>
              <a:gd name="T5" fmla="*/ 2147483647 h 80"/>
              <a:gd name="T6" fmla="*/ 2147483647 w 133"/>
              <a:gd name="T7" fmla="*/ 0 h 80"/>
              <a:gd name="T8" fmla="*/ 0 w 133"/>
              <a:gd name="T9" fmla="*/ 2147483647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80">
                <a:moveTo>
                  <a:pt x="0" y="48"/>
                </a:moveTo>
                <a:lnTo>
                  <a:pt x="9" y="80"/>
                </a:lnTo>
                <a:lnTo>
                  <a:pt x="133" y="32"/>
                </a:lnTo>
                <a:lnTo>
                  <a:pt x="125" y="0"/>
                </a:lnTo>
                <a:lnTo>
                  <a:pt x="0" y="4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75"/>
          <p:cNvSpPr>
            <a:spLocks/>
          </p:cNvSpPr>
          <p:nvPr/>
        </p:nvSpPr>
        <p:spPr bwMode="auto">
          <a:xfrm>
            <a:off x="2601913" y="4911725"/>
            <a:ext cx="14287" cy="50800"/>
          </a:xfrm>
          <a:custGeom>
            <a:avLst/>
            <a:gdLst>
              <a:gd name="T0" fmla="*/ 0 w 9"/>
              <a:gd name="T1" fmla="*/ 2147483647 h 32"/>
              <a:gd name="T2" fmla="*/ 2147483647 w 9"/>
              <a:gd name="T3" fmla="*/ 2147483647 h 32"/>
              <a:gd name="T4" fmla="*/ 0 w 9"/>
              <a:gd name="T5" fmla="*/ 0 h 32"/>
              <a:gd name="T6" fmla="*/ 0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Freeform 76"/>
          <p:cNvSpPr>
            <a:spLocks/>
          </p:cNvSpPr>
          <p:nvPr/>
        </p:nvSpPr>
        <p:spPr bwMode="auto">
          <a:xfrm>
            <a:off x="2800350" y="4797425"/>
            <a:ext cx="314325" cy="88900"/>
          </a:xfrm>
          <a:custGeom>
            <a:avLst/>
            <a:gdLst>
              <a:gd name="T0" fmla="*/ 0 w 198"/>
              <a:gd name="T1" fmla="*/ 2147483647 h 56"/>
              <a:gd name="T2" fmla="*/ 2147483647 w 198"/>
              <a:gd name="T3" fmla="*/ 2147483647 h 56"/>
              <a:gd name="T4" fmla="*/ 2147483647 w 198"/>
              <a:gd name="T5" fmla="*/ 2147483647 h 56"/>
              <a:gd name="T6" fmla="*/ 2147483647 w 198"/>
              <a:gd name="T7" fmla="*/ 0 h 56"/>
              <a:gd name="T8" fmla="*/ 0 w 198"/>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56">
                <a:moveTo>
                  <a:pt x="0" y="24"/>
                </a:moveTo>
                <a:lnTo>
                  <a:pt x="8" y="56"/>
                </a:lnTo>
                <a:lnTo>
                  <a:pt x="198" y="32"/>
                </a:lnTo>
                <a:lnTo>
                  <a:pt x="190" y="0"/>
                </a:lnTo>
                <a:lnTo>
                  <a:pt x="0" y="24"/>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77"/>
          <p:cNvSpPr>
            <a:spLocks/>
          </p:cNvSpPr>
          <p:nvPr/>
        </p:nvSpPr>
        <p:spPr bwMode="auto">
          <a:xfrm>
            <a:off x="2800350" y="4835525"/>
            <a:ext cx="12700" cy="50800"/>
          </a:xfrm>
          <a:custGeom>
            <a:avLst/>
            <a:gdLst>
              <a:gd name="T0" fmla="*/ 0 w 8"/>
              <a:gd name="T1" fmla="*/ 0 h 32"/>
              <a:gd name="T2" fmla="*/ 0 w 8"/>
              <a:gd name="T3" fmla="*/ 0 h 32"/>
              <a:gd name="T4" fmla="*/ 2147483647 w 8"/>
              <a:gd name="T5" fmla="*/ 2147483647 h 32"/>
              <a:gd name="T6" fmla="*/ 2147483647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2" name="Rectangle 78"/>
          <p:cNvSpPr>
            <a:spLocks noChangeArrowheads="1"/>
          </p:cNvSpPr>
          <p:nvPr/>
        </p:nvSpPr>
        <p:spPr bwMode="auto">
          <a:xfrm>
            <a:off x="3101975" y="4797425"/>
            <a:ext cx="131763"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43" name="Freeform 79"/>
          <p:cNvSpPr>
            <a:spLocks/>
          </p:cNvSpPr>
          <p:nvPr/>
        </p:nvSpPr>
        <p:spPr bwMode="auto">
          <a:xfrm>
            <a:off x="3101975" y="47974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4" name="Freeform 80"/>
          <p:cNvSpPr>
            <a:spLocks/>
          </p:cNvSpPr>
          <p:nvPr/>
        </p:nvSpPr>
        <p:spPr bwMode="auto">
          <a:xfrm>
            <a:off x="3233738" y="4733925"/>
            <a:ext cx="406400" cy="114300"/>
          </a:xfrm>
          <a:custGeom>
            <a:avLst/>
            <a:gdLst>
              <a:gd name="T0" fmla="*/ 0 w 256"/>
              <a:gd name="T1" fmla="*/ 2147483647 h 72"/>
              <a:gd name="T2" fmla="*/ 2147483647 w 256"/>
              <a:gd name="T3" fmla="*/ 2147483647 h 72"/>
              <a:gd name="T4" fmla="*/ 2147483647 w 256"/>
              <a:gd name="T5" fmla="*/ 2147483647 h 72"/>
              <a:gd name="T6" fmla="*/ 2147483647 w 256"/>
              <a:gd name="T7" fmla="*/ 0 h 72"/>
              <a:gd name="T8" fmla="*/ 0 w 256"/>
              <a:gd name="T9" fmla="*/ 2147483647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72">
                <a:moveTo>
                  <a:pt x="0" y="40"/>
                </a:moveTo>
                <a:lnTo>
                  <a:pt x="8" y="72"/>
                </a:lnTo>
                <a:lnTo>
                  <a:pt x="256" y="32"/>
                </a:lnTo>
                <a:lnTo>
                  <a:pt x="248" y="0"/>
                </a:lnTo>
                <a:lnTo>
                  <a:pt x="0" y="4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81"/>
          <p:cNvSpPr>
            <a:spLocks/>
          </p:cNvSpPr>
          <p:nvPr/>
        </p:nvSpPr>
        <p:spPr bwMode="auto">
          <a:xfrm>
            <a:off x="3233738" y="47974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6" name="Rectangle 82"/>
          <p:cNvSpPr>
            <a:spLocks noChangeArrowheads="1"/>
          </p:cNvSpPr>
          <p:nvPr/>
        </p:nvSpPr>
        <p:spPr bwMode="auto">
          <a:xfrm>
            <a:off x="3627438" y="4733925"/>
            <a:ext cx="21113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47" name="Freeform 83"/>
          <p:cNvSpPr>
            <a:spLocks/>
          </p:cNvSpPr>
          <p:nvPr/>
        </p:nvSpPr>
        <p:spPr bwMode="auto">
          <a:xfrm>
            <a:off x="3627438" y="47339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8" name="Rectangle 84"/>
          <p:cNvSpPr>
            <a:spLocks noChangeArrowheads="1"/>
          </p:cNvSpPr>
          <p:nvPr/>
        </p:nvSpPr>
        <p:spPr bwMode="auto">
          <a:xfrm>
            <a:off x="3838575" y="4733925"/>
            <a:ext cx="117475"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49" name="Rectangle 85"/>
          <p:cNvSpPr>
            <a:spLocks noChangeArrowheads="1"/>
          </p:cNvSpPr>
          <p:nvPr/>
        </p:nvSpPr>
        <p:spPr bwMode="auto">
          <a:xfrm>
            <a:off x="3838575" y="4733925"/>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50" name="Rectangle 86"/>
          <p:cNvSpPr>
            <a:spLocks noChangeArrowheads="1"/>
          </p:cNvSpPr>
          <p:nvPr/>
        </p:nvSpPr>
        <p:spPr bwMode="auto">
          <a:xfrm>
            <a:off x="3956050" y="4733925"/>
            <a:ext cx="355600"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51" name="Rectangle 87"/>
          <p:cNvSpPr>
            <a:spLocks noChangeArrowheads="1"/>
          </p:cNvSpPr>
          <p:nvPr/>
        </p:nvSpPr>
        <p:spPr bwMode="auto">
          <a:xfrm>
            <a:off x="3956050" y="4733925"/>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52" name="Freeform 88"/>
          <p:cNvSpPr>
            <a:spLocks/>
          </p:cNvSpPr>
          <p:nvPr/>
        </p:nvSpPr>
        <p:spPr bwMode="auto">
          <a:xfrm>
            <a:off x="4297363" y="4733925"/>
            <a:ext cx="92075" cy="76200"/>
          </a:xfrm>
          <a:custGeom>
            <a:avLst/>
            <a:gdLst>
              <a:gd name="T0" fmla="*/ 2147483647 w 58"/>
              <a:gd name="T1" fmla="*/ 0 h 48"/>
              <a:gd name="T2" fmla="*/ 0 w 58"/>
              <a:gd name="T3" fmla="*/ 2147483647 h 48"/>
              <a:gd name="T4" fmla="*/ 2147483647 w 58"/>
              <a:gd name="T5" fmla="*/ 2147483647 h 48"/>
              <a:gd name="T6" fmla="*/ 2147483647 w 58"/>
              <a:gd name="T7" fmla="*/ 2147483647 h 48"/>
              <a:gd name="T8" fmla="*/ 2147483647 w 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9" y="0"/>
                </a:moveTo>
                <a:lnTo>
                  <a:pt x="0" y="32"/>
                </a:lnTo>
                <a:lnTo>
                  <a:pt x="50" y="48"/>
                </a:lnTo>
                <a:lnTo>
                  <a:pt x="58" y="16"/>
                </a:lnTo>
                <a:lnTo>
                  <a:pt x="9"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3" name="Freeform 89"/>
          <p:cNvSpPr>
            <a:spLocks/>
          </p:cNvSpPr>
          <p:nvPr/>
        </p:nvSpPr>
        <p:spPr bwMode="auto">
          <a:xfrm>
            <a:off x="4297363" y="4733925"/>
            <a:ext cx="14287" cy="50800"/>
          </a:xfrm>
          <a:custGeom>
            <a:avLst/>
            <a:gdLst>
              <a:gd name="T0" fmla="*/ 2147483647 w 9"/>
              <a:gd name="T1" fmla="*/ 0 h 32"/>
              <a:gd name="T2" fmla="*/ 2147483647 w 9"/>
              <a:gd name="T3" fmla="*/ 0 h 32"/>
              <a:gd name="T4" fmla="*/ 2147483647 w 9"/>
              <a:gd name="T5" fmla="*/ 2147483647 h 32"/>
              <a:gd name="T6" fmla="*/ 0 w 9"/>
              <a:gd name="T7" fmla="*/ 2147483647 h 32"/>
              <a:gd name="T8" fmla="*/ 2147483647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4" name="Freeform 90"/>
          <p:cNvSpPr>
            <a:spLocks/>
          </p:cNvSpPr>
          <p:nvPr/>
        </p:nvSpPr>
        <p:spPr bwMode="auto">
          <a:xfrm>
            <a:off x="4389438" y="4721225"/>
            <a:ext cx="92075" cy="88900"/>
          </a:xfrm>
          <a:custGeom>
            <a:avLst/>
            <a:gdLst>
              <a:gd name="T0" fmla="*/ 0 w 58"/>
              <a:gd name="T1" fmla="*/ 2147483647 h 56"/>
              <a:gd name="T2" fmla="*/ 2147483647 w 58"/>
              <a:gd name="T3" fmla="*/ 2147483647 h 56"/>
              <a:gd name="T4" fmla="*/ 2147483647 w 58"/>
              <a:gd name="T5" fmla="*/ 2147483647 h 56"/>
              <a:gd name="T6" fmla="*/ 2147483647 w 58"/>
              <a:gd name="T7" fmla="*/ 0 h 56"/>
              <a:gd name="T8" fmla="*/ 0 w 58"/>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0" y="24"/>
                </a:moveTo>
                <a:lnTo>
                  <a:pt x="9" y="56"/>
                </a:lnTo>
                <a:lnTo>
                  <a:pt x="58" y="32"/>
                </a:lnTo>
                <a:lnTo>
                  <a:pt x="50" y="0"/>
                </a:lnTo>
                <a:lnTo>
                  <a:pt x="0" y="24"/>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5" name="Freeform 91"/>
          <p:cNvSpPr>
            <a:spLocks/>
          </p:cNvSpPr>
          <p:nvPr/>
        </p:nvSpPr>
        <p:spPr bwMode="auto">
          <a:xfrm>
            <a:off x="4376738" y="4810125"/>
            <a:ext cx="26987" cy="1588"/>
          </a:xfrm>
          <a:custGeom>
            <a:avLst/>
            <a:gdLst>
              <a:gd name="T0" fmla="*/ 0 w 17"/>
              <a:gd name="T1" fmla="*/ 0 h 1588"/>
              <a:gd name="T2" fmla="*/ 2147483647 w 17"/>
              <a:gd name="T3" fmla="*/ 0 h 1588"/>
              <a:gd name="T4" fmla="*/ 2147483647 w 17"/>
              <a:gd name="T5" fmla="*/ 0 h 1588"/>
              <a:gd name="T6" fmla="*/ 0 w 17"/>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88">
                <a:moveTo>
                  <a:pt x="0" y="0"/>
                </a:moveTo>
                <a:lnTo>
                  <a:pt x="17" y="0"/>
                </a:lnTo>
                <a:lnTo>
                  <a:pt x="8" y="0"/>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6" name="Freeform 92"/>
          <p:cNvSpPr>
            <a:spLocks/>
          </p:cNvSpPr>
          <p:nvPr/>
        </p:nvSpPr>
        <p:spPr bwMode="auto">
          <a:xfrm>
            <a:off x="4376738" y="4759325"/>
            <a:ext cx="26987" cy="50800"/>
          </a:xfrm>
          <a:custGeom>
            <a:avLst/>
            <a:gdLst>
              <a:gd name="T0" fmla="*/ 0 w 17"/>
              <a:gd name="T1" fmla="*/ 2147483647 h 32"/>
              <a:gd name="T2" fmla="*/ 2147483647 w 17"/>
              <a:gd name="T3" fmla="*/ 2147483647 h 32"/>
              <a:gd name="T4" fmla="*/ 2147483647 w 17"/>
              <a:gd name="T5" fmla="*/ 0 h 32"/>
              <a:gd name="T6" fmla="*/ 2147483647 w 17"/>
              <a:gd name="T7" fmla="*/ 0 h 32"/>
              <a:gd name="T8" fmla="*/ 0 w 1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2"/>
                </a:moveTo>
                <a:lnTo>
                  <a:pt x="17" y="32"/>
                </a:lnTo>
                <a:lnTo>
                  <a:pt x="8"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7" name="Rectangle 93"/>
          <p:cNvSpPr>
            <a:spLocks noChangeArrowheads="1"/>
          </p:cNvSpPr>
          <p:nvPr/>
        </p:nvSpPr>
        <p:spPr bwMode="auto">
          <a:xfrm>
            <a:off x="4468813" y="4721225"/>
            <a:ext cx="157162"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58" name="Freeform 94"/>
          <p:cNvSpPr>
            <a:spLocks/>
          </p:cNvSpPr>
          <p:nvPr/>
        </p:nvSpPr>
        <p:spPr bwMode="auto">
          <a:xfrm>
            <a:off x="4468813" y="47212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95"/>
          <p:cNvSpPr>
            <a:spLocks/>
          </p:cNvSpPr>
          <p:nvPr/>
        </p:nvSpPr>
        <p:spPr bwMode="auto">
          <a:xfrm>
            <a:off x="4600575" y="4733925"/>
            <a:ext cx="92075" cy="88900"/>
          </a:xfrm>
          <a:custGeom>
            <a:avLst/>
            <a:gdLst>
              <a:gd name="T0" fmla="*/ 2147483647 w 58"/>
              <a:gd name="T1" fmla="*/ 0 h 56"/>
              <a:gd name="T2" fmla="*/ 0 w 58"/>
              <a:gd name="T3" fmla="*/ 2147483647 h 56"/>
              <a:gd name="T4" fmla="*/ 2147483647 w 58"/>
              <a:gd name="T5" fmla="*/ 2147483647 h 56"/>
              <a:gd name="T6" fmla="*/ 2147483647 w 58"/>
              <a:gd name="T7" fmla="*/ 2147483647 h 56"/>
              <a:gd name="T8" fmla="*/ 2147483647 w 5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25" y="0"/>
                </a:moveTo>
                <a:lnTo>
                  <a:pt x="0" y="24"/>
                </a:lnTo>
                <a:lnTo>
                  <a:pt x="33" y="56"/>
                </a:lnTo>
                <a:lnTo>
                  <a:pt x="58" y="32"/>
                </a:lnTo>
                <a:lnTo>
                  <a:pt x="25"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96"/>
          <p:cNvSpPr>
            <a:spLocks/>
          </p:cNvSpPr>
          <p:nvPr/>
        </p:nvSpPr>
        <p:spPr bwMode="auto">
          <a:xfrm>
            <a:off x="4600575" y="4721225"/>
            <a:ext cx="39688" cy="50800"/>
          </a:xfrm>
          <a:custGeom>
            <a:avLst/>
            <a:gdLst>
              <a:gd name="T0" fmla="*/ 2147483647 w 25"/>
              <a:gd name="T1" fmla="*/ 0 h 32"/>
              <a:gd name="T2" fmla="*/ 2147483647 w 25"/>
              <a:gd name="T3" fmla="*/ 2147483647 h 32"/>
              <a:gd name="T4" fmla="*/ 2147483647 w 25"/>
              <a:gd name="T5" fmla="*/ 2147483647 h 32"/>
              <a:gd name="T6" fmla="*/ 0 w 25"/>
              <a:gd name="T7" fmla="*/ 2147483647 h 32"/>
              <a:gd name="T8" fmla="*/ 214748364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16" y="32"/>
                </a:lnTo>
                <a:lnTo>
                  <a:pt x="0" y="32"/>
                </a:lnTo>
                <a:lnTo>
                  <a:pt x="16"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97"/>
          <p:cNvSpPr>
            <a:spLocks/>
          </p:cNvSpPr>
          <p:nvPr/>
        </p:nvSpPr>
        <p:spPr bwMode="auto">
          <a:xfrm>
            <a:off x="4652963" y="4733925"/>
            <a:ext cx="131762" cy="88900"/>
          </a:xfrm>
          <a:custGeom>
            <a:avLst/>
            <a:gdLst>
              <a:gd name="T0" fmla="*/ 0 w 83"/>
              <a:gd name="T1" fmla="*/ 2147483647 h 56"/>
              <a:gd name="T2" fmla="*/ 2147483647 w 83"/>
              <a:gd name="T3" fmla="*/ 2147483647 h 56"/>
              <a:gd name="T4" fmla="*/ 2147483647 w 83"/>
              <a:gd name="T5" fmla="*/ 2147483647 h 56"/>
              <a:gd name="T6" fmla="*/ 2147483647 w 83"/>
              <a:gd name="T7" fmla="*/ 0 h 56"/>
              <a:gd name="T8" fmla="*/ 0 w 83"/>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6">
                <a:moveTo>
                  <a:pt x="0" y="32"/>
                </a:moveTo>
                <a:lnTo>
                  <a:pt x="25" y="56"/>
                </a:lnTo>
                <a:lnTo>
                  <a:pt x="83" y="24"/>
                </a:lnTo>
                <a:lnTo>
                  <a:pt x="58"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98"/>
          <p:cNvSpPr>
            <a:spLocks/>
          </p:cNvSpPr>
          <p:nvPr/>
        </p:nvSpPr>
        <p:spPr bwMode="auto">
          <a:xfrm>
            <a:off x="4652963" y="4822825"/>
            <a:ext cx="39687" cy="12700"/>
          </a:xfrm>
          <a:custGeom>
            <a:avLst/>
            <a:gdLst>
              <a:gd name="T0" fmla="*/ 0 w 25"/>
              <a:gd name="T1" fmla="*/ 0 h 8"/>
              <a:gd name="T2" fmla="*/ 2147483647 w 25"/>
              <a:gd name="T3" fmla="*/ 0 h 8"/>
              <a:gd name="T4" fmla="*/ 2147483647 w 25"/>
              <a:gd name="T5" fmla="*/ 2147483647 h 8"/>
              <a:gd name="T6" fmla="*/ 0 w 2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8">
                <a:moveTo>
                  <a:pt x="0" y="0"/>
                </a:moveTo>
                <a:lnTo>
                  <a:pt x="25" y="0"/>
                </a:lnTo>
                <a:lnTo>
                  <a:pt x="8" y="8"/>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Rectangle 99"/>
          <p:cNvSpPr>
            <a:spLocks noChangeArrowheads="1"/>
          </p:cNvSpPr>
          <p:nvPr/>
        </p:nvSpPr>
        <p:spPr bwMode="auto">
          <a:xfrm>
            <a:off x="4652963" y="4784725"/>
            <a:ext cx="39687" cy="381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64" name="Freeform 100"/>
          <p:cNvSpPr>
            <a:spLocks/>
          </p:cNvSpPr>
          <p:nvPr/>
        </p:nvSpPr>
        <p:spPr bwMode="auto">
          <a:xfrm>
            <a:off x="4745038" y="4721225"/>
            <a:ext cx="25400" cy="12700"/>
          </a:xfrm>
          <a:custGeom>
            <a:avLst/>
            <a:gdLst>
              <a:gd name="T0" fmla="*/ 0 w 16"/>
              <a:gd name="T1" fmla="*/ 2147483647 h 8"/>
              <a:gd name="T2" fmla="*/ 2147483647 w 16"/>
              <a:gd name="T3" fmla="*/ 0 h 8"/>
              <a:gd name="T4" fmla="*/ 2147483647 w 16"/>
              <a:gd name="T5" fmla="*/ 0 h 8"/>
              <a:gd name="T6" fmla="*/ 0 w 16"/>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0" y="8"/>
                </a:moveTo>
                <a:lnTo>
                  <a:pt x="16" y="0"/>
                </a:lnTo>
                <a:lnTo>
                  <a:pt x="0" y="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5" name="Freeform 101"/>
          <p:cNvSpPr>
            <a:spLocks/>
          </p:cNvSpPr>
          <p:nvPr/>
        </p:nvSpPr>
        <p:spPr bwMode="auto">
          <a:xfrm>
            <a:off x="4745038" y="4721225"/>
            <a:ext cx="39687" cy="50800"/>
          </a:xfrm>
          <a:custGeom>
            <a:avLst/>
            <a:gdLst>
              <a:gd name="T0" fmla="*/ 0 w 25"/>
              <a:gd name="T1" fmla="*/ 2147483647 h 32"/>
              <a:gd name="T2" fmla="*/ 2147483647 w 25"/>
              <a:gd name="T3" fmla="*/ 0 h 32"/>
              <a:gd name="T4" fmla="*/ 2147483647 w 25"/>
              <a:gd name="T5" fmla="*/ 2147483647 h 32"/>
              <a:gd name="T6" fmla="*/ 2147483647 w 25"/>
              <a:gd name="T7" fmla="*/ 2147483647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6" y="0"/>
                </a:lnTo>
                <a:lnTo>
                  <a:pt x="25" y="32"/>
                </a:lnTo>
                <a:lnTo>
                  <a:pt x="16" y="32"/>
                </a:lnTo>
                <a:lnTo>
                  <a:pt x="0" y="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6" name="Freeform 102"/>
          <p:cNvSpPr>
            <a:spLocks/>
          </p:cNvSpPr>
          <p:nvPr/>
        </p:nvSpPr>
        <p:spPr bwMode="auto">
          <a:xfrm>
            <a:off x="5349875" y="4708525"/>
            <a:ext cx="104775" cy="76200"/>
          </a:xfrm>
          <a:custGeom>
            <a:avLst/>
            <a:gdLst>
              <a:gd name="T0" fmla="*/ 2147483647 w 66"/>
              <a:gd name="T1" fmla="*/ 0 h 48"/>
              <a:gd name="T2" fmla="*/ 0 w 66"/>
              <a:gd name="T3" fmla="*/ 2147483647 h 48"/>
              <a:gd name="T4" fmla="*/ 2147483647 w 66"/>
              <a:gd name="T5" fmla="*/ 2147483647 h 48"/>
              <a:gd name="T6" fmla="*/ 2147483647 w 66"/>
              <a:gd name="T7" fmla="*/ 2147483647 h 48"/>
              <a:gd name="T8" fmla="*/ 2147483647 w 6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8">
                <a:moveTo>
                  <a:pt x="25" y="0"/>
                </a:moveTo>
                <a:lnTo>
                  <a:pt x="0" y="24"/>
                </a:lnTo>
                <a:lnTo>
                  <a:pt x="41" y="48"/>
                </a:lnTo>
                <a:lnTo>
                  <a:pt x="66" y="24"/>
                </a:lnTo>
                <a:lnTo>
                  <a:pt x="25"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7" name="Freeform 103"/>
          <p:cNvSpPr>
            <a:spLocks/>
          </p:cNvSpPr>
          <p:nvPr/>
        </p:nvSpPr>
        <p:spPr bwMode="auto">
          <a:xfrm>
            <a:off x="5349875" y="4695825"/>
            <a:ext cx="39688" cy="50800"/>
          </a:xfrm>
          <a:custGeom>
            <a:avLst/>
            <a:gdLst>
              <a:gd name="T0" fmla="*/ 2147483647 w 25"/>
              <a:gd name="T1" fmla="*/ 0 h 32"/>
              <a:gd name="T2" fmla="*/ 2147483647 w 25"/>
              <a:gd name="T3" fmla="*/ 2147483647 h 32"/>
              <a:gd name="T4" fmla="*/ 2147483647 w 25"/>
              <a:gd name="T5" fmla="*/ 2147483647 h 32"/>
              <a:gd name="T6" fmla="*/ 0 w 25"/>
              <a:gd name="T7" fmla="*/ 2147483647 h 32"/>
              <a:gd name="T8" fmla="*/ 214748364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16" y="32"/>
                </a:lnTo>
                <a:lnTo>
                  <a:pt x="0" y="32"/>
                </a:lnTo>
                <a:lnTo>
                  <a:pt x="16"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8" name="Freeform 104"/>
          <p:cNvSpPr>
            <a:spLocks/>
          </p:cNvSpPr>
          <p:nvPr/>
        </p:nvSpPr>
        <p:spPr bwMode="auto">
          <a:xfrm>
            <a:off x="5441950" y="4695825"/>
            <a:ext cx="104775" cy="88900"/>
          </a:xfrm>
          <a:custGeom>
            <a:avLst/>
            <a:gdLst>
              <a:gd name="T0" fmla="*/ 0 w 66"/>
              <a:gd name="T1" fmla="*/ 2147483647 h 56"/>
              <a:gd name="T2" fmla="*/ 2147483647 w 66"/>
              <a:gd name="T3" fmla="*/ 2147483647 h 56"/>
              <a:gd name="T4" fmla="*/ 2147483647 w 66"/>
              <a:gd name="T5" fmla="*/ 2147483647 h 56"/>
              <a:gd name="T6" fmla="*/ 2147483647 w 66"/>
              <a:gd name="T7" fmla="*/ 0 h 56"/>
              <a:gd name="T8" fmla="*/ 0 w 66"/>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56">
                <a:moveTo>
                  <a:pt x="0" y="24"/>
                </a:moveTo>
                <a:lnTo>
                  <a:pt x="8" y="56"/>
                </a:lnTo>
                <a:lnTo>
                  <a:pt x="66" y="32"/>
                </a:lnTo>
                <a:lnTo>
                  <a:pt x="58" y="0"/>
                </a:lnTo>
                <a:lnTo>
                  <a:pt x="0" y="24"/>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9" name="Freeform 105"/>
          <p:cNvSpPr>
            <a:spLocks/>
          </p:cNvSpPr>
          <p:nvPr/>
        </p:nvSpPr>
        <p:spPr bwMode="auto">
          <a:xfrm>
            <a:off x="5414963" y="4784725"/>
            <a:ext cx="39687" cy="12700"/>
          </a:xfrm>
          <a:custGeom>
            <a:avLst/>
            <a:gdLst>
              <a:gd name="T0" fmla="*/ 0 w 25"/>
              <a:gd name="T1" fmla="*/ 0 h 8"/>
              <a:gd name="T2" fmla="*/ 2147483647 w 25"/>
              <a:gd name="T3" fmla="*/ 0 h 8"/>
              <a:gd name="T4" fmla="*/ 2147483647 w 25"/>
              <a:gd name="T5" fmla="*/ 2147483647 h 8"/>
              <a:gd name="T6" fmla="*/ 0 w 2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8">
                <a:moveTo>
                  <a:pt x="0" y="0"/>
                </a:moveTo>
                <a:lnTo>
                  <a:pt x="25" y="0"/>
                </a:lnTo>
                <a:lnTo>
                  <a:pt x="8" y="8"/>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0" name="Freeform 106"/>
          <p:cNvSpPr>
            <a:spLocks/>
          </p:cNvSpPr>
          <p:nvPr/>
        </p:nvSpPr>
        <p:spPr bwMode="auto">
          <a:xfrm>
            <a:off x="5414963" y="4733925"/>
            <a:ext cx="39687" cy="50800"/>
          </a:xfrm>
          <a:custGeom>
            <a:avLst/>
            <a:gdLst>
              <a:gd name="T0" fmla="*/ 0 w 25"/>
              <a:gd name="T1" fmla="*/ 2147483647 h 32"/>
              <a:gd name="T2" fmla="*/ 2147483647 w 25"/>
              <a:gd name="T3" fmla="*/ 2147483647 h 32"/>
              <a:gd name="T4" fmla="*/ 2147483647 w 25"/>
              <a:gd name="T5" fmla="*/ 2147483647 h 32"/>
              <a:gd name="T6" fmla="*/ 2147483647 w 25"/>
              <a:gd name="T7" fmla="*/ 0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25" y="32"/>
                </a:lnTo>
                <a:lnTo>
                  <a:pt x="25" y="8"/>
                </a:lnTo>
                <a:lnTo>
                  <a:pt x="17"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1" name="Freeform 107"/>
          <p:cNvSpPr>
            <a:spLocks/>
          </p:cNvSpPr>
          <p:nvPr/>
        </p:nvSpPr>
        <p:spPr bwMode="auto">
          <a:xfrm>
            <a:off x="5519738" y="4695825"/>
            <a:ext cx="144462" cy="88900"/>
          </a:xfrm>
          <a:custGeom>
            <a:avLst/>
            <a:gdLst>
              <a:gd name="T0" fmla="*/ 2147483647 w 91"/>
              <a:gd name="T1" fmla="*/ 0 h 56"/>
              <a:gd name="T2" fmla="*/ 0 w 91"/>
              <a:gd name="T3" fmla="*/ 2147483647 h 56"/>
              <a:gd name="T4" fmla="*/ 2147483647 w 91"/>
              <a:gd name="T5" fmla="*/ 2147483647 h 56"/>
              <a:gd name="T6" fmla="*/ 2147483647 w 91"/>
              <a:gd name="T7" fmla="*/ 2147483647 h 56"/>
              <a:gd name="T8" fmla="*/ 2147483647 w 91"/>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6">
                <a:moveTo>
                  <a:pt x="9" y="0"/>
                </a:moveTo>
                <a:lnTo>
                  <a:pt x="0" y="32"/>
                </a:lnTo>
                <a:lnTo>
                  <a:pt x="83" y="56"/>
                </a:lnTo>
                <a:lnTo>
                  <a:pt x="91" y="24"/>
                </a:lnTo>
                <a:lnTo>
                  <a:pt x="9"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2" name="Freeform 108"/>
          <p:cNvSpPr>
            <a:spLocks/>
          </p:cNvSpPr>
          <p:nvPr/>
        </p:nvSpPr>
        <p:spPr bwMode="auto">
          <a:xfrm>
            <a:off x="5519738" y="4695825"/>
            <a:ext cx="26987" cy="50800"/>
          </a:xfrm>
          <a:custGeom>
            <a:avLst/>
            <a:gdLst>
              <a:gd name="T0" fmla="*/ 2147483647 w 17"/>
              <a:gd name="T1" fmla="*/ 0 h 32"/>
              <a:gd name="T2" fmla="*/ 2147483647 w 17"/>
              <a:gd name="T3" fmla="*/ 0 h 32"/>
              <a:gd name="T4" fmla="*/ 2147483647 w 17"/>
              <a:gd name="T5" fmla="*/ 2147483647 h 32"/>
              <a:gd name="T6" fmla="*/ 0 w 17"/>
              <a:gd name="T7" fmla="*/ 2147483647 h 32"/>
              <a:gd name="T8" fmla="*/ 2147483647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9" y="0"/>
                </a:moveTo>
                <a:lnTo>
                  <a:pt x="9" y="0"/>
                </a:lnTo>
                <a:lnTo>
                  <a:pt x="17" y="32"/>
                </a:lnTo>
                <a:lnTo>
                  <a:pt x="0" y="32"/>
                </a:lnTo>
                <a:lnTo>
                  <a:pt x="9"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3" name="Rectangle 109"/>
          <p:cNvSpPr>
            <a:spLocks noChangeArrowheads="1"/>
          </p:cNvSpPr>
          <p:nvPr/>
        </p:nvSpPr>
        <p:spPr bwMode="auto">
          <a:xfrm>
            <a:off x="5664200" y="4733925"/>
            <a:ext cx="171450"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74" name="Freeform 110"/>
          <p:cNvSpPr>
            <a:spLocks/>
          </p:cNvSpPr>
          <p:nvPr/>
        </p:nvSpPr>
        <p:spPr bwMode="auto">
          <a:xfrm>
            <a:off x="5651500" y="47339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5" name="Rectangle 111"/>
          <p:cNvSpPr>
            <a:spLocks noChangeArrowheads="1"/>
          </p:cNvSpPr>
          <p:nvPr/>
        </p:nvSpPr>
        <p:spPr bwMode="auto">
          <a:xfrm>
            <a:off x="5835650" y="4733925"/>
            <a:ext cx="131763"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76" name="Rectangle 112"/>
          <p:cNvSpPr>
            <a:spLocks noChangeArrowheads="1"/>
          </p:cNvSpPr>
          <p:nvPr/>
        </p:nvSpPr>
        <p:spPr bwMode="auto">
          <a:xfrm>
            <a:off x="5835650" y="4733925"/>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77" name="Freeform 113"/>
          <p:cNvSpPr>
            <a:spLocks/>
          </p:cNvSpPr>
          <p:nvPr/>
        </p:nvSpPr>
        <p:spPr bwMode="auto">
          <a:xfrm>
            <a:off x="5967413" y="4733925"/>
            <a:ext cx="131762" cy="63500"/>
          </a:xfrm>
          <a:custGeom>
            <a:avLst/>
            <a:gdLst>
              <a:gd name="T0" fmla="*/ 0 w 83"/>
              <a:gd name="T1" fmla="*/ 0 h 40"/>
              <a:gd name="T2" fmla="*/ 0 w 83"/>
              <a:gd name="T3" fmla="*/ 2147483647 h 40"/>
              <a:gd name="T4" fmla="*/ 2147483647 w 83"/>
              <a:gd name="T5" fmla="*/ 2147483647 h 40"/>
              <a:gd name="T6" fmla="*/ 2147483647 w 83"/>
              <a:gd name="T7" fmla="*/ 2147483647 h 40"/>
              <a:gd name="T8" fmla="*/ 0 w 8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0">
                <a:moveTo>
                  <a:pt x="0" y="0"/>
                </a:moveTo>
                <a:lnTo>
                  <a:pt x="0" y="32"/>
                </a:lnTo>
                <a:lnTo>
                  <a:pt x="83" y="40"/>
                </a:lnTo>
                <a:lnTo>
                  <a:pt x="83" y="8"/>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8" name="Rectangle 114"/>
          <p:cNvSpPr>
            <a:spLocks noChangeArrowheads="1"/>
          </p:cNvSpPr>
          <p:nvPr/>
        </p:nvSpPr>
        <p:spPr bwMode="auto">
          <a:xfrm>
            <a:off x="5967413" y="4733925"/>
            <a:ext cx="1587"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79" name="Freeform 115"/>
          <p:cNvSpPr>
            <a:spLocks/>
          </p:cNvSpPr>
          <p:nvPr/>
        </p:nvSpPr>
        <p:spPr bwMode="auto">
          <a:xfrm>
            <a:off x="6099175" y="4746625"/>
            <a:ext cx="630238" cy="63500"/>
          </a:xfrm>
          <a:custGeom>
            <a:avLst/>
            <a:gdLst>
              <a:gd name="T0" fmla="*/ 0 w 397"/>
              <a:gd name="T1" fmla="*/ 0 h 40"/>
              <a:gd name="T2" fmla="*/ 0 w 397"/>
              <a:gd name="T3" fmla="*/ 2147483647 h 40"/>
              <a:gd name="T4" fmla="*/ 2147483647 w 397"/>
              <a:gd name="T5" fmla="*/ 2147483647 h 40"/>
              <a:gd name="T6" fmla="*/ 2147483647 w 397"/>
              <a:gd name="T7" fmla="*/ 2147483647 h 40"/>
              <a:gd name="T8" fmla="*/ 0 w 39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40">
                <a:moveTo>
                  <a:pt x="0" y="0"/>
                </a:moveTo>
                <a:lnTo>
                  <a:pt x="0" y="32"/>
                </a:lnTo>
                <a:lnTo>
                  <a:pt x="397" y="40"/>
                </a:lnTo>
                <a:lnTo>
                  <a:pt x="397" y="8"/>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0" name="Rectangle 116"/>
          <p:cNvSpPr>
            <a:spLocks noChangeArrowheads="1"/>
          </p:cNvSpPr>
          <p:nvPr/>
        </p:nvSpPr>
        <p:spPr bwMode="auto">
          <a:xfrm>
            <a:off x="6099175" y="4746625"/>
            <a:ext cx="1588"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81" name="Freeform 117"/>
          <p:cNvSpPr>
            <a:spLocks/>
          </p:cNvSpPr>
          <p:nvPr/>
        </p:nvSpPr>
        <p:spPr bwMode="auto">
          <a:xfrm>
            <a:off x="6716713" y="4759325"/>
            <a:ext cx="117475" cy="88900"/>
          </a:xfrm>
          <a:custGeom>
            <a:avLst/>
            <a:gdLst>
              <a:gd name="T0" fmla="*/ 2147483647 w 74"/>
              <a:gd name="T1" fmla="*/ 0 h 56"/>
              <a:gd name="T2" fmla="*/ 0 w 74"/>
              <a:gd name="T3" fmla="*/ 2147483647 h 56"/>
              <a:gd name="T4" fmla="*/ 2147483647 w 74"/>
              <a:gd name="T5" fmla="*/ 2147483647 h 56"/>
              <a:gd name="T6" fmla="*/ 2147483647 w 74"/>
              <a:gd name="T7" fmla="*/ 2147483647 h 56"/>
              <a:gd name="T8" fmla="*/ 2147483647 w 74"/>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56">
                <a:moveTo>
                  <a:pt x="8" y="0"/>
                </a:moveTo>
                <a:lnTo>
                  <a:pt x="0" y="32"/>
                </a:lnTo>
                <a:lnTo>
                  <a:pt x="66" y="56"/>
                </a:lnTo>
                <a:lnTo>
                  <a:pt x="74" y="24"/>
                </a:lnTo>
                <a:lnTo>
                  <a:pt x="8"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2" name="Freeform 118"/>
          <p:cNvSpPr>
            <a:spLocks/>
          </p:cNvSpPr>
          <p:nvPr/>
        </p:nvSpPr>
        <p:spPr bwMode="auto">
          <a:xfrm>
            <a:off x="6716713" y="4759325"/>
            <a:ext cx="12700" cy="50800"/>
          </a:xfrm>
          <a:custGeom>
            <a:avLst/>
            <a:gdLst>
              <a:gd name="T0" fmla="*/ 2147483647 w 8"/>
              <a:gd name="T1" fmla="*/ 0 h 32"/>
              <a:gd name="T2" fmla="*/ 2147483647 w 8"/>
              <a:gd name="T3" fmla="*/ 0 h 32"/>
              <a:gd name="T4" fmla="*/ 2147483647 w 8"/>
              <a:gd name="T5" fmla="*/ 2147483647 h 32"/>
              <a:gd name="T6" fmla="*/ 0 w 8"/>
              <a:gd name="T7" fmla="*/ 2147483647 h 32"/>
              <a:gd name="T8" fmla="*/ 2147483647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3" name="Rectangle 119"/>
          <p:cNvSpPr>
            <a:spLocks noChangeArrowheads="1"/>
          </p:cNvSpPr>
          <p:nvPr/>
        </p:nvSpPr>
        <p:spPr bwMode="auto">
          <a:xfrm>
            <a:off x="6834188" y="4797425"/>
            <a:ext cx="158750" cy="50800"/>
          </a:xfrm>
          <a:prstGeom prst="rect">
            <a:avLst/>
          </a:prstGeom>
          <a:solidFill>
            <a:srgbClr val="FB8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384" name="Freeform 120"/>
          <p:cNvSpPr>
            <a:spLocks/>
          </p:cNvSpPr>
          <p:nvPr/>
        </p:nvSpPr>
        <p:spPr bwMode="auto">
          <a:xfrm>
            <a:off x="6821488" y="47974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5" name="Freeform 121"/>
          <p:cNvSpPr>
            <a:spLocks/>
          </p:cNvSpPr>
          <p:nvPr/>
        </p:nvSpPr>
        <p:spPr bwMode="auto">
          <a:xfrm>
            <a:off x="6992938" y="4772025"/>
            <a:ext cx="65087" cy="76200"/>
          </a:xfrm>
          <a:custGeom>
            <a:avLst/>
            <a:gdLst>
              <a:gd name="T0" fmla="*/ 0 w 41"/>
              <a:gd name="T1" fmla="*/ 2147483647 h 48"/>
              <a:gd name="T2" fmla="*/ 2147483647 w 41"/>
              <a:gd name="T3" fmla="*/ 2147483647 h 48"/>
              <a:gd name="T4" fmla="*/ 2147483647 w 41"/>
              <a:gd name="T5" fmla="*/ 2147483647 h 48"/>
              <a:gd name="T6" fmla="*/ 2147483647 w 41"/>
              <a:gd name="T7" fmla="*/ 0 h 48"/>
              <a:gd name="T8" fmla="*/ 0 w 41"/>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16"/>
                </a:moveTo>
                <a:lnTo>
                  <a:pt x="8" y="48"/>
                </a:lnTo>
                <a:lnTo>
                  <a:pt x="41" y="32"/>
                </a:lnTo>
                <a:lnTo>
                  <a:pt x="33" y="0"/>
                </a:lnTo>
                <a:lnTo>
                  <a:pt x="0" y="16"/>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6" name="Freeform 122"/>
          <p:cNvSpPr>
            <a:spLocks/>
          </p:cNvSpPr>
          <p:nvPr/>
        </p:nvSpPr>
        <p:spPr bwMode="auto">
          <a:xfrm>
            <a:off x="6992938" y="47974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7" name="Freeform 123"/>
          <p:cNvSpPr>
            <a:spLocks/>
          </p:cNvSpPr>
          <p:nvPr/>
        </p:nvSpPr>
        <p:spPr bwMode="auto">
          <a:xfrm>
            <a:off x="7045325" y="4759325"/>
            <a:ext cx="604838" cy="63500"/>
          </a:xfrm>
          <a:custGeom>
            <a:avLst/>
            <a:gdLst>
              <a:gd name="T0" fmla="*/ 0 w 381"/>
              <a:gd name="T1" fmla="*/ 2147483647 h 40"/>
              <a:gd name="T2" fmla="*/ 0 w 381"/>
              <a:gd name="T3" fmla="*/ 2147483647 h 40"/>
              <a:gd name="T4" fmla="*/ 2147483647 w 381"/>
              <a:gd name="T5" fmla="*/ 2147483647 h 40"/>
              <a:gd name="T6" fmla="*/ 2147483647 w 381"/>
              <a:gd name="T7" fmla="*/ 0 h 40"/>
              <a:gd name="T8" fmla="*/ 0 w 381"/>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0">
                <a:moveTo>
                  <a:pt x="0" y="8"/>
                </a:moveTo>
                <a:lnTo>
                  <a:pt x="0" y="40"/>
                </a:lnTo>
                <a:lnTo>
                  <a:pt x="381" y="32"/>
                </a:lnTo>
                <a:lnTo>
                  <a:pt x="381" y="0"/>
                </a:lnTo>
                <a:lnTo>
                  <a:pt x="0" y="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8" name="Freeform 124"/>
          <p:cNvSpPr>
            <a:spLocks/>
          </p:cNvSpPr>
          <p:nvPr/>
        </p:nvSpPr>
        <p:spPr bwMode="auto">
          <a:xfrm>
            <a:off x="7045325" y="47720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9" name="Freeform 125"/>
          <p:cNvSpPr>
            <a:spLocks/>
          </p:cNvSpPr>
          <p:nvPr/>
        </p:nvSpPr>
        <p:spPr bwMode="auto">
          <a:xfrm>
            <a:off x="7635875" y="4759325"/>
            <a:ext cx="119063" cy="63500"/>
          </a:xfrm>
          <a:custGeom>
            <a:avLst/>
            <a:gdLst>
              <a:gd name="T0" fmla="*/ 2147483647 w 75"/>
              <a:gd name="T1" fmla="*/ 0 h 40"/>
              <a:gd name="T2" fmla="*/ 0 w 75"/>
              <a:gd name="T3" fmla="*/ 2147483647 h 40"/>
              <a:gd name="T4" fmla="*/ 2147483647 w 75"/>
              <a:gd name="T5" fmla="*/ 2147483647 h 40"/>
              <a:gd name="T6" fmla="*/ 2147483647 w 75"/>
              <a:gd name="T7" fmla="*/ 2147483647 h 40"/>
              <a:gd name="T8" fmla="*/ 2147483647 w 7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0">
                <a:moveTo>
                  <a:pt x="9" y="0"/>
                </a:moveTo>
                <a:lnTo>
                  <a:pt x="0" y="32"/>
                </a:lnTo>
                <a:lnTo>
                  <a:pt x="67" y="40"/>
                </a:lnTo>
                <a:lnTo>
                  <a:pt x="75" y="8"/>
                </a:lnTo>
                <a:lnTo>
                  <a:pt x="9"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0" name="Freeform 126"/>
          <p:cNvSpPr>
            <a:spLocks/>
          </p:cNvSpPr>
          <p:nvPr/>
        </p:nvSpPr>
        <p:spPr bwMode="auto">
          <a:xfrm>
            <a:off x="7635875" y="4759325"/>
            <a:ext cx="14288" cy="50800"/>
          </a:xfrm>
          <a:custGeom>
            <a:avLst/>
            <a:gdLst>
              <a:gd name="T0" fmla="*/ 2147483647 w 9"/>
              <a:gd name="T1" fmla="*/ 0 h 32"/>
              <a:gd name="T2" fmla="*/ 2147483647 w 9"/>
              <a:gd name="T3" fmla="*/ 0 h 32"/>
              <a:gd name="T4" fmla="*/ 2147483647 w 9"/>
              <a:gd name="T5" fmla="*/ 2147483647 h 32"/>
              <a:gd name="T6" fmla="*/ 0 w 9"/>
              <a:gd name="T7" fmla="*/ 2147483647 h 32"/>
              <a:gd name="T8" fmla="*/ 2147483647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1" name="Freeform 127"/>
          <p:cNvSpPr>
            <a:spLocks/>
          </p:cNvSpPr>
          <p:nvPr/>
        </p:nvSpPr>
        <p:spPr bwMode="auto">
          <a:xfrm>
            <a:off x="7754938" y="4746625"/>
            <a:ext cx="169862" cy="76200"/>
          </a:xfrm>
          <a:custGeom>
            <a:avLst/>
            <a:gdLst>
              <a:gd name="T0" fmla="*/ 0 w 107"/>
              <a:gd name="T1" fmla="*/ 2147483647 h 48"/>
              <a:gd name="T2" fmla="*/ 2147483647 w 107"/>
              <a:gd name="T3" fmla="*/ 2147483647 h 48"/>
              <a:gd name="T4" fmla="*/ 2147483647 w 107"/>
              <a:gd name="T5" fmla="*/ 2147483647 h 48"/>
              <a:gd name="T6" fmla="*/ 2147483647 w 107"/>
              <a:gd name="T7" fmla="*/ 0 h 48"/>
              <a:gd name="T8" fmla="*/ 0 w 107"/>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8">
                <a:moveTo>
                  <a:pt x="0" y="16"/>
                </a:moveTo>
                <a:lnTo>
                  <a:pt x="8" y="48"/>
                </a:lnTo>
                <a:lnTo>
                  <a:pt x="107" y="32"/>
                </a:lnTo>
                <a:lnTo>
                  <a:pt x="99" y="0"/>
                </a:lnTo>
                <a:lnTo>
                  <a:pt x="0" y="16"/>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2" name="Freeform 128"/>
          <p:cNvSpPr>
            <a:spLocks/>
          </p:cNvSpPr>
          <p:nvPr/>
        </p:nvSpPr>
        <p:spPr bwMode="auto">
          <a:xfrm>
            <a:off x="7742238" y="4822825"/>
            <a:ext cx="25400" cy="1588"/>
          </a:xfrm>
          <a:custGeom>
            <a:avLst/>
            <a:gdLst>
              <a:gd name="T0" fmla="*/ 0 w 16"/>
              <a:gd name="T1" fmla="*/ 0 h 1588"/>
              <a:gd name="T2" fmla="*/ 2147483647 w 16"/>
              <a:gd name="T3" fmla="*/ 0 h 1588"/>
              <a:gd name="T4" fmla="*/ 2147483647 w 16"/>
              <a:gd name="T5" fmla="*/ 0 h 1588"/>
              <a:gd name="T6" fmla="*/ 0 w 16"/>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588">
                <a:moveTo>
                  <a:pt x="0" y="0"/>
                </a:moveTo>
                <a:lnTo>
                  <a:pt x="16" y="0"/>
                </a:lnTo>
                <a:lnTo>
                  <a:pt x="8" y="0"/>
                </a:lnTo>
                <a:lnTo>
                  <a:pt x="0"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3" name="Freeform 129"/>
          <p:cNvSpPr>
            <a:spLocks/>
          </p:cNvSpPr>
          <p:nvPr/>
        </p:nvSpPr>
        <p:spPr bwMode="auto">
          <a:xfrm>
            <a:off x="7742238" y="4772025"/>
            <a:ext cx="25400" cy="50800"/>
          </a:xfrm>
          <a:custGeom>
            <a:avLst/>
            <a:gdLst>
              <a:gd name="T0" fmla="*/ 0 w 16"/>
              <a:gd name="T1" fmla="*/ 2147483647 h 32"/>
              <a:gd name="T2" fmla="*/ 2147483647 w 16"/>
              <a:gd name="T3" fmla="*/ 2147483647 h 32"/>
              <a:gd name="T4" fmla="*/ 2147483647 w 16"/>
              <a:gd name="T5" fmla="*/ 0 h 32"/>
              <a:gd name="T6" fmla="*/ 2147483647 w 16"/>
              <a:gd name="T7" fmla="*/ 0 h 32"/>
              <a:gd name="T8" fmla="*/ 0 w 16"/>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4" name="Freeform 130"/>
          <p:cNvSpPr>
            <a:spLocks/>
          </p:cNvSpPr>
          <p:nvPr/>
        </p:nvSpPr>
        <p:spPr bwMode="auto">
          <a:xfrm>
            <a:off x="7899400" y="4746625"/>
            <a:ext cx="209550" cy="101600"/>
          </a:xfrm>
          <a:custGeom>
            <a:avLst/>
            <a:gdLst>
              <a:gd name="T0" fmla="*/ 2147483647 w 132"/>
              <a:gd name="T1" fmla="*/ 0 h 64"/>
              <a:gd name="T2" fmla="*/ 0 w 132"/>
              <a:gd name="T3" fmla="*/ 2147483647 h 64"/>
              <a:gd name="T4" fmla="*/ 2147483647 w 132"/>
              <a:gd name="T5" fmla="*/ 2147483647 h 64"/>
              <a:gd name="T6" fmla="*/ 2147483647 w 132"/>
              <a:gd name="T7" fmla="*/ 2147483647 h 64"/>
              <a:gd name="T8" fmla="*/ 2147483647 w 13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64">
                <a:moveTo>
                  <a:pt x="8" y="0"/>
                </a:moveTo>
                <a:lnTo>
                  <a:pt x="0" y="32"/>
                </a:lnTo>
                <a:lnTo>
                  <a:pt x="124" y="64"/>
                </a:lnTo>
                <a:lnTo>
                  <a:pt x="132" y="32"/>
                </a:lnTo>
                <a:lnTo>
                  <a:pt x="8"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5" name="Freeform 131"/>
          <p:cNvSpPr>
            <a:spLocks/>
          </p:cNvSpPr>
          <p:nvPr/>
        </p:nvSpPr>
        <p:spPr bwMode="auto">
          <a:xfrm>
            <a:off x="7899400" y="4746625"/>
            <a:ext cx="25400" cy="50800"/>
          </a:xfrm>
          <a:custGeom>
            <a:avLst/>
            <a:gdLst>
              <a:gd name="T0" fmla="*/ 2147483647 w 16"/>
              <a:gd name="T1" fmla="*/ 0 h 32"/>
              <a:gd name="T2" fmla="*/ 2147483647 w 16"/>
              <a:gd name="T3" fmla="*/ 0 h 32"/>
              <a:gd name="T4" fmla="*/ 2147483647 w 16"/>
              <a:gd name="T5" fmla="*/ 2147483647 h 32"/>
              <a:gd name="T6" fmla="*/ 0 w 16"/>
              <a:gd name="T7" fmla="*/ 2147483647 h 32"/>
              <a:gd name="T8" fmla="*/ 2147483647 w 1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8" y="0"/>
                </a:moveTo>
                <a:lnTo>
                  <a:pt x="8" y="0"/>
                </a:lnTo>
                <a:lnTo>
                  <a:pt x="16" y="32"/>
                </a:lnTo>
                <a:lnTo>
                  <a:pt x="0" y="32"/>
                </a:lnTo>
                <a:lnTo>
                  <a:pt x="8" y="0"/>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6" name="Freeform 132"/>
          <p:cNvSpPr>
            <a:spLocks/>
          </p:cNvSpPr>
          <p:nvPr/>
        </p:nvSpPr>
        <p:spPr bwMode="auto">
          <a:xfrm>
            <a:off x="8108950" y="4784725"/>
            <a:ext cx="355600" cy="63500"/>
          </a:xfrm>
          <a:custGeom>
            <a:avLst/>
            <a:gdLst>
              <a:gd name="T0" fmla="*/ 0 w 224"/>
              <a:gd name="T1" fmla="*/ 2147483647 h 40"/>
              <a:gd name="T2" fmla="*/ 0 w 224"/>
              <a:gd name="T3" fmla="*/ 2147483647 h 40"/>
              <a:gd name="T4" fmla="*/ 2147483647 w 224"/>
              <a:gd name="T5" fmla="*/ 2147483647 h 40"/>
              <a:gd name="T6" fmla="*/ 2147483647 w 224"/>
              <a:gd name="T7" fmla="*/ 0 h 40"/>
              <a:gd name="T8" fmla="*/ 0 w 224"/>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40">
                <a:moveTo>
                  <a:pt x="0" y="8"/>
                </a:moveTo>
                <a:lnTo>
                  <a:pt x="0" y="40"/>
                </a:lnTo>
                <a:lnTo>
                  <a:pt x="224" y="32"/>
                </a:lnTo>
                <a:lnTo>
                  <a:pt x="224" y="0"/>
                </a:lnTo>
                <a:lnTo>
                  <a:pt x="0" y="8"/>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7" name="Freeform 133"/>
          <p:cNvSpPr>
            <a:spLocks/>
          </p:cNvSpPr>
          <p:nvPr/>
        </p:nvSpPr>
        <p:spPr bwMode="auto">
          <a:xfrm>
            <a:off x="8096250" y="47974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8" name="Freeform 134"/>
          <p:cNvSpPr>
            <a:spLocks/>
          </p:cNvSpPr>
          <p:nvPr/>
        </p:nvSpPr>
        <p:spPr bwMode="auto">
          <a:xfrm>
            <a:off x="1130300" y="3006725"/>
            <a:ext cx="196850" cy="63500"/>
          </a:xfrm>
          <a:custGeom>
            <a:avLst/>
            <a:gdLst>
              <a:gd name="T0" fmla="*/ 0 w 124"/>
              <a:gd name="T1" fmla="*/ 2147483647 h 40"/>
              <a:gd name="T2" fmla="*/ 0 w 124"/>
              <a:gd name="T3" fmla="*/ 2147483647 h 40"/>
              <a:gd name="T4" fmla="*/ 2147483647 w 124"/>
              <a:gd name="T5" fmla="*/ 2147483647 h 40"/>
              <a:gd name="T6" fmla="*/ 2147483647 w 124"/>
              <a:gd name="T7" fmla="*/ 0 h 40"/>
              <a:gd name="T8" fmla="*/ 0 w 124"/>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40">
                <a:moveTo>
                  <a:pt x="0" y="8"/>
                </a:moveTo>
                <a:lnTo>
                  <a:pt x="0" y="40"/>
                </a:lnTo>
                <a:lnTo>
                  <a:pt x="124" y="32"/>
                </a:lnTo>
                <a:lnTo>
                  <a:pt x="124" y="0"/>
                </a:lnTo>
                <a:lnTo>
                  <a:pt x="0" y="8"/>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9" name="Freeform 135"/>
          <p:cNvSpPr>
            <a:spLocks/>
          </p:cNvSpPr>
          <p:nvPr/>
        </p:nvSpPr>
        <p:spPr bwMode="auto">
          <a:xfrm>
            <a:off x="1314450" y="3006725"/>
            <a:ext cx="144463" cy="114300"/>
          </a:xfrm>
          <a:custGeom>
            <a:avLst/>
            <a:gdLst>
              <a:gd name="T0" fmla="*/ 2147483647 w 91"/>
              <a:gd name="T1" fmla="*/ 0 h 72"/>
              <a:gd name="T2" fmla="*/ 0 w 91"/>
              <a:gd name="T3" fmla="*/ 2147483647 h 72"/>
              <a:gd name="T4" fmla="*/ 2147483647 w 91"/>
              <a:gd name="T5" fmla="*/ 2147483647 h 72"/>
              <a:gd name="T6" fmla="*/ 2147483647 w 91"/>
              <a:gd name="T7" fmla="*/ 2147483647 h 72"/>
              <a:gd name="T8" fmla="*/ 2147483647 w 91"/>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2">
                <a:moveTo>
                  <a:pt x="8" y="0"/>
                </a:moveTo>
                <a:lnTo>
                  <a:pt x="0" y="32"/>
                </a:lnTo>
                <a:lnTo>
                  <a:pt x="83" y="72"/>
                </a:lnTo>
                <a:lnTo>
                  <a:pt x="91" y="40"/>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0" name="Freeform 136"/>
          <p:cNvSpPr>
            <a:spLocks/>
          </p:cNvSpPr>
          <p:nvPr/>
        </p:nvSpPr>
        <p:spPr bwMode="auto">
          <a:xfrm>
            <a:off x="1314450" y="3006725"/>
            <a:ext cx="12700" cy="50800"/>
          </a:xfrm>
          <a:custGeom>
            <a:avLst/>
            <a:gdLst>
              <a:gd name="T0" fmla="*/ 2147483647 w 8"/>
              <a:gd name="T1" fmla="*/ 0 h 32"/>
              <a:gd name="T2" fmla="*/ 2147483647 w 8"/>
              <a:gd name="T3" fmla="*/ 0 h 32"/>
              <a:gd name="T4" fmla="*/ 2147483647 w 8"/>
              <a:gd name="T5" fmla="*/ 2147483647 h 32"/>
              <a:gd name="T6" fmla="*/ 0 w 8"/>
              <a:gd name="T7" fmla="*/ 2147483647 h 32"/>
              <a:gd name="T8" fmla="*/ 2147483647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1" name="Freeform 137"/>
          <p:cNvSpPr>
            <a:spLocks/>
          </p:cNvSpPr>
          <p:nvPr/>
        </p:nvSpPr>
        <p:spPr bwMode="auto">
          <a:xfrm>
            <a:off x="1458913" y="3057525"/>
            <a:ext cx="223837" cy="63500"/>
          </a:xfrm>
          <a:custGeom>
            <a:avLst/>
            <a:gdLst>
              <a:gd name="T0" fmla="*/ 0 w 141"/>
              <a:gd name="T1" fmla="*/ 2147483647 h 40"/>
              <a:gd name="T2" fmla="*/ 0 w 141"/>
              <a:gd name="T3" fmla="*/ 2147483647 h 40"/>
              <a:gd name="T4" fmla="*/ 2147483647 w 141"/>
              <a:gd name="T5" fmla="*/ 2147483647 h 40"/>
              <a:gd name="T6" fmla="*/ 2147483647 w 141"/>
              <a:gd name="T7" fmla="*/ 0 h 40"/>
              <a:gd name="T8" fmla="*/ 0 w 141"/>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40">
                <a:moveTo>
                  <a:pt x="0" y="8"/>
                </a:moveTo>
                <a:lnTo>
                  <a:pt x="0" y="40"/>
                </a:lnTo>
                <a:lnTo>
                  <a:pt x="141" y="32"/>
                </a:lnTo>
                <a:lnTo>
                  <a:pt x="141" y="0"/>
                </a:lnTo>
                <a:lnTo>
                  <a:pt x="0" y="8"/>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2" name="Freeform 138"/>
          <p:cNvSpPr>
            <a:spLocks/>
          </p:cNvSpPr>
          <p:nvPr/>
        </p:nvSpPr>
        <p:spPr bwMode="auto">
          <a:xfrm>
            <a:off x="1446213" y="30702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3" name="Freeform 139"/>
          <p:cNvSpPr>
            <a:spLocks/>
          </p:cNvSpPr>
          <p:nvPr/>
        </p:nvSpPr>
        <p:spPr bwMode="auto">
          <a:xfrm>
            <a:off x="1682750" y="3044825"/>
            <a:ext cx="92075" cy="63500"/>
          </a:xfrm>
          <a:custGeom>
            <a:avLst/>
            <a:gdLst>
              <a:gd name="T0" fmla="*/ 0 w 58"/>
              <a:gd name="T1" fmla="*/ 2147483647 h 40"/>
              <a:gd name="T2" fmla="*/ 2147483647 w 58"/>
              <a:gd name="T3" fmla="*/ 2147483647 h 40"/>
              <a:gd name="T4" fmla="*/ 2147483647 w 58"/>
              <a:gd name="T5" fmla="*/ 2147483647 h 40"/>
              <a:gd name="T6" fmla="*/ 2147483647 w 58"/>
              <a:gd name="T7" fmla="*/ 0 h 40"/>
              <a:gd name="T8" fmla="*/ 0 w 58"/>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0">
                <a:moveTo>
                  <a:pt x="0" y="8"/>
                </a:moveTo>
                <a:lnTo>
                  <a:pt x="8" y="40"/>
                </a:lnTo>
                <a:lnTo>
                  <a:pt x="58" y="32"/>
                </a:lnTo>
                <a:lnTo>
                  <a:pt x="49" y="0"/>
                </a:lnTo>
                <a:lnTo>
                  <a:pt x="0" y="8"/>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4" name="Freeform 140"/>
          <p:cNvSpPr>
            <a:spLocks/>
          </p:cNvSpPr>
          <p:nvPr/>
        </p:nvSpPr>
        <p:spPr bwMode="auto">
          <a:xfrm>
            <a:off x="1682750" y="30575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5" name="Freeform 141"/>
          <p:cNvSpPr>
            <a:spLocks/>
          </p:cNvSpPr>
          <p:nvPr/>
        </p:nvSpPr>
        <p:spPr bwMode="auto">
          <a:xfrm>
            <a:off x="1747838" y="3044825"/>
            <a:ext cx="92075" cy="76200"/>
          </a:xfrm>
          <a:custGeom>
            <a:avLst/>
            <a:gdLst>
              <a:gd name="T0" fmla="*/ 2147483647 w 58"/>
              <a:gd name="T1" fmla="*/ 0 h 48"/>
              <a:gd name="T2" fmla="*/ 0 w 58"/>
              <a:gd name="T3" fmla="*/ 2147483647 h 48"/>
              <a:gd name="T4" fmla="*/ 2147483647 w 58"/>
              <a:gd name="T5" fmla="*/ 2147483647 h 48"/>
              <a:gd name="T6" fmla="*/ 2147483647 w 58"/>
              <a:gd name="T7" fmla="*/ 2147483647 h 48"/>
              <a:gd name="T8" fmla="*/ 2147483647 w 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8" y="0"/>
                </a:moveTo>
                <a:lnTo>
                  <a:pt x="0" y="32"/>
                </a:lnTo>
                <a:lnTo>
                  <a:pt x="50" y="48"/>
                </a:lnTo>
                <a:lnTo>
                  <a:pt x="58" y="16"/>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6" name="Freeform 142"/>
          <p:cNvSpPr>
            <a:spLocks/>
          </p:cNvSpPr>
          <p:nvPr/>
        </p:nvSpPr>
        <p:spPr bwMode="auto">
          <a:xfrm>
            <a:off x="1747838" y="3044825"/>
            <a:ext cx="26987" cy="50800"/>
          </a:xfrm>
          <a:custGeom>
            <a:avLst/>
            <a:gdLst>
              <a:gd name="T0" fmla="*/ 2147483647 w 17"/>
              <a:gd name="T1" fmla="*/ 0 h 32"/>
              <a:gd name="T2" fmla="*/ 2147483647 w 17"/>
              <a:gd name="T3" fmla="*/ 0 h 32"/>
              <a:gd name="T4" fmla="*/ 2147483647 w 17"/>
              <a:gd name="T5" fmla="*/ 2147483647 h 32"/>
              <a:gd name="T6" fmla="*/ 0 w 17"/>
              <a:gd name="T7" fmla="*/ 2147483647 h 32"/>
              <a:gd name="T8" fmla="*/ 2147483647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8" y="0"/>
                </a:moveTo>
                <a:lnTo>
                  <a:pt x="8" y="0"/>
                </a:lnTo>
                <a:lnTo>
                  <a:pt x="17" y="32"/>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7" name="Freeform 143"/>
          <p:cNvSpPr>
            <a:spLocks/>
          </p:cNvSpPr>
          <p:nvPr/>
        </p:nvSpPr>
        <p:spPr bwMode="auto">
          <a:xfrm>
            <a:off x="1814513" y="3082925"/>
            <a:ext cx="169862" cy="114300"/>
          </a:xfrm>
          <a:custGeom>
            <a:avLst/>
            <a:gdLst>
              <a:gd name="T0" fmla="*/ 2147483647 w 107"/>
              <a:gd name="T1" fmla="*/ 0 h 72"/>
              <a:gd name="T2" fmla="*/ 0 w 107"/>
              <a:gd name="T3" fmla="*/ 2147483647 h 72"/>
              <a:gd name="T4" fmla="*/ 2147483647 w 107"/>
              <a:gd name="T5" fmla="*/ 2147483647 h 72"/>
              <a:gd name="T6" fmla="*/ 2147483647 w 107"/>
              <a:gd name="T7" fmla="*/ 2147483647 h 72"/>
              <a:gd name="T8" fmla="*/ 2147483647 w 107"/>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72">
                <a:moveTo>
                  <a:pt x="24" y="0"/>
                </a:moveTo>
                <a:lnTo>
                  <a:pt x="0" y="24"/>
                </a:lnTo>
                <a:lnTo>
                  <a:pt x="82" y="72"/>
                </a:lnTo>
                <a:lnTo>
                  <a:pt x="107" y="48"/>
                </a:lnTo>
                <a:lnTo>
                  <a:pt x="24"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8" name="Freeform 144"/>
          <p:cNvSpPr>
            <a:spLocks/>
          </p:cNvSpPr>
          <p:nvPr/>
        </p:nvSpPr>
        <p:spPr bwMode="auto">
          <a:xfrm>
            <a:off x="1814513" y="3070225"/>
            <a:ext cx="38100" cy="50800"/>
          </a:xfrm>
          <a:custGeom>
            <a:avLst/>
            <a:gdLst>
              <a:gd name="T0" fmla="*/ 2147483647 w 24"/>
              <a:gd name="T1" fmla="*/ 0 h 32"/>
              <a:gd name="T2" fmla="*/ 2147483647 w 24"/>
              <a:gd name="T3" fmla="*/ 2147483647 h 32"/>
              <a:gd name="T4" fmla="*/ 2147483647 w 24"/>
              <a:gd name="T5" fmla="*/ 2147483647 h 32"/>
              <a:gd name="T6" fmla="*/ 0 w 24"/>
              <a:gd name="T7" fmla="*/ 2147483647 h 32"/>
              <a:gd name="T8" fmla="*/ 2147483647 w 24"/>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16" y="0"/>
                </a:moveTo>
                <a:lnTo>
                  <a:pt x="24" y="8"/>
                </a:lnTo>
                <a:lnTo>
                  <a:pt x="8" y="32"/>
                </a:lnTo>
                <a:lnTo>
                  <a:pt x="0" y="32"/>
                </a:lnTo>
                <a:lnTo>
                  <a:pt x="16"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9" name="Rectangle 145"/>
          <p:cNvSpPr>
            <a:spLocks noChangeArrowheads="1"/>
          </p:cNvSpPr>
          <p:nvPr/>
        </p:nvSpPr>
        <p:spPr bwMode="auto">
          <a:xfrm>
            <a:off x="1971675" y="3146425"/>
            <a:ext cx="171450"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10" name="Freeform 146"/>
          <p:cNvSpPr>
            <a:spLocks/>
          </p:cNvSpPr>
          <p:nvPr/>
        </p:nvSpPr>
        <p:spPr bwMode="auto">
          <a:xfrm>
            <a:off x="1944688" y="3197225"/>
            <a:ext cx="26987" cy="1588"/>
          </a:xfrm>
          <a:custGeom>
            <a:avLst/>
            <a:gdLst>
              <a:gd name="T0" fmla="*/ 0 w 17"/>
              <a:gd name="T1" fmla="*/ 0 h 1588"/>
              <a:gd name="T2" fmla="*/ 2147483647 w 17"/>
              <a:gd name="T3" fmla="*/ 0 h 1588"/>
              <a:gd name="T4" fmla="*/ 0 w 17"/>
              <a:gd name="T5" fmla="*/ 0 h 1588"/>
              <a:gd name="T6" fmla="*/ 0 w 17"/>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88">
                <a:moveTo>
                  <a:pt x="0" y="0"/>
                </a:moveTo>
                <a:lnTo>
                  <a:pt x="17" y="0"/>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1" name="Freeform 147"/>
          <p:cNvSpPr>
            <a:spLocks/>
          </p:cNvSpPr>
          <p:nvPr/>
        </p:nvSpPr>
        <p:spPr bwMode="auto">
          <a:xfrm>
            <a:off x="1944688" y="3146425"/>
            <a:ext cx="39687" cy="50800"/>
          </a:xfrm>
          <a:custGeom>
            <a:avLst/>
            <a:gdLst>
              <a:gd name="T0" fmla="*/ 0 w 25"/>
              <a:gd name="T1" fmla="*/ 2147483647 h 32"/>
              <a:gd name="T2" fmla="*/ 2147483647 w 25"/>
              <a:gd name="T3" fmla="*/ 2147483647 h 32"/>
              <a:gd name="T4" fmla="*/ 2147483647 w 25"/>
              <a:gd name="T5" fmla="*/ 2147483647 h 32"/>
              <a:gd name="T6" fmla="*/ 2147483647 w 25"/>
              <a:gd name="T7" fmla="*/ 0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17" y="32"/>
                </a:lnTo>
                <a:lnTo>
                  <a:pt x="25" y="8"/>
                </a:lnTo>
                <a:lnTo>
                  <a:pt x="17"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2" name="Freeform 148"/>
          <p:cNvSpPr>
            <a:spLocks/>
          </p:cNvSpPr>
          <p:nvPr/>
        </p:nvSpPr>
        <p:spPr bwMode="auto">
          <a:xfrm>
            <a:off x="2116138" y="3159125"/>
            <a:ext cx="301625" cy="190500"/>
          </a:xfrm>
          <a:custGeom>
            <a:avLst/>
            <a:gdLst>
              <a:gd name="T0" fmla="*/ 2147483647 w 190"/>
              <a:gd name="T1" fmla="*/ 0 h 120"/>
              <a:gd name="T2" fmla="*/ 0 w 190"/>
              <a:gd name="T3" fmla="*/ 2147483647 h 120"/>
              <a:gd name="T4" fmla="*/ 2147483647 w 190"/>
              <a:gd name="T5" fmla="*/ 2147483647 h 120"/>
              <a:gd name="T6" fmla="*/ 2147483647 w 190"/>
              <a:gd name="T7" fmla="*/ 2147483647 h 120"/>
              <a:gd name="T8" fmla="*/ 2147483647 w 190"/>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120">
                <a:moveTo>
                  <a:pt x="25" y="0"/>
                </a:moveTo>
                <a:lnTo>
                  <a:pt x="0" y="24"/>
                </a:lnTo>
                <a:lnTo>
                  <a:pt x="166" y="120"/>
                </a:lnTo>
                <a:lnTo>
                  <a:pt x="190" y="96"/>
                </a:lnTo>
                <a:lnTo>
                  <a:pt x="25"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3" name="Freeform 149"/>
          <p:cNvSpPr>
            <a:spLocks/>
          </p:cNvSpPr>
          <p:nvPr/>
        </p:nvSpPr>
        <p:spPr bwMode="auto">
          <a:xfrm>
            <a:off x="2116138" y="3146425"/>
            <a:ext cx="39687" cy="50800"/>
          </a:xfrm>
          <a:custGeom>
            <a:avLst/>
            <a:gdLst>
              <a:gd name="T0" fmla="*/ 2147483647 w 25"/>
              <a:gd name="T1" fmla="*/ 0 h 32"/>
              <a:gd name="T2" fmla="*/ 2147483647 w 25"/>
              <a:gd name="T3" fmla="*/ 2147483647 h 32"/>
              <a:gd name="T4" fmla="*/ 2147483647 w 25"/>
              <a:gd name="T5" fmla="*/ 2147483647 h 32"/>
              <a:gd name="T6" fmla="*/ 0 w 25"/>
              <a:gd name="T7" fmla="*/ 2147483647 h 32"/>
              <a:gd name="T8" fmla="*/ 214748364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7" y="0"/>
                </a:moveTo>
                <a:lnTo>
                  <a:pt x="25" y="8"/>
                </a:lnTo>
                <a:lnTo>
                  <a:pt x="17" y="32"/>
                </a:lnTo>
                <a:lnTo>
                  <a:pt x="0" y="32"/>
                </a:lnTo>
                <a:lnTo>
                  <a:pt x="17"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4" name="Rectangle 150"/>
          <p:cNvSpPr>
            <a:spLocks noChangeArrowheads="1"/>
          </p:cNvSpPr>
          <p:nvPr/>
        </p:nvSpPr>
        <p:spPr bwMode="auto">
          <a:xfrm>
            <a:off x="2405063" y="3298825"/>
            <a:ext cx="79375" cy="50800"/>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15" name="Freeform 151"/>
          <p:cNvSpPr>
            <a:spLocks/>
          </p:cNvSpPr>
          <p:nvPr/>
        </p:nvSpPr>
        <p:spPr bwMode="auto">
          <a:xfrm>
            <a:off x="2379663" y="3349625"/>
            <a:ext cx="25400" cy="1588"/>
          </a:xfrm>
          <a:custGeom>
            <a:avLst/>
            <a:gdLst>
              <a:gd name="T0" fmla="*/ 0 w 16"/>
              <a:gd name="T1" fmla="*/ 0 h 1588"/>
              <a:gd name="T2" fmla="*/ 2147483647 w 16"/>
              <a:gd name="T3" fmla="*/ 0 h 1588"/>
              <a:gd name="T4" fmla="*/ 0 w 16"/>
              <a:gd name="T5" fmla="*/ 0 h 1588"/>
              <a:gd name="T6" fmla="*/ 0 w 16"/>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588">
                <a:moveTo>
                  <a:pt x="0" y="0"/>
                </a:moveTo>
                <a:lnTo>
                  <a:pt x="16" y="0"/>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6" name="Freeform 152"/>
          <p:cNvSpPr>
            <a:spLocks/>
          </p:cNvSpPr>
          <p:nvPr/>
        </p:nvSpPr>
        <p:spPr bwMode="auto">
          <a:xfrm>
            <a:off x="2379663" y="3298825"/>
            <a:ext cx="38100" cy="50800"/>
          </a:xfrm>
          <a:custGeom>
            <a:avLst/>
            <a:gdLst>
              <a:gd name="T0" fmla="*/ 0 w 24"/>
              <a:gd name="T1" fmla="*/ 2147483647 h 32"/>
              <a:gd name="T2" fmla="*/ 2147483647 w 24"/>
              <a:gd name="T3" fmla="*/ 2147483647 h 32"/>
              <a:gd name="T4" fmla="*/ 2147483647 w 24"/>
              <a:gd name="T5" fmla="*/ 2147483647 h 32"/>
              <a:gd name="T6" fmla="*/ 2147483647 w 24"/>
              <a:gd name="T7" fmla="*/ 0 h 32"/>
              <a:gd name="T8" fmla="*/ 0 w 24"/>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0" y="32"/>
                </a:moveTo>
                <a:lnTo>
                  <a:pt x="16" y="32"/>
                </a:lnTo>
                <a:lnTo>
                  <a:pt x="24" y="8"/>
                </a:lnTo>
                <a:lnTo>
                  <a:pt x="16"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7" name="Freeform 153"/>
          <p:cNvSpPr>
            <a:spLocks/>
          </p:cNvSpPr>
          <p:nvPr/>
        </p:nvSpPr>
        <p:spPr bwMode="auto">
          <a:xfrm>
            <a:off x="2471738" y="3298825"/>
            <a:ext cx="196850" cy="76200"/>
          </a:xfrm>
          <a:custGeom>
            <a:avLst/>
            <a:gdLst>
              <a:gd name="T0" fmla="*/ 2147483647 w 124"/>
              <a:gd name="T1" fmla="*/ 0 h 48"/>
              <a:gd name="T2" fmla="*/ 0 w 124"/>
              <a:gd name="T3" fmla="*/ 2147483647 h 48"/>
              <a:gd name="T4" fmla="*/ 2147483647 w 124"/>
              <a:gd name="T5" fmla="*/ 2147483647 h 48"/>
              <a:gd name="T6" fmla="*/ 2147483647 w 124"/>
              <a:gd name="T7" fmla="*/ 2147483647 h 48"/>
              <a:gd name="T8" fmla="*/ 2147483647 w 124"/>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48">
                <a:moveTo>
                  <a:pt x="8" y="0"/>
                </a:moveTo>
                <a:lnTo>
                  <a:pt x="0" y="32"/>
                </a:lnTo>
                <a:lnTo>
                  <a:pt x="115" y="48"/>
                </a:lnTo>
                <a:lnTo>
                  <a:pt x="124" y="16"/>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8" name="Freeform 154"/>
          <p:cNvSpPr>
            <a:spLocks/>
          </p:cNvSpPr>
          <p:nvPr/>
        </p:nvSpPr>
        <p:spPr bwMode="auto">
          <a:xfrm>
            <a:off x="2471738" y="3298825"/>
            <a:ext cx="12700" cy="50800"/>
          </a:xfrm>
          <a:custGeom>
            <a:avLst/>
            <a:gdLst>
              <a:gd name="T0" fmla="*/ 2147483647 w 8"/>
              <a:gd name="T1" fmla="*/ 0 h 32"/>
              <a:gd name="T2" fmla="*/ 2147483647 w 8"/>
              <a:gd name="T3" fmla="*/ 0 h 32"/>
              <a:gd name="T4" fmla="*/ 2147483647 w 8"/>
              <a:gd name="T5" fmla="*/ 2147483647 h 32"/>
              <a:gd name="T6" fmla="*/ 0 w 8"/>
              <a:gd name="T7" fmla="*/ 2147483647 h 32"/>
              <a:gd name="T8" fmla="*/ 2147483647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9" name="Freeform 155"/>
          <p:cNvSpPr>
            <a:spLocks/>
          </p:cNvSpPr>
          <p:nvPr/>
        </p:nvSpPr>
        <p:spPr bwMode="auto">
          <a:xfrm>
            <a:off x="2654300" y="3324225"/>
            <a:ext cx="146050" cy="101600"/>
          </a:xfrm>
          <a:custGeom>
            <a:avLst/>
            <a:gdLst>
              <a:gd name="T0" fmla="*/ 2147483647 w 92"/>
              <a:gd name="T1" fmla="*/ 0 h 64"/>
              <a:gd name="T2" fmla="*/ 0 w 92"/>
              <a:gd name="T3" fmla="*/ 2147483647 h 64"/>
              <a:gd name="T4" fmla="*/ 2147483647 w 92"/>
              <a:gd name="T5" fmla="*/ 2147483647 h 64"/>
              <a:gd name="T6" fmla="*/ 2147483647 w 92"/>
              <a:gd name="T7" fmla="*/ 2147483647 h 64"/>
              <a:gd name="T8" fmla="*/ 2147483647 w 9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64">
                <a:moveTo>
                  <a:pt x="9" y="0"/>
                </a:moveTo>
                <a:lnTo>
                  <a:pt x="0" y="32"/>
                </a:lnTo>
                <a:lnTo>
                  <a:pt x="83" y="64"/>
                </a:lnTo>
                <a:lnTo>
                  <a:pt x="92"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0" name="Freeform 156"/>
          <p:cNvSpPr>
            <a:spLocks/>
          </p:cNvSpPr>
          <p:nvPr/>
        </p:nvSpPr>
        <p:spPr bwMode="auto">
          <a:xfrm>
            <a:off x="2654300" y="3324225"/>
            <a:ext cx="14288" cy="50800"/>
          </a:xfrm>
          <a:custGeom>
            <a:avLst/>
            <a:gdLst>
              <a:gd name="T0" fmla="*/ 2147483647 w 9"/>
              <a:gd name="T1" fmla="*/ 0 h 32"/>
              <a:gd name="T2" fmla="*/ 2147483647 w 9"/>
              <a:gd name="T3" fmla="*/ 0 h 32"/>
              <a:gd name="T4" fmla="*/ 0 w 9"/>
              <a:gd name="T5" fmla="*/ 2147483647 h 32"/>
              <a:gd name="T6" fmla="*/ 0 w 9"/>
              <a:gd name="T7" fmla="*/ 2147483647 h 32"/>
              <a:gd name="T8" fmla="*/ 2147483647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0"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1" name="Freeform 157"/>
          <p:cNvSpPr>
            <a:spLocks/>
          </p:cNvSpPr>
          <p:nvPr/>
        </p:nvSpPr>
        <p:spPr bwMode="auto">
          <a:xfrm>
            <a:off x="2786063" y="3375025"/>
            <a:ext cx="104775" cy="76200"/>
          </a:xfrm>
          <a:custGeom>
            <a:avLst/>
            <a:gdLst>
              <a:gd name="T0" fmla="*/ 2147483647 w 66"/>
              <a:gd name="T1" fmla="*/ 0 h 48"/>
              <a:gd name="T2" fmla="*/ 0 w 66"/>
              <a:gd name="T3" fmla="*/ 2147483647 h 48"/>
              <a:gd name="T4" fmla="*/ 2147483647 w 66"/>
              <a:gd name="T5" fmla="*/ 2147483647 h 48"/>
              <a:gd name="T6" fmla="*/ 2147483647 w 66"/>
              <a:gd name="T7" fmla="*/ 2147483647 h 48"/>
              <a:gd name="T8" fmla="*/ 2147483647 w 6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8">
                <a:moveTo>
                  <a:pt x="9" y="0"/>
                </a:moveTo>
                <a:lnTo>
                  <a:pt x="0" y="32"/>
                </a:lnTo>
                <a:lnTo>
                  <a:pt x="58" y="48"/>
                </a:lnTo>
                <a:lnTo>
                  <a:pt x="66" y="16"/>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2" name="Freeform 158"/>
          <p:cNvSpPr>
            <a:spLocks/>
          </p:cNvSpPr>
          <p:nvPr/>
        </p:nvSpPr>
        <p:spPr bwMode="auto">
          <a:xfrm>
            <a:off x="2786063" y="3375025"/>
            <a:ext cx="14287" cy="50800"/>
          </a:xfrm>
          <a:custGeom>
            <a:avLst/>
            <a:gdLst>
              <a:gd name="T0" fmla="*/ 0 w 9"/>
              <a:gd name="T1" fmla="*/ 2147483647 h 32"/>
              <a:gd name="T2" fmla="*/ 0 w 9"/>
              <a:gd name="T3" fmla="*/ 2147483647 h 32"/>
              <a:gd name="T4" fmla="*/ 2147483647 w 9"/>
              <a:gd name="T5" fmla="*/ 0 h 32"/>
              <a:gd name="T6" fmla="*/ 2147483647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0" y="32"/>
                </a:lnTo>
                <a:lnTo>
                  <a:pt x="9"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3" name="Freeform 159"/>
          <p:cNvSpPr>
            <a:spLocks/>
          </p:cNvSpPr>
          <p:nvPr/>
        </p:nvSpPr>
        <p:spPr bwMode="auto">
          <a:xfrm>
            <a:off x="2865438" y="3413125"/>
            <a:ext cx="249237" cy="241300"/>
          </a:xfrm>
          <a:custGeom>
            <a:avLst/>
            <a:gdLst>
              <a:gd name="T0" fmla="*/ 2147483647 w 157"/>
              <a:gd name="T1" fmla="*/ 0 h 152"/>
              <a:gd name="T2" fmla="*/ 0 w 157"/>
              <a:gd name="T3" fmla="*/ 2147483647 h 152"/>
              <a:gd name="T4" fmla="*/ 2147483647 w 157"/>
              <a:gd name="T5" fmla="*/ 2147483647 h 152"/>
              <a:gd name="T6" fmla="*/ 2147483647 w 157"/>
              <a:gd name="T7" fmla="*/ 2147483647 h 152"/>
              <a:gd name="T8" fmla="*/ 2147483647 w 157"/>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152">
                <a:moveTo>
                  <a:pt x="25" y="0"/>
                </a:moveTo>
                <a:lnTo>
                  <a:pt x="0" y="24"/>
                </a:lnTo>
                <a:lnTo>
                  <a:pt x="132" y="152"/>
                </a:lnTo>
                <a:lnTo>
                  <a:pt x="157" y="128"/>
                </a:lnTo>
                <a:lnTo>
                  <a:pt x="25"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4" name="Freeform 160"/>
          <p:cNvSpPr>
            <a:spLocks/>
          </p:cNvSpPr>
          <p:nvPr/>
        </p:nvSpPr>
        <p:spPr bwMode="auto">
          <a:xfrm>
            <a:off x="2865438" y="3400425"/>
            <a:ext cx="39687" cy="50800"/>
          </a:xfrm>
          <a:custGeom>
            <a:avLst/>
            <a:gdLst>
              <a:gd name="T0" fmla="*/ 2147483647 w 25"/>
              <a:gd name="T1" fmla="*/ 0 h 32"/>
              <a:gd name="T2" fmla="*/ 2147483647 w 25"/>
              <a:gd name="T3" fmla="*/ 2147483647 h 32"/>
              <a:gd name="T4" fmla="*/ 2147483647 w 25"/>
              <a:gd name="T5" fmla="*/ 2147483647 h 32"/>
              <a:gd name="T6" fmla="*/ 0 w 25"/>
              <a:gd name="T7" fmla="*/ 2147483647 h 32"/>
              <a:gd name="T8" fmla="*/ 214748364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8" y="32"/>
                </a:lnTo>
                <a:lnTo>
                  <a:pt x="0" y="32"/>
                </a:lnTo>
                <a:lnTo>
                  <a:pt x="16"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5" name="Freeform 161"/>
          <p:cNvSpPr>
            <a:spLocks/>
          </p:cNvSpPr>
          <p:nvPr/>
        </p:nvSpPr>
        <p:spPr bwMode="auto">
          <a:xfrm>
            <a:off x="3089275" y="3603625"/>
            <a:ext cx="130175" cy="101600"/>
          </a:xfrm>
          <a:custGeom>
            <a:avLst/>
            <a:gdLst>
              <a:gd name="T0" fmla="*/ 2147483647 w 82"/>
              <a:gd name="T1" fmla="*/ 0 h 64"/>
              <a:gd name="T2" fmla="*/ 0 w 82"/>
              <a:gd name="T3" fmla="*/ 2147483647 h 64"/>
              <a:gd name="T4" fmla="*/ 2147483647 w 82"/>
              <a:gd name="T5" fmla="*/ 2147483647 h 64"/>
              <a:gd name="T6" fmla="*/ 2147483647 w 82"/>
              <a:gd name="T7" fmla="*/ 2147483647 h 64"/>
              <a:gd name="T8" fmla="*/ 2147483647 w 8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64">
                <a:moveTo>
                  <a:pt x="8" y="0"/>
                </a:moveTo>
                <a:lnTo>
                  <a:pt x="0" y="32"/>
                </a:lnTo>
                <a:lnTo>
                  <a:pt x="74" y="64"/>
                </a:lnTo>
                <a:lnTo>
                  <a:pt x="82"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6" name="Freeform 162"/>
          <p:cNvSpPr>
            <a:spLocks/>
          </p:cNvSpPr>
          <p:nvPr/>
        </p:nvSpPr>
        <p:spPr bwMode="auto">
          <a:xfrm>
            <a:off x="3074988" y="3603625"/>
            <a:ext cx="39687" cy="50800"/>
          </a:xfrm>
          <a:custGeom>
            <a:avLst/>
            <a:gdLst>
              <a:gd name="T0" fmla="*/ 0 w 25"/>
              <a:gd name="T1" fmla="*/ 2147483647 h 32"/>
              <a:gd name="T2" fmla="*/ 2147483647 w 25"/>
              <a:gd name="T3" fmla="*/ 2147483647 h 32"/>
              <a:gd name="T4" fmla="*/ 2147483647 w 25"/>
              <a:gd name="T5" fmla="*/ 2147483647 h 32"/>
              <a:gd name="T6" fmla="*/ 2147483647 w 25"/>
              <a:gd name="T7" fmla="*/ 0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9" y="32"/>
                </a:lnTo>
                <a:lnTo>
                  <a:pt x="25" y="8"/>
                </a:lnTo>
                <a:lnTo>
                  <a:pt x="17"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7" name="Freeform 163"/>
          <p:cNvSpPr>
            <a:spLocks/>
          </p:cNvSpPr>
          <p:nvPr/>
        </p:nvSpPr>
        <p:spPr bwMode="auto">
          <a:xfrm>
            <a:off x="3194050" y="3667125"/>
            <a:ext cx="131763" cy="177800"/>
          </a:xfrm>
          <a:custGeom>
            <a:avLst/>
            <a:gdLst>
              <a:gd name="T0" fmla="*/ 2147483647 w 83"/>
              <a:gd name="T1" fmla="*/ 0 h 112"/>
              <a:gd name="T2" fmla="*/ 0 w 83"/>
              <a:gd name="T3" fmla="*/ 2147483647 h 112"/>
              <a:gd name="T4" fmla="*/ 2147483647 w 83"/>
              <a:gd name="T5" fmla="*/ 2147483647 h 112"/>
              <a:gd name="T6" fmla="*/ 2147483647 w 83"/>
              <a:gd name="T7" fmla="*/ 2147483647 h 112"/>
              <a:gd name="T8" fmla="*/ 2147483647 w 8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12">
                <a:moveTo>
                  <a:pt x="25" y="0"/>
                </a:moveTo>
                <a:lnTo>
                  <a:pt x="0" y="24"/>
                </a:lnTo>
                <a:lnTo>
                  <a:pt x="58" y="112"/>
                </a:lnTo>
                <a:lnTo>
                  <a:pt x="83" y="88"/>
                </a:lnTo>
                <a:lnTo>
                  <a:pt x="25"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8" name="Freeform 164"/>
          <p:cNvSpPr>
            <a:spLocks/>
          </p:cNvSpPr>
          <p:nvPr/>
        </p:nvSpPr>
        <p:spPr bwMode="auto">
          <a:xfrm>
            <a:off x="3194050" y="3654425"/>
            <a:ext cx="39688" cy="50800"/>
          </a:xfrm>
          <a:custGeom>
            <a:avLst/>
            <a:gdLst>
              <a:gd name="T0" fmla="*/ 2147483647 w 25"/>
              <a:gd name="T1" fmla="*/ 0 h 32"/>
              <a:gd name="T2" fmla="*/ 2147483647 w 25"/>
              <a:gd name="T3" fmla="*/ 2147483647 h 32"/>
              <a:gd name="T4" fmla="*/ 2147483647 w 25"/>
              <a:gd name="T5" fmla="*/ 2147483647 h 32"/>
              <a:gd name="T6" fmla="*/ 0 w 25"/>
              <a:gd name="T7" fmla="*/ 2147483647 h 32"/>
              <a:gd name="T8" fmla="*/ 214748364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8" y="32"/>
                </a:lnTo>
                <a:lnTo>
                  <a:pt x="0" y="32"/>
                </a:lnTo>
                <a:lnTo>
                  <a:pt x="16"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9" name="Freeform 165"/>
          <p:cNvSpPr>
            <a:spLocks/>
          </p:cNvSpPr>
          <p:nvPr/>
        </p:nvSpPr>
        <p:spPr bwMode="auto">
          <a:xfrm>
            <a:off x="3298825" y="3794125"/>
            <a:ext cx="144463" cy="88900"/>
          </a:xfrm>
          <a:custGeom>
            <a:avLst/>
            <a:gdLst>
              <a:gd name="T0" fmla="*/ 2147483647 w 91"/>
              <a:gd name="T1" fmla="*/ 0 h 56"/>
              <a:gd name="T2" fmla="*/ 0 w 91"/>
              <a:gd name="T3" fmla="*/ 2147483647 h 56"/>
              <a:gd name="T4" fmla="*/ 2147483647 w 91"/>
              <a:gd name="T5" fmla="*/ 2147483647 h 56"/>
              <a:gd name="T6" fmla="*/ 2147483647 w 91"/>
              <a:gd name="T7" fmla="*/ 2147483647 h 56"/>
              <a:gd name="T8" fmla="*/ 2147483647 w 91"/>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6">
                <a:moveTo>
                  <a:pt x="8" y="0"/>
                </a:moveTo>
                <a:lnTo>
                  <a:pt x="0" y="32"/>
                </a:lnTo>
                <a:lnTo>
                  <a:pt x="83" y="56"/>
                </a:lnTo>
                <a:lnTo>
                  <a:pt x="91" y="24"/>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0" name="Freeform 166"/>
          <p:cNvSpPr>
            <a:spLocks/>
          </p:cNvSpPr>
          <p:nvPr/>
        </p:nvSpPr>
        <p:spPr bwMode="auto">
          <a:xfrm>
            <a:off x="3286125" y="3794125"/>
            <a:ext cx="39688" cy="50800"/>
          </a:xfrm>
          <a:custGeom>
            <a:avLst/>
            <a:gdLst>
              <a:gd name="T0" fmla="*/ 0 w 25"/>
              <a:gd name="T1" fmla="*/ 2147483647 h 32"/>
              <a:gd name="T2" fmla="*/ 2147483647 w 25"/>
              <a:gd name="T3" fmla="*/ 2147483647 h 32"/>
              <a:gd name="T4" fmla="*/ 2147483647 w 25"/>
              <a:gd name="T5" fmla="*/ 2147483647 h 32"/>
              <a:gd name="T6" fmla="*/ 2147483647 w 25"/>
              <a:gd name="T7" fmla="*/ 0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8" y="32"/>
                </a:lnTo>
                <a:lnTo>
                  <a:pt x="25" y="8"/>
                </a:lnTo>
                <a:lnTo>
                  <a:pt x="16"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1" name="Freeform 167"/>
          <p:cNvSpPr>
            <a:spLocks/>
          </p:cNvSpPr>
          <p:nvPr/>
        </p:nvSpPr>
        <p:spPr bwMode="auto">
          <a:xfrm>
            <a:off x="3443288" y="3832225"/>
            <a:ext cx="104775" cy="63500"/>
          </a:xfrm>
          <a:custGeom>
            <a:avLst/>
            <a:gdLst>
              <a:gd name="T0" fmla="*/ 0 w 66"/>
              <a:gd name="T1" fmla="*/ 0 h 40"/>
              <a:gd name="T2" fmla="*/ 0 w 66"/>
              <a:gd name="T3" fmla="*/ 2147483647 h 40"/>
              <a:gd name="T4" fmla="*/ 2147483647 w 66"/>
              <a:gd name="T5" fmla="*/ 2147483647 h 40"/>
              <a:gd name="T6" fmla="*/ 2147483647 w 66"/>
              <a:gd name="T7" fmla="*/ 2147483647 h 40"/>
              <a:gd name="T8" fmla="*/ 0 w 6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0">
                <a:moveTo>
                  <a:pt x="0" y="0"/>
                </a:moveTo>
                <a:lnTo>
                  <a:pt x="0" y="32"/>
                </a:lnTo>
                <a:lnTo>
                  <a:pt x="66" y="40"/>
                </a:lnTo>
                <a:lnTo>
                  <a:pt x="66" y="8"/>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2" name="Freeform 168"/>
          <p:cNvSpPr>
            <a:spLocks/>
          </p:cNvSpPr>
          <p:nvPr/>
        </p:nvSpPr>
        <p:spPr bwMode="auto">
          <a:xfrm>
            <a:off x="3430588" y="38322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433" name="Group 169"/>
          <p:cNvGrpSpPr>
            <a:grpSpLocks/>
          </p:cNvGrpSpPr>
          <p:nvPr/>
        </p:nvGrpSpPr>
        <p:grpSpPr bwMode="auto">
          <a:xfrm>
            <a:off x="1130300" y="3108325"/>
            <a:ext cx="7334250" cy="1866900"/>
            <a:chOff x="712" y="1958"/>
            <a:chExt cx="4620" cy="1176"/>
          </a:xfrm>
        </p:grpSpPr>
        <p:sp>
          <p:nvSpPr>
            <p:cNvPr id="11568" name="Freeform 170"/>
            <p:cNvSpPr>
              <a:spLocks/>
            </p:cNvSpPr>
            <p:nvPr/>
          </p:nvSpPr>
          <p:spPr bwMode="auto">
            <a:xfrm>
              <a:off x="2219" y="2430"/>
              <a:ext cx="174" cy="112"/>
            </a:xfrm>
            <a:custGeom>
              <a:avLst/>
              <a:gdLst>
                <a:gd name="T0" fmla="*/ 25 w 174"/>
                <a:gd name="T1" fmla="*/ 0 h 112"/>
                <a:gd name="T2" fmla="*/ 0 w 174"/>
                <a:gd name="T3" fmla="*/ 24 h 112"/>
                <a:gd name="T4" fmla="*/ 149 w 174"/>
                <a:gd name="T5" fmla="*/ 112 h 112"/>
                <a:gd name="T6" fmla="*/ 174 w 174"/>
                <a:gd name="T7" fmla="*/ 88 h 112"/>
                <a:gd name="T8" fmla="*/ 25 w 174"/>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12">
                  <a:moveTo>
                    <a:pt x="25" y="0"/>
                  </a:moveTo>
                  <a:lnTo>
                    <a:pt x="0" y="24"/>
                  </a:lnTo>
                  <a:lnTo>
                    <a:pt x="149" y="112"/>
                  </a:lnTo>
                  <a:lnTo>
                    <a:pt x="174" y="88"/>
                  </a:lnTo>
                  <a:lnTo>
                    <a:pt x="25"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9" name="Freeform 171"/>
            <p:cNvSpPr>
              <a:spLocks/>
            </p:cNvSpPr>
            <p:nvPr/>
          </p:nvSpPr>
          <p:spPr bwMode="auto">
            <a:xfrm>
              <a:off x="2219" y="2422"/>
              <a:ext cx="25" cy="32"/>
            </a:xfrm>
            <a:custGeom>
              <a:avLst/>
              <a:gdLst>
                <a:gd name="T0" fmla="*/ 16 w 25"/>
                <a:gd name="T1" fmla="*/ 0 h 32"/>
                <a:gd name="T2" fmla="*/ 25 w 25"/>
                <a:gd name="T3" fmla="*/ 8 h 32"/>
                <a:gd name="T4" fmla="*/ 16 w 25"/>
                <a:gd name="T5" fmla="*/ 32 h 32"/>
                <a:gd name="T6" fmla="*/ 0 w 25"/>
                <a:gd name="T7" fmla="*/ 32 h 32"/>
                <a:gd name="T8" fmla="*/ 16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16" y="32"/>
                  </a:lnTo>
                  <a:lnTo>
                    <a:pt x="0" y="32"/>
                  </a:lnTo>
                  <a:lnTo>
                    <a:pt x="16"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0" name="Freeform 172"/>
            <p:cNvSpPr>
              <a:spLocks/>
            </p:cNvSpPr>
            <p:nvPr/>
          </p:nvSpPr>
          <p:spPr bwMode="auto">
            <a:xfrm>
              <a:off x="2376" y="2510"/>
              <a:ext cx="58" cy="48"/>
            </a:xfrm>
            <a:custGeom>
              <a:avLst/>
              <a:gdLst>
                <a:gd name="T0" fmla="*/ 8 w 58"/>
                <a:gd name="T1" fmla="*/ 0 h 48"/>
                <a:gd name="T2" fmla="*/ 0 w 58"/>
                <a:gd name="T3" fmla="*/ 32 h 48"/>
                <a:gd name="T4" fmla="*/ 50 w 58"/>
                <a:gd name="T5" fmla="*/ 48 h 48"/>
                <a:gd name="T6" fmla="*/ 58 w 58"/>
                <a:gd name="T7" fmla="*/ 16 h 48"/>
                <a:gd name="T8" fmla="*/ 8 w 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8" y="0"/>
                  </a:moveTo>
                  <a:lnTo>
                    <a:pt x="0" y="32"/>
                  </a:lnTo>
                  <a:lnTo>
                    <a:pt x="50" y="48"/>
                  </a:lnTo>
                  <a:lnTo>
                    <a:pt x="58" y="16"/>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1" name="Freeform 173"/>
            <p:cNvSpPr>
              <a:spLocks/>
            </p:cNvSpPr>
            <p:nvPr/>
          </p:nvSpPr>
          <p:spPr bwMode="auto">
            <a:xfrm>
              <a:off x="2368" y="2510"/>
              <a:ext cx="25" cy="32"/>
            </a:xfrm>
            <a:custGeom>
              <a:avLst/>
              <a:gdLst>
                <a:gd name="T0" fmla="*/ 0 w 25"/>
                <a:gd name="T1" fmla="*/ 32 h 32"/>
                <a:gd name="T2" fmla="*/ 8 w 25"/>
                <a:gd name="T3" fmla="*/ 32 h 32"/>
                <a:gd name="T4" fmla="*/ 25 w 25"/>
                <a:gd name="T5" fmla="*/ 8 h 32"/>
                <a:gd name="T6" fmla="*/ 16 w 25"/>
                <a:gd name="T7" fmla="*/ 0 h 32"/>
                <a:gd name="T8" fmla="*/ 0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8" y="32"/>
                  </a:lnTo>
                  <a:lnTo>
                    <a:pt x="25" y="8"/>
                  </a:lnTo>
                  <a:lnTo>
                    <a:pt x="16"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2" name="Rectangle 174"/>
            <p:cNvSpPr>
              <a:spLocks noChangeArrowheads="1"/>
            </p:cNvSpPr>
            <p:nvPr/>
          </p:nvSpPr>
          <p:spPr bwMode="auto">
            <a:xfrm>
              <a:off x="2434" y="2526"/>
              <a:ext cx="42" cy="32"/>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73" name="Freeform 175"/>
            <p:cNvSpPr>
              <a:spLocks/>
            </p:cNvSpPr>
            <p:nvPr/>
          </p:nvSpPr>
          <p:spPr bwMode="auto">
            <a:xfrm>
              <a:off x="2426" y="2526"/>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4" name="Freeform 176"/>
            <p:cNvSpPr>
              <a:spLocks/>
            </p:cNvSpPr>
            <p:nvPr/>
          </p:nvSpPr>
          <p:spPr bwMode="auto">
            <a:xfrm>
              <a:off x="2467" y="2526"/>
              <a:ext cx="100" cy="72"/>
            </a:xfrm>
            <a:custGeom>
              <a:avLst/>
              <a:gdLst>
                <a:gd name="T0" fmla="*/ 9 w 100"/>
                <a:gd name="T1" fmla="*/ 0 h 72"/>
                <a:gd name="T2" fmla="*/ 0 w 100"/>
                <a:gd name="T3" fmla="*/ 32 h 72"/>
                <a:gd name="T4" fmla="*/ 91 w 100"/>
                <a:gd name="T5" fmla="*/ 72 h 72"/>
                <a:gd name="T6" fmla="*/ 100 w 100"/>
                <a:gd name="T7" fmla="*/ 40 h 72"/>
                <a:gd name="T8" fmla="*/ 9 w 10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2">
                  <a:moveTo>
                    <a:pt x="9" y="0"/>
                  </a:moveTo>
                  <a:lnTo>
                    <a:pt x="0" y="32"/>
                  </a:lnTo>
                  <a:lnTo>
                    <a:pt x="91" y="72"/>
                  </a:lnTo>
                  <a:lnTo>
                    <a:pt x="100" y="40"/>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5" name="Freeform 177"/>
            <p:cNvSpPr>
              <a:spLocks/>
            </p:cNvSpPr>
            <p:nvPr/>
          </p:nvSpPr>
          <p:spPr bwMode="auto">
            <a:xfrm>
              <a:off x="2467" y="2526"/>
              <a:ext cx="9" cy="32"/>
            </a:xfrm>
            <a:custGeom>
              <a:avLst/>
              <a:gdLst>
                <a:gd name="T0" fmla="*/ 9 w 9"/>
                <a:gd name="T1" fmla="*/ 0 h 32"/>
                <a:gd name="T2" fmla="*/ 9 w 9"/>
                <a:gd name="T3" fmla="*/ 0 h 32"/>
                <a:gd name="T4" fmla="*/ 9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6" name="Freeform 178"/>
            <p:cNvSpPr>
              <a:spLocks/>
            </p:cNvSpPr>
            <p:nvPr/>
          </p:nvSpPr>
          <p:spPr bwMode="auto">
            <a:xfrm>
              <a:off x="2550" y="2574"/>
              <a:ext cx="58" cy="48"/>
            </a:xfrm>
            <a:custGeom>
              <a:avLst/>
              <a:gdLst>
                <a:gd name="T0" fmla="*/ 25 w 58"/>
                <a:gd name="T1" fmla="*/ 0 h 48"/>
                <a:gd name="T2" fmla="*/ 0 w 58"/>
                <a:gd name="T3" fmla="*/ 24 h 48"/>
                <a:gd name="T4" fmla="*/ 33 w 58"/>
                <a:gd name="T5" fmla="*/ 48 h 48"/>
                <a:gd name="T6" fmla="*/ 58 w 58"/>
                <a:gd name="T7" fmla="*/ 24 h 48"/>
                <a:gd name="T8" fmla="*/ 25 w 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25" y="0"/>
                  </a:moveTo>
                  <a:lnTo>
                    <a:pt x="0" y="24"/>
                  </a:lnTo>
                  <a:lnTo>
                    <a:pt x="33" y="48"/>
                  </a:lnTo>
                  <a:lnTo>
                    <a:pt x="58" y="24"/>
                  </a:lnTo>
                  <a:lnTo>
                    <a:pt x="25"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7" name="Freeform 179"/>
            <p:cNvSpPr>
              <a:spLocks/>
            </p:cNvSpPr>
            <p:nvPr/>
          </p:nvSpPr>
          <p:spPr bwMode="auto">
            <a:xfrm>
              <a:off x="2550" y="2566"/>
              <a:ext cx="25" cy="32"/>
            </a:xfrm>
            <a:custGeom>
              <a:avLst/>
              <a:gdLst>
                <a:gd name="T0" fmla="*/ 17 w 25"/>
                <a:gd name="T1" fmla="*/ 0 h 32"/>
                <a:gd name="T2" fmla="*/ 25 w 25"/>
                <a:gd name="T3" fmla="*/ 8 h 32"/>
                <a:gd name="T4" fmla="*/ 8 w 25"/>
                <a:gd name="T5" fmla="*/ 32 h 32"/>
                <a:gd name="T6" fmla="*/ 0 w 25"/>
                <a:gd name="T7" fmla="*/ 32 h 32"/>
                <a:gd name="T8" fmla="*/ 1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7" y="0"/>
                  </a:moveTo>
                  <a:lnTo>
                    <a:pt x="25" y="8"/>
                  </a:lnTo>
                  <a:lnTo>
                    <a:pt x="8" y="32"/>
                  </a:lnTo>
                  <a:lnTo>
                    <a:pt x="0" y="32"/>
                  </a:lnTo>
                  <a:lnTo>
                    <a:pt x="17"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8" name="Freeform 180"/>
            <p:cNvSpPr>
              <a:spLocks/>
            </p:cNvSpPr>
            <p:nvPr/>
          </p:nvSpPr>
          <p:spPr bwMode="auto">
            <a:xfrm>
              <a:off x="2591" y="2590"/>
              <a:ext cx="83" cy="48"/>
            </a:xfrm>
            <a:custGeom>
              <a:avLst/>
              <a:gdLst>
                <a:gd name="T0" fmla="*/ 9 w 83"/>
                <a:gd name="T1" fmla="*/ 0 h 48"/>
                <a:gd name="T2" fmla="*/ 0 w 83"/>
                <a:gd name="T3" fmla="*/ 32 h 48"/>
                <a:gd name="T4" fmla="*/ 75 w 83"/>
                <a:gd name="T5" fmla="*/ 48 h 48"/>
                <a:gd name="T6" fmla="*/ 83 w 83"/>
                <a:gd name="T7" fmla="*/ 16 h 48"/>
                <a:gd name="T8" fmla="*/ 9 w 83"/>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8">
                  <a:moveTo>
                    <a:pt x="9" y="0"/>
                  </a:moveTo>
                  <a:lnTo>
                    <a:pt x="0" y="32"/>
                  </a:lnTo>
                  <a:lnTo>
                    <a:pt x="75" y="48"/>
                  </a:lnTo>
                  <a:lnTo>
                    <a:pt x="83" y="16"/>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9" name="Freeform 181"/>
            <p:cNvSpPr>
              <a:spLocks/>
            </p:cNvSpPr>
            <p:nvPr/>
          </p:nvSpPr>
          <p:spPr bwMode="auto">
            <a:xfrm>
              <a:off x="2583" y="2590"/>
              <a:ext cx="25" cy="32"/>
            </a:xfrm>
            <a:custGeom>
              <a:avLst/>
              <a:gdLst>
                <a:gd name="T0" fmla="*/ 0 w 25"/>
                <a:gd name="T1" fmla="*/ 32 h 32"/>
                <a:gd name="T2" fmla="*/ 8 w 25"/>
                <a:gd name="T3" fmla="*/ 32 h 32"/>
                <a:gd name="T4" fmla="*/ 25 w 25"/>
                <a:gd name="T5" fmla="*/ 8 h 32"/>
                <a:gd name="T6" fmla="*/ 17 w 25"/>
                <a:gd name="T7" fmla="*/ 0 h 32"/>
                <a:gd name="T8" fmla="*/ 0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8" y="32"/>
                  </a:lnTo>
                  <a:lnTo>
                    <a:pt x="25" y="8"/>
                  </a:lnTo>
                  <a:lnTo>
                    <a:pt x="17"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0" name="Freeform 182"/>
            <p:cNvSpPr>
              <a:spLocks/>
            </p:cNvSpPr>
            <p:nvPr/>
          </p:nvSpPr>
          <p:spPr bwMode="auto">
            <a:xfrm>
              <a:off x="2666" y="2606"/>
              <a:ext cx="132" cy="80"/>
            </a:xfrm>
            <a:custGeom>
              <a:avLst/>
              <a:gdLst>
                <a:gd name="T0" fmla="*/ 8 w 132"/>
                <a:gd name="T1" fmla="*/ 0 h 80"/>
                <a:gd name="T2" fmla="*/ 0 w 132"/>
                <a:gd name="T3" fmla="*/ 32 h 80"/>
                <a:gd name="T4" fmla="*/ 124 w 132"/>
                <a:gd name="T5" fmla="*/ 80 h 80"/>
                <a:gd name="T6" fmla="*/ 132 w 132"/>
                <a:gd name="T7" fmla="*/ 48 h 80"/>
                <a:gd name="T8" fmla="*/ 8 w 132"/>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0">
                  <a:moveTo>
                    <a:pt x="8" y="0"/>
                  </a:moveTo>
                  <a:lnTo>
                    <a:pt x="0" y="32"/>
                  </a:lnTo>
                  <a:lnTo>
                    <a:pt x="124" y="80"/>
                  </a:lnTo>
                  <a:lnTo>
                    <a:pt x="132" y="48"/>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1" name="Freeform 183"/>
            <p:cNvSpPr>
              <a:spLocks/>
            </p:cNvSpPr>
            <p:nvPr/>
          </p:nvSpPr>
          <p:spPr bwMode="auto">
            <a:xfrm>
              <a:off x="2666" y="2606"/>
              <a:ext cx="8" cy="32"/>
            </a:xfrm>
            <a:custGeom>
              <a:avLst/>
              <a:gdLst>
                <a:gd name="T0" fmla="*/ 8 w 8"/>
                <a:gd name="T1" fmla="*/ 0 h 32"/>
                <a:gd name="T2" fmla="*/ 8 w 8"/>
                <a:gd name="T3" fmla="*/ 0 h 32"/>
                <a:gd name="T4" fmla="*/ 0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2" name="Freeform 184"/>
            <p:cNvSpPr>
              <a:spLocks/>
            </p:cNvSpPr>
            <p:nvPr/>
          </p:nvSpPr>
          <p:spPr bwMode="auto">
            <a:xfrm>
              <a:off x="2790" y="2654"/>
              <a:ext cx="83" cy="40"/>
            </a:xfrm>
            <a:custGeom>
              <a:avLst/>
              <a:gdLst>
                <a:gd name="T0" fmla="*/ 8 w 83"/>
                <a:gd name="T1" fmla="*/ 0 h 40"/>
                <a:gd name="T2" fmla="*/ 0 w 83"/>
                <a:gd name="T3" fmla="*/ 32 h 40"/>
                <a:gd name="T4" fmla="*/ 75 w 83"/>
                <a:gd name="T5" fmla="*/ 40 h 40"/>
                <a:gd name="T6" fmla="*/ 83 w 83"/>
                <a:gd name="T7" fmla="*/ 8 h 40"/>
                <a:gd name="T8" fmla="*/ 8 w 8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0">
                  <a:moveTo>
                    <a:pt x="8" y="0"/>
                  </a:moveTo>
                  <a:lnTo>
                    <a:pt x="0" y="32"/>
                  </a:lnTo>
                  <a:lnTo>
                    <a:pt x="75" y="40"/>
                  </a:lnTo>
                  <a:lnTo>
                    <a:pt x="83" y="8"/>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3" name="Freeform 185"/>
            <p:cNvSpPr>
              <a:spLocks/>
            </p:cNvSpPr>
            <p:nvPr/>
          </p:nvSpPr>
          <p:spPr bwMode="auto">
            <a:xfrm>
              <a:off x="2790" y="2654"/>
              <a:ext cx="8" cy="32"/>
            </a:xfrm>
            <a:custGeom>
              <a:avLst/>
              <a:gdLst>
                <a:gd name="T0" fmla="*/ 0 w 8"/>
                <a:gd name="T1" fmla="*/ 32 h 32"/>
                <a:gd name="T2" fmla="*/ 0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0"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4" name="Freeform 186"/>
            <p:cNvSpPr>
              <a:spLocks/>
            </p:cNvSpPr>
            <p:nvPr/>
          </p:nvSpPr>
          <p:spPr bwMode="auto">
            <a:xfrm>
              <a:off x="2865" y="2662"/>
              <a:ext cx="165" cy="96"/>
            </a:xfrm>
            <a:custGeom>
              <a:avLst/>
              <a:gdLst>
                <a:gd name="T0" fmla="*/ 8 w 165"/>
                <a:gd name="T1" fmla="*/ 0 h 96"/>
                <a:gd name="T2" fmla="*/ 0 w 165"/>
                <a:gd name="T3" fmla="*/ 32 h 96"/>
                <a:gd name="T4" fmla="*/ 157 w 165"/>
                <a:gd name="T5" fmla="*/ 96 h 96"/>
                <a:gd name="T6" fmla="*/ 165 w 165"/>
                <a:gd name="T7" fmla="*/ 64 h 96"/>
                <a:gd name="T8" fmla="*/ 8 w 16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96">
                  <a:moveTo>
                    <a:pt x="8" y="0"/>
                  </a:moveTo>
                  <a:lnTo>
                    <a:pt x="0" y="32"/>
                  </a:lnTo>
                  <a:lnTo>
                    <a:pt x="157" y="96"/>
                  </a:lnTo>
                  <a:lnTo>
                    <a:pt x="165" y="64"/>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5" name="Freeform 187"/>
            <p:cNvSpPr>
              <a:spLocks/>
            </p:cNvSpPr>
            <p:nvPr/>
          </p:nvSpPr>
          <p:spPr bwMode="auto">
            <a:xfrm>
              <a:off x="2865" y="2662"/>
              <a:ext cx="8" cy="32"/>
            </a:xfrm>
            <a:custGeom>
              <a:avLst/>
              <a:gdLst>
                <a:gd name="T0" fmla="*/ 8 w 8"/>
                <a:gd name="T1" fmla="*/ 0 h 32"/>
                <a:gd name="T2" fmla="*/ 8 w 8"/>
                <a:gd name="T3" fmla="*/ 0 h 32"/>
                <a:gd name="T4" fmla="*/ 0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6" name="Freeform 188"/>
            <p:cNvSpPr>
              <a:spLocks/>
            </p:cNvSpPr>
            <p:nvPr/>
          </p:nvSpPr>
          <p:spPr bwMode="auto">
            <a:xfrm>
              <a:off x="3022" y="2726"/>
              <a:ext cx="199" cy="96"/>
            </a:xfrm>
            <a:custGeom>
              <a:avLst/>
              <a:gdLst>
                <a:gd name="T0" fmla="*/ 8 w 199"/>
                <a:gd name="T1" fmla="*/ 0 h 96"/>
                <a:gd name="T2" fmla="*/ 0 w 199"/>
                <a:gd name="T3" fmla="*/ 32 h 96"/>
                <a:gd name="T4" fmla="*/ 190 w 199"/>
                <a:gd name="T5" fmla="*/ 96 h 96"/>
                <a:gd name="T6" fmla="*/ 199 w 199"/>
                <a:gd name="T7" fmla="*/ 64 h 96"/>
                <a:gd name="T8" fmla="*/ 8 w 199"/>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96">
                  <a:moveTo>
                    <a:pt x="8" y="0"/>
                  </a:moveTo>
                  <a:lnTo>
                    <a:pt x="0" y="32"/>
                  </a:lnTo>
                  <a:lnTo>
                    <a:pt x="190" y="96"/>
                  </a:lnTo>
                  <a:lnTo>
                    <a:pt x="199" y="64"/>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7" name="Freeform 189"/>
            <p:cNvSpPr>
              <a:spLocks/>
            </p:cNvSpPr>
            <p:nvPr/>
          </p:nvSpPr>
          <p:spPr bwMode="auto">
            <a:xfrm>
              <a:off x="3022" y="2726"/>
              <a:ext cx="8" cy="32"/>
            </a:xfrm>
            <a:custGeom>
              <a:avLst/>
              <a:gdLst>
                <a:gd name="T0" fmla="*/ 0 w 8"/>
                <a:gd name="T1" fmla="*/ 32 h 32"/>
                <a:gd name="T2" fmla="*/ 0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0"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8" name="Freeform 190"/>
            <p:cNvSpPr>
              <a:spLocks/>
            </p:cNvSpPr>
            <p:nvPr/>
          </p:nvSpPr>
          <p:spPr bwMode="auto">
            <a:xfrm>
              <a:off x="3212" y="2790"/>
              <a:ext cx="108" cy="88"/>
            </a:xfrm>
            <a:custGeom>
              <a:avLst/>
              <a:gdLst>
                <a:gd name="T0" fmla="*/ 9 w 108"/>
                <a:gd name="T1" fmla="*/ 0 h 88"/>
                <a:gd name="T2" fmla="*/ 0 w 108"/>
                <a:gd name="T3" fmla="*/ 32 h 88"/>
                <a:gd name="T4" fmla="*/ 100 w 108"/>
                <a:gd name="T5" fmla="*/ 88 h 88"/>
                <a:gd name="T6" fmla="*/ 108 w 108"/>
                <a:gd name="T7" fmla="*/ 56 h 88"/>
                <a:gd name="T8" fmla="*/ 9 w 108"/>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88">
                  <a:moveTo>
                    <a:pt x="9" y="0"/>
                  </a:moveTo>
                  <a:lnTo>
                    <a:pt x="0" y="32"/>
                  </a:lnTo>
                  <a:lnTo>
                    <a:pt x="100" y="88"/>
                  </a:lnTo>
                  <a:lnTo>
                    <a:pt x="108" y="56"/>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9" name="Freeform 191"/>
            <p:cNvSpPr>
              <a:spLocks/>
            </p:cNvSpPr>
            <p:nvPr/>
          </p:nvSpPr>
          <p:spPr bwMode="auto">
            <a:xfrm>
              <a:off x="3212" y="2790"/>
              <a:ext cx="9" cy="32"/>
            </a:xfrm>
            <a:custGeom>
              <a:avLst/>
              <a:gdLst>
                <a:gd name="T0" fmla="*/ 9 w 9"/>
                <a:gd name="T1" fmla="*/ 0 h 32"/>
                <a:gd name="T2" fmla="*/ 9 w 9"/>
                <a:gd name="T3" fmla="*/ 0 h 32"/>
                <a:gd name="T4" fmla="*/ 0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0"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0" name="Freeform 192"/>
            <p:cNvSpPr>
              <a:spLocks/>
            </p:cNvSpPr>
            <p:nvPr/>
          </p:nvSpPr>
          <p:spPr bwMode="auto">
            <a:xfrm>
              <a:off x="3312" y="2846"/>
              <a:ext cx="165" cy="56"/>
            </a:xfrm>
            <a:custGeom>
              <a:avLst/>
              <a:gdLst>
                <a:gd name="T0" fmla="*/ 8 w 165"/>
                <a:gd name="T1" fmla="*/ 0 h 56"/>
                <a:gd name="T2" fmla="*/ 0 w 165"/>
                <a:gd name="T3" fmla="*/ 32 h 56"/>
                <a:gd name="T4" fmla="*/ 157 w 165"/>
                <a:gd name="T5" fmla="*/ 56 h 56"/>
                <a:gd name="T6" fmla="*/ 165 w 165"/>
                <a:gd name="T7" fmla="*/ 24 h 56"/>
                <a:gd name="T8" fmla="*/ 8 w 16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6">
                  <a:moveTo>
                    <a:pt x="8" y="0"/>
                  </a:moveTo>
                  <a:lnTo>
                    <a:pt x="0" y="32"/>
                  </a:lnTo>
                  <a:lnTo>
                    <a:pt x="157" y="56"/>
                  </a:lnTo>
                  <a:lnTo>
                    <a:pt x="165" y="24"/>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1" name="Freeform 193"/>
            <p:cNvSpPr>
              <a:spLocks/>
            </p:cNvSpPr>
            <p:nvPr/>
          </p:nvSpPr>
          <p:spPr bwMode="auto">
            <a:xfrm>
              <a:off x="3312" y="2846"/>
              <a:ext cx="8" cy="32"/>
            </a:xfrm>
            <a:custGeom>
              <a:avLst/>
              <a:gdLst>
                <a:gd name="T0" fmla="*/ 0 w 8"/>
                <a:gd name="T1" fmla="*/ 32 h 32"/>
                <a:gd name="T2" fmla="*/ 0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0"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2" name="Freeform 194"/>
            <p:cNvSpPr>
              <a:spLocks/>
            </p:cNvSpPr>
            <p:nvPr/>
          </p:nvSpPr>
          <p:spPr bwMode="auto">
            <a:xfrm>
              <a:off x="3461" y="2878"/>
              <a:ext cx="99" cy="64"/>
            </a:xfrm>
            <a:custGeom>
              <a:avLst/>
              <a:gdLst>
                <a:gd name="T0" fmla="*/ 25 w 99"/>
                <a:gd name="T1" fmla="*/ 0 h 64"/>
                <a:gd name="T2" fmla="*/ 0 w 99"/>
                <a:gd name="T3" fmla="*/ 24 h 64"/>
                <a:gd name="T4" fmla="*/ 74 w 99"/>
                <a:gd name="T5" fmla="*/ 64 h 64"/>
                <a:gd name="T6" fmla="*/ 99 w 99"/>
                <a:gd name="T7" fmla="*/ 40 h 64"/>
                <a:gd name="T8" fmla="*/ 25 w 99"/>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4">
                  <a:moveTo>
                    <a:pt x="25" y="0"/>
                  </a:moveTo>
                  <a:lnTo>
                    <a:pt x="0" y="24"/>
                  </a:lnTo>
                  <a:lnTo>
                    <a:pt x="74" y="64"/>
                  </a:lnTo>
                  <a:lnTo>
                    <a:pt x="99" y="40"/>
                  </a:lnTo>
                  <a:lnTo>
                    <a:pt x="25"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3" name="Freeform 195"/>
            <p:cNvSpPr>
              <a:spLocks/>
            </p:cNvSpPr>
            <p:nvPr/>
          </p:nvSpPr>
          <p:spPr bwMode="auto">
            <a:xfrm>
              <a:off x="3461" y="2870"/>
              <a:ext cx="25" cy="32"/>
            </a:xfrm>
            <a:custGeom>
              <a:avLst/>
              <a:gdLst>
                <a:gd name="T0" fmla="*/ 16 w 25"/>
                <a:gd name="T1" fmla="*/ 0 h 32"/>
                <a:gd name="T2" fmla="*/ 25 w 25"/>
                <a:gd name="T3" fmla="*/ 8 h 32"/>
                <a:gd name="T4" fmla="*/ 8 w 25"/>
                <a:gd name="T5" fmla="*/ 32 h 32"/>
                <a:gd name="T6" fmla="*/ 0 w 25"/>
                <a:gd name="T7" fmla="*/ 32 h 32"/>
                <a:gd name="T8" fmla="*/ 16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8" y="32"/>
                  </a:lnTo>
                  <a:lnTo>
                    <a:pt x="0" y="32"/>
                  </a:lnTo>
                  <a:lnTo>
                    <a:pt x="16"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4" name="Rectangle 196"/>
            <p:cNvSpPr>
              <a:spLocks noChangeArrowheads="1"/>
            </p:cNvSpPr>
            <p:nvPr/>
          </p:nvSpPr>
          <p:spPr bwMode="auto">
            <a:xfrm>
              <a:off x="3552" y="2910"/>
              <a:ext cx="50" cy="32"/>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95" name="Freeform 197"/>
            <p:cNvSpPr>
              <a:spLocks/>
            </p:cNvSpPr>
            <p:nvPr/>
          </p:nvSpPr>
          <p:spPr bwMode="auto">
            <a:xfrm>
              <a:off x="3535" y="2942"/>
              <a:ext cx="17" cy="1"/>
            </a:xfrm>
            <a:custGeom>
              <a:avLst/>
              <a:gdLst>
                <a:gd name="T0" fmla="*/ 0 w 17"/>
                <a:gd name="T1" fmla="*/ 0 h 1"/>
                <a:gd name="T2" fmla="*/ 17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7" y="0"/>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6" name="Freeform 198"/>
            <p:cNvSpPr>
              <a:spLocks/>
            </p:cNvSpPr>
            <p:nvPr/>
          </p:nvSpPr>
          <p:spPr bwMode="auto">
            <a:xfrm>
              <a:off x="3535" y="2910"/>
              <a:ext cx="25" cy="32"/>
            </a:xfrm>
            <a:custGeom>
              <a:avLst/>
              <a:gdLst>
                <a:gd name="T0" fmla="*/ 0 w 25"/>
                <a:gd name="T1" fmla="*/ 32 h 32"/>
                <a:gd name="T2" fmla="*/ 17 w 25"/>
                <a:gd name="T3" fmla="*/ 32 h 32"/>
                <a:gd name="T4" fmla="*/ 25 w 25"/>
                <a:gd name="T5" fmla="*/ 8 h 32"/>
                <a:gd name="T6" fmla="*/ 17 w 25"/>
                <a:gd name="T7" fmla="*/ 0 h 32"/>
                <a:gd name="T8" fmla="*/ 0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17" y="32"/>
                  </a:lnTo>
                  <a:lnTo>
                    <a:pt x="25" y="8"/>
                  </a:lnTo>
                  <a:lnTo>
                    <a:pt x="17"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7" name="Freeform 199"/>
            <p:cNvSpPr>
              <a:spLocks/>
            </p:cNvSpPr>
            <p:nvPr/>
          </p:nvSpPr>
          <p:spPr bwMode="auto">
            <a:xfrm>
              <a:off x="3593" y="2910"/>
              <a:ext cx="91" cy="56"/>
            </a:xfrm>
            <a:custGeom>
              <a:avLst/>
              <a:gdLst>
                <a:gd name="T0" fmla="*/ 9 w 91"/>
                <a:gd name="T1" fmla="*/ 0 h 56"/>
                <a:gd name="T2" fmla="*/ 0 w 91"/>
                <a:gd name="T3" fmla="*/ 32 h 56"/>
                <a:gd name="T4" fmla="*/ 83 w 91"/>
                <a:gd name="T5" fmla="*/ 56 h 56"/>
                <a:gd name="T6" fmla="*/ 91 w 91"/>
                <a:gd name="T7" fmla="*/ 24 h 56"/>
                <a:gd name="T8" fmla="*/ 9 w 91"/>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6">
                  <a:moveTo>
                    <a:pt x="9" y="0"/>
                  </a:moveTo>
                  <a:lnTo>
                    <a:pt x="0" y="32"/>
                  </a:lnTo>
                  <a:lnTo>
                    <a:pt x="83" y="56"/>
                  </a:lnTo>
                  <a:lnTo>
                    <a:pt x="91" y="24"/>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8" name="Freeform 200"/>
            <p:cNvSpPr>
              <a:spLocks/>
            </p:cNvSpPr>
            <p:nvPr/>
          </p:nvSpPr>
          <p:spPr bwMode="auto">
            <a:xfrm>
              <a:off x="3593" y="2910"/>
              <a:ext cx="9" cy="32"/>
            </a:xfrm>
            <a:custGeom>
              <a:avLst/>
              <a:gdLst>
                <a:gd name="T0" fmla="*/ 9 w 9"/>
                <a:gd name="T1" fmla="*/ 0 h 32"/>
                <a:gd name="T2" fmla="*/ 9 w 9"/>
                <a:gd name="T3" fmla="*/ 0 h 32"/>
                <a:gd name="T4" fmla="*/ 9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9" name="Rectangle 201"/>
            <p:cNvSpPr>
              <a:spLocks noChangeArrowheads="1"/>
            </p:cNvSpPr>
            <p:nvPr/>
          </p:nvSpPr>
          <p:spPr bwMode="auto">
            <a:xfrm>
              <a:off x="3684" y="2934"/>
              <a:ext cx="58" cy="32"/>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00" name="Freeform 202"/>
            <p:cNvSpPr>
              <a:spLocks/>
            </p:cNvSpPr>
            <p:nvPr/>
          </p:nvSpPr>
          <p:spPr bwMode="auto">
            <a:xfrm>
              <a:off x="3676" y="2934"/>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1" name="Freeform 203"/>
            <p:cNvSpPr>
              <a:spLocks/>
            </p:cNvSpPr>
            <p:nvPr/>
          </p:nvSpPr>
          <p:spPr bwMode="auto">
            <a:xfrm>
              <a:off x="3734" y="2934"/>
              <a:ext cx="199" cy="96"/>
            </a:xfrm>
            <a:custGeom>
              <a:avLst/>
              <a:gdLst>
                <a:gd name="T0" fmla="*/ 8 w 199"/>
                <a:gd name="T1" fmla="*/ 0 h 96"/>
                <a:gd name="T2" fmla="*/ 0 w 199"/>
                <a:gd name="T3" fmla="*/ 32 h 96"/>
                <a:gd name="T4" fmla="*/ 190 w 199"/>
                <a:gd name="T5" fmla="*/ 96 h 96"/>
                <a:gd name="T6" fmla="*/ 199 w 199"/>
                <a:gd name="T7" fmla="*/ 64 h 96"/>
                <a:gd name="T8" fmla="*/ 8 w 199"/>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96">
                  <a:moveTo>
                    <a:pt x="8" y="0"/>
                  </a:moveTo>
                  <a:lnTo>
                    <a:pt x="0" y="32"/>
                  </a:lnTo>
                  <a:lnTo>
                    <a:pt x="190" y="96"/>
                  </a:lnTo>
                  <a:lnTo>
                    <a:pt x="199" y="64"/>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2" name="Freeform 204"/>
            <p:cNvSpPr>
              <a:spLocks/>
            </p:cNvSpPr>
            <p:nvPr/>
          </p:nvSpPr>
          <p:spPr bwMode="auto">
            <a:xfrm>
              <a:off x="3734" y="2934"/>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3" name="Freeform 205"/>
            <p:cNvSpPr>
              <a:spLocks/>
            </p:cNvSpPr>
            <p:nvPr/>
          </p:nvSpPr>
          <p:spPr bwMode="auto">
            <a:xfrm>
              <a:off x="3933" y="2998"/>
              <a:ext cx="149" cy="40"/>
            </a:xfrm>
            <a:custGeom>
              <a:avLst/>
              <a:gdLst>
                <a:gd name="T0" fmla="*/ 0 w 149"/>
                <a:gd name="T1" fmla="*/ 0 h 40"/>
                <a:gd name="T2" fmla="*/ 0 w 149"/>
                <a:gd name="T3" fmla="*/ 32 h 40"/>
                <a:gd name="T4" fmla="*/ 149 w 149"/>
                <a:gd name="T5" fmla="*/ 40 h 40"/>
                <a:gd name="T6" fmla="*/ 149 w 149"/>
                <a:gd name="T7" fmla="*/ 8 h 40"/>
                <a:gd name="T8" fmla="*/ 0 w 1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0"/>
                  </a:moveTo>
                  <a:lnTo>
                    <a:pt x="0" y="32"/>
                  </a:lnTo>
                  <a:lnTo>
                    <a:pt x="149" y="40"/>
                  </a:lnTo>
                  <a:lnTo>
                    <a:pt x="149" y="8"/>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4" name="Freeform 206"/>
            <p:cNvSpPr>
              <a:spLocks/>
            </p:cNvSpPr>
            <p:nvPr/>
          </p:nvSpPr>
          <p:spPr bwMode="auto">
            <a:xfrm>
              <a:off x="3924" y="2998"/>
              <a:ext cx="9" cy="32"/>
            </a:xfrm>
            <a:custGeom>
              <a:avLst/>
              <a:gdLst>
                <a:gd name="T0" fmla="*/ 0 w 9"/>
                <a:gd name="T1" fmla="*/ 32 h 32"/>
                <a:gd name="T2" fmla="*/ 9 w 9"/>
                <a:gd name="T3" fmla="*/ 32 h 32"/>
                <a:gd name="T4" fmla="*/ 9 w 9"/>
                <a:gd name="T5" fmla="*/ 0 h 32"/>
                <a:gd name="T6" fmla="*/ 9 w 9"/>
                <a:gd name="T7" fmla="*/ 0 h 32"/>
                <a:gd name="T8" fmla="*/ 0 w 9"/>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9"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5" name="Freeform 207"/>
            <p:cNvSpPr>
              <a:spLocks/>
            </p:cNvSpPr>
            <p:nvPr/>
          </p:nvSpPr>
          <p:spPr bwMode="auto">
            <a:xfrm>
              <a:off x="4073" y="3006"/>
              <a:ext cx="158" cy="48"/>
            </a:xfrm>
            <a:custGeom>
              <a:avLst/>
              <a:gdLst>
                <a:gd name="T0" fmla="*/ 9 w 158"/>
                <a:gd name="T1" fmla="*/ 0 h 48"/>
                <a:gd name="T2" fmla="*/ 0 w 158"/>
                <a:gd name="T3" fmla="*/ 32 h 48"/>
                <a:gd name="T4" fmla="*/ 149 w 158"/>
                <a:gd name="T5" fmla="*/ 48 h 48"/>
                <a:gd name="T6" fmla="*/ 158 w 158"/>
                <a:gd name="T7" fmla="*/ 16 h 48"/>
                <a:gd name="T8" fmla="*/ 9 w 1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48">
                  <a:moveTo>
                    <a:pt x="9" y="0"/>
                  </a:moveTo>
                  <a:lnTo>
                    <a:pt x="0" y="32"/>
                  </a:lnTo>
                  <a:lnTo>
                    <a:pt x="149" y="48"/>
                  </a:lnTo>
                  <a:lnTo>
                    <a:pt x="158" y="16"/>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6" name="Freeform 208"/>
            <p:cNvSpPr>
              <a:spLocks/>
            </p:cNvSpPr>
            <p:nvPr/>
          </p:nvSpPr>
          <p:spPr bwMode="auto">
            <a:xfrm>
              <a:off x="4073" y="3006"/>
              <a:ext cx="9" cy="32"/>
            </a:xfrm>
            <a:custGeom>
              <a:avLst/>
              <a:gdLst>
                <a:gd name="T0" fmla="*/ 9 w 9"/>
                <a:gd name="T1" fmla="*/ 0 h 32"/>
                <a:gd name="T2" fmla="*/ 9 w 9"/>
                <a:gd name="T3" fmla="*/ 0 h 32"/>
                <a:gd name="T4" fmla="*/ 9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7" name="Freeform 209"/>
            <p:cNvSpPr>
              <a:spLocks/>
            </p:cNvSpPr>
            <p:nvPr/>
          </p:nvSpPr>
          <p:spPr bwMode="auto">
            <a:xfrm>
              <a:off x="4222" y="3022"/>
              <a:ext cx="108" cy="64"/>
            </a:xfrm>
            <a:custGeom>
              <a:avLst/>
              <a:gdLst>
                <a:gd name="T0" fmla="*/ 9 w 108"/>
                <a:gd name="T1" fmla="*/ 0 h 64"/>
                <a:gd name="T2" fmla="*/ 0 w 108"/>
                <a:gd name="T3" fmla="*/ 32 h 64"/>
                <a:gd name="T4" fmla="*/ 100 w 108"/>
                <a:gd name="T5" fmla="*/ 64 h 64"/>
                <a:gd name="T6" fmla="*/ 108 w 108"/>
                <a:gd name="T7" fmla="*/ 32 h 64"/>
                <a:gd name="T8" fmla="*/ 9 w 108"/>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4">
                  <a:moveTo>
                    <a:pt x="9" y="0"/>
                  </a:moveTo>
                  <a:lnTo>
                    <a:pt x="0" y="32"/>
                  </a:lnTo>
                  <a:lnTo>
                    <a:pt x="100" y="64"/>
                  </a:lnTo>
                  <a:lnTo>
                    <a:pt x="108"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8" name="Freeform 210"/>
            <p:cNvSpPr>
              <a:spLocks/>
            </p:cNvSpPr>
            <p:nvPr/>
          </p:nvSpPr>
          <p:spPr bwMode="auto">
            <a:xfrm>
              <a:off x="4222" y="3022"/>
              <a:ext cx="9" cy="32"/>
            </a:xfrm>
            <a:custGeom>
              <a:avLst/>
              <a:gdLst>
                <a:gd name="T0" fmla="*/ 9 w 9"/>
                <a:gd name="T1" fmla="*/ 0 h 32"/>
                <a:gd name="T2" fmla="*/ 9 w 9"/>
                <a:gd name="T3" fmla="*/ 0 h 32"/>
                <a:gd name="T4" fmla="*/ 0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0" y="32"/>
                  </a:lnTo>
                  <a:lnTo>
                    <a:pt x="9"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9" name="Freeform 211"/>
            <p:cNvSpPr>
              <a:spLocks/>
            </p:cNvSpPr>
            <p:nvPr/>
          </p:nvSpPr>
          <p:spPr bwMode="auto">
            <a:xfrm>
              <a:off x="4330" y="3046"/>
              <a:ext cx="108" cy="40"/>
            </a:xfrm>
            <a:custGeom>
              <a:avLst/>
              <a:gdLst>
                <a:gd name="T0" fmla="*/ 0 w 108"/>
                <a:gd name="T1" fmla="*/ 8 h 40"/>
                <a:gd name="T2" fmla="*/ 0 w 108"/>
                <a:gd name="T3" fmla="*/ 40 h 40"/>
                <a:gd name="T4" fmla="*/ 108 w 108"/>
                <a:gd name="T5" fmla="*/ 32 h 40"/>
                <a:gd name="T6" fmla="*/ 108 w 108"/>
                <a:gd name="T7" fmla="*/ 0 h 40"/>
                <a:gd name="T8" fmla="*/ 0 w 108"/>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0">
                  <a:moveTo>
                    <a:pt x="0" y="8"/>
                  </a:moveTo>
                  <a:lnTo>
                    <a:pt x="0" y="40"/>
                  </a:lnTo>
                  <a:lnTo>
                    <a:pt x="108" y="32"/>
                  </a:lnTo>
                  <a:lnTo>
                    <a:pt x="108" y="0"/>
                  </a:lnTo>
                  <a:lnTo>
                    <a:pt x="0" y="8"/>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0" name="Freeform 212"/>
            <p:cNvSpPr>
              <a:spLocks/>
            </p:cNvSpPr>
            <p:nvPr/>
          </p:nvSpPr>
          <p:spPr bwMode="auto">
            <a:xfrm>
              <a:off x="4322" y="3054"/>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1" name="Freeform 213"/>
            <p:cNvSpPr>
              <a:spLocks/>
            </p:cNvSpPr>
            <p:nvPr/>
          </p:nvSpPr>
          <p:spPr bwMode="auto">
            <a:xfrm>
              <a:off x="4438" y="3046"/>
              <a:ext cx="140" cy="48"/>
            </a:xfrm>
            <a:custGeom>
              <a:avLst/>
              <a:gdLst>
                <a:gd name="T0" fmla="*/ 0 w 140"/>
                <a:gd name="T1" fmla="*/ 0 h 48"/>
                <a:gd name="T2" fmla="*/ 0 w 140"/>
                <a:gd name="T3" fmla="*/ 32 h 48"/>
                <a:gd name="T4" fmla="*/ 140 w 140"/>
                <a:gd name="T5" fmla="*/ 48 h 48"/>
                <a:gd name="T6" fmla="*/ 140 w 140"/>
                <a:gd name="T7" fmla="*/ 16 h 48"/>
                <a:gd name="T8" fmla="*/ 0 w 140"/>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48">
                  <a:moveTo>
                    <a:pt x="0" y="0"/>
                  </a:moveTo>
                  <a:lnTo>
                    <a:pt x="0" y="32"/>
                  </a:lnTo>
                  <a:lnTo>
                    <a:pt x="140" y="48"/>
                  </a:lnTo>
                  <a:lnTo>
                    <a:pt x="140" y="16"/>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2" name="Rectangle 214"/>
            <p:cNvSpPr>
              <a:spLocks noChangeArrowheads="1"/>
            </p:cNvSpPr>
            <p:nvPr/>
          </p:nvSpPr>
          <p:spPr bwMode="auto">
            <a:xfrm>
              <a:off x="4438" y="3046"/>
              <a:ext cx="1" cy="32"/>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13" name="Freeform 215"/>
            <p:cNvSpPr>
              <a:spLocks/>
            </p:cNvSpPr>
            <p:nvPr/>
          </p:nvSpPr>
          <p:spPr bwMode="auto">
            <a:xfrm>
              <a:off x="4570" y="3062"/>
              <a:ext cx="50" cy="40"/>
            </a:xfrm>
            <a:custGeom>
              <a:avLst/>
              <a:gdLst>
                <a:gd name="T0" fmla="*/ 8 w 50"/>
                <a:gd name="T1" fmla="*/ 0 h 40"/>
                <a:gd name="T2" fmla="*/ 0 w 50"/>
                <a:gd name="T3" fmla="*/ 32 h 40"/>
                <a:gd name="T4" fmla="*/ 42 w 50"/>
                <a:gd name="T5" fmla="*/ 40 h 40"/>
                <a:gd name="T6" fmla="*/ 50 w 50"/>
                <a:gd name="T7" fmla="*/ 8 h 40"/>
                <a:gd name="T8" fmla="*/ 8 w 5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0">
                  <a:moveTo>
                    <a:pt x="8" y="0"/>
                  </a:moveTo>
                  <a:lnTo>
                    <a:pt x="0" y="32"/>
                  </a:lnTo>
                  <a:lnTo>
                    <a:pt x="42" y="40"/>
                  </a:lnTo>
                  <a:lnTo>
                    <a:pt x="50" y="8"/>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4" name="Freeform 216"/>
            <p:cNvSpPr>
              <a:spLocks/>
            </p:cNvSpPr>
            <p:nvPr/>
          </p:nvSpPr>
          <p:spPr bwMode="auto">
            <a:xfrm>
              <a:off x="4570" y="3062"/>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5" name="Freeform 217"/>
            <p:cNvSpPr>
              <a:spLocks/>
            </p:cNvSpPr>
            <p:nvPr/>
          </p:nvSpPr>
          <p:spPr bwMode="auto">
            <a:xfrm>
              <a:off x="4620" y="3062"/>
              <a:ext cx="74" cy="40"/>
            </a:xfrm>
            <a:custGeom>
              <a:avLst/>
              <a:gdLst>
                <a:gd name="T0" fmla="*/ 0 w 74"/>
                <a:gd name="T1" fmla="*/ 8 h 40"/>
                <a:gd name="T2" fmla="*/ 8 w 74"/>
                <a:gd name="T3" fmla="*/ 40 h 40"/>
                <a:gd name="T4" fmla="*/ 74 w 74"/>
                <a:gd name="T5" fmla="*/ 32 h 40"/>
                <a:gd name="T6" fmla="*/ 66 w 74"/>
                <a:gd name="T7" fmla="*/ 0 h 40"/>
                <a:gd name="T8" fmla="*/ 0 w 74"/>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40">
                  <a:moveTo>
                    <a:pt x="0" y="8"/>
                  </a:moveTo>
                  <a:lnTo>
                    <a:pt x="8" y="40"/>
                  </a:lnTo>
                  <a:lnTo>
                    <a:pt x="74" y="32"/>
                  </a:lnTo>
                  <a:lnTo>
                    <a:pt x="66" y="0"/>
                  </a:lnTo>
                  <a:lnTo>
                    <a:pt x="0" y="8"/>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6" name="Freeform 218"/>
            <p:cNvSpPr>
              <a:spLocks/>
            </p:cNvSpPr>
            <p:nvPr/>
          </p:nvSpPr>
          <p:spPr bwMode="auto">
            <a:xfrm>
              <a:off x="4612" y="3102"/>
              <a:ext cx="16" cy="1"/>
            </a:xfrm>
            <a:custGeom>
              <a:avLst/>
              <a:gdLst>
                <a:gd name="T0" fmla="*/ 0 w 16"/>
                <a:gd name="T1" fmla="*/ 0 h 1"/>
                <a:gd name="T2" fmla="*/ 16 w 16"/>
                <a:gd name="T3" fmla="*/ 0 h 1"/>
                <a:gd name="T4" fmla="*/ 0 w 16"/>
                <a:gd name="T5" fmla="*/ 0 h 1"/>
                <a:gd name="T6" fmla="*/ 0 w 1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
                  <a:moveTo>
                    <a:pt x="0" y="0"/>
                  </a:moveTo>
                  <a:lnTo>
                    <a:pt x="16" y="0"/>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7" name="Freeform 219"/>
            <p:cNvSpPr>
              <a:spLocks/>
            </p:cNvSpPr>
            <p:nvPr/>
          </p:nvSpPr>
          <p:spPr bwMode="auto">
            <a:xfrm>
              <a:off x="4612" y="3070"/>
              <a:ext cx="16" cy="32"/>
            </a:xfrm>
            <a:custGeom>
              <a:avLst/>
              <a:gdLst>
                <a:gd name="T0" fmla="*/ 0 w 16"/>
                <a:gd name="T1" fmla="*/ 32 h 32"/>
                <a:gd name="T2" fmla="*/ 16 w 16"/>
                <a:gd name="T3" fmla="*/ 32 h 32"/>
                <a:gd name="T4" fmla="*/ 8 w 16"/>
                <a:gd name="T5" fmla="*/ 0 h 32"/>
                <a:gd name="T6" fmla="*/ 8 w 16"/>
                <a:gd name="T7" fmla="*/ 0 h 32"/>
                <a:gd name="T8" fmla="*/ 0 w 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8" name="Freeform 220"/>
            <p:cNvSpPr>
              <a:spLocks/>
            </p:cNvSpPr>
            <p:nvPr/>
          </p:nvSpPr>
          <p:spPr bwMode="auto">
            <a:xfrm>
              <a:off x="4678" y="3062"/>
              <a:ext cx="91" cy="56"/>
            </a:xfrm>
            <a:custGeom>
              <a:avLst/>
              <a:gdLst>
                <a:gd name="T0" fmla="*/ 8 w 91"/>
                <a:gd name="T1" fmla="*/ 0 h 56"/>
                <a:gd name="T2" fmla="*/ 0 w 91"/>
                <a:gd name="T3" fmla="*/ 32 h 56"/>
                <a:gd name="T4" fmla="*/ 83 w 91"/>
                <a:gd name="T5" fmla="*/ 56 h 56"/>
                <a:gd name="T6" fmla="*/ 91 w 91"/>
                <a:gd name="T7" fmla="*/ 24 h 56"/>
                <a:gd name="T8" fmla="*/ 8 w 91"/>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6">
                  <a:moveTo>
                    <a:pt x="8" y="0"/>
                  </a:moveTo>
                  <a:lnTo>
                    <a:pt x="0" y="32"/>
                  </a:lnTo>
                  <a:lnTo>
                    <a:pt x="83" y="56"/>
                  </a:lnTo>
                  <a:lnTo>
                    <a:pt x="91" y="24"/>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9" name="Freeform 221"/>
            <p:cNvSpPr>
              <a:spLocks/>
            </p:cNvSpPr>
            <p:nvPr/>
          </p:nvSpPr>
          <p:spPr bwMode="auto">
            <a:xfrm>
              <a:off x="4678" y="3062"/>
              <a:ext cx="16" cy="32"/>
            </a:xfrm>
            <a:custGeom>
              <a:avLst/>
              <a:gdLst>
                <a:gd name="T0" fmla="*/ 8 w 16"/>
                <a:gd name="T1" fmla="*/ 0 h 32"/>
                <a:gd name="T2" fmla="*/ 8 w 16"/>
                <a:gd name="T3" fmla="*/ 0 h 32"/>
                <a:gd name="T4" fmla="*/ 16 w 16"/>
                <a:gd name="T5" fmla="*/ 32 h 32"/>
                <a:gd name="T6" fmla="*/ 0 w 16"/>
                <a:gd name="T7" fmla="*/ 32 h 32"/>
                <a:gd name="T8" fmla="*/ 8 w 1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8" y="0"/>
                  </a:moveTo>
                  <a:lnTo>
                    <a:pt x="8" y="0"/>
                  </a:lnTo>
                  <a:lnTo>
                    <a:pt x="16" y="32"/>
                  </a:lnTo>
                  <a:lnTo>
                    <a:pt x="0" y="32"/>
                  </a:lnTo>
                  <a:lnTo>
                    <a:pt x="8"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0" name="Freeform 222"/>
            <p:cNvSpPr>
              <a:spLocks/>
            </p:cNvSpPr>
            <p:nvPr/>
          </p:nvSpPr>
          <p:spPr bwMode="auto">
            <a:xfrm>
              <a:off x="4769" y="3062"/>
              <a:ext cx="66" cy="56"/>
            </a:xfrm>
            <a:custGeom>
              <a:avLst/>
              <a:gdLst>
                <a:gd name="T0" fmla="*/ 0 w 66"/>
                <a:gd name="T1" fmla="*/ 24 h 56"/>
                <a:gd name="T2" fmla="*/ 8 w 66"/>
                <a:gd name="T3" fmla="*/ 56 h 56"/>
                <a:gd name="T4" fmla="*/ 66 w 66"/>
                <a:gd name="T5" fmla="*/ 32 h 56"/>
                <a:gd name="T6" fmla="*/ 58 w 66"/>
                <a:gd name="T7" fmla="*/ 0 h 56"/>
                <a:gd name="T8" fmla="*/ 0 w 66"/>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56">
                  <a:moveTo>
                    <a:pt x="0" y="24"/>
                  </a:moveTo>
                  <a:lnTo>
                    <a:pt x="8" y="56"/>
                  </a:lnTo>
                  <a:lnTo>
                    <a:pt x="66" y="32"/>
                  </a:lnTo>
                  <a:lnTo>
                    <a:pt x="58" y="0"/>
                  </a:lnTo>
                  <a:lnTo>
                    <a:pt x="0" y="24"/>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1" name="Freeform 223"/>
            <p:cNvSpPr>
              <a:spLocks/>
            </p:cNvSpPr>
            <p:nvPr/>
          </p:nvSpPr>
          <p:spPr bwMode="auto">
            <a:xfrm>
              <a:off x="4761" y="3118"/>
              <a:ext cx="16" cy="1"/>
            </a:xfrm>
            <a:custGeom>
              <a:avLst/>
              <a:gdLst>
                <a:gd name="T0" fmla="*/ 0 w 16"/>
                <a:gd name="T1" fmla="*/ 0 h 1"/>
                <a:gd name="T2" fmla="*/ 16 w 16"/>
                <a:gd name="T3" fmla="*/ 0 h 1"/>
                <a:gd name="T4" fmla="*/ 8 w 16"/>
                <a:gd name="T5" fmla="*/ 0 h 1"/>
                <a:gd name="T6" fmla="*/ 0 w 1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
                  <a:moveTo>
                    <a:pt x="0" y="0"/>
                  </a:moveTo>
                  <a:lnTo>
                    <a:pt x="16" y="0"/>
                  </a:lnTo>
                  <a:lnTo>
                    <a:pt x="8" y="0"/>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2" name="Freeform 224"/>
            <p:cNvSpPr>
              <a:spLocks/>
            </p:cNvSpPr>
            <p:nvPr/>
          </p:nvSpPr>
          <p:spPr bwMode="auto">
            <a:xfrm>
              <a:off x="4761" y="3086"/>
              <a:ext cx="16" cy="32"/>
            </a:xfrm>
            <a:custGeom>
              <a:avLst/>
              <a:gdLst>
                <a:gd name="T0" fmla="*/ 0 w 16"/>
                <a:gd name="T1" fmla="*/ 32 h 32"/>
                <a:gd name="T2" fmla="*/ 16 w 16"/>
                <a:gd name="T3" fmla="*/ 32 h 32"/>
                <a:gd name="T4" fmla="*/ 8 w 16"/>
                <a:gd name="T5" fmla="*/ 0 h 32"/>
                <a:gd name="T6" fmla="*/ 8 w 16"/>
                <a:gd name="T7" fmla="*/ 0 h 32"/>
                <a:gd name="T8" fmla="*/ 0 w 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3" name="Freeform 225"/>
            <p:cNvSpPr>
              <a:spLocks/>
            </p:cNvSpPr>
            <p:nvPr/>
          </p:nvSpPr>
          <p:spPr bwMode="auto">
            <a:xfrm>
              <a:off x="4827" y="3062"/>
              <a:ext cx="207" cy="56"/>
            </a:xfrm>
            <a:custGeom>
              <a:avLst/>
              <a:gdLst>
                <a:gd name="T0" fmla="*/ 0 w 207"/>
                <a:gd name="T1" fmla="*/ 0 h 56"/>
                <a:gd name="T2" fmla="*/ 0 w 207"/>
                <a:gd name="T3" fmla="*/ 32 h 56"/>
                <a:gd name="T4" fmla="*/ 207 w 207"/>
                <a:gd name="T5" fmla="*/ 56 h 56"/>
                <a:gd name="T6" fmla="*/ 207 w 207"/>
                <a:gd name="T7" fmla="*/ 24 h 56"/>
                <a:gd name="T8" fmla="*/ 0 w 207"/>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56">
                  <a:moveTo>
                    <a:pt x="0" y="0"/>
                  </a:moveTo>
                  <a:lnTo>
                    <a:pt x="0" y="32"/>
                  </a:lnTo>
                  <a:lnTo>
                    <a:pt x="207" y="56"/>
                  </a:lnTo>
                  <a:lnTo>
                    <a:pt x="207" y="24"/>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4" name="Freeform 226"/>
            <p:cNvSpPr>
              <a:spLocks/>
            </p:cNvSpPr>
            <p:nvPr/>
          </p:nvSpPr>
          <p:spPr bwMode="auto">
            <a:xfrm>
              <a:off x="4827" y="3062"/>
              <a:ext cx="8" cy="32"/>
            </a:xfrm>
            <a:custGeom>
              <a:avLst/>
              <a:gdLst>
                <a:gd name="T0" fmla="*/ 0 w 8"/>
                <a:gd name="T1" fmla="*/ 0 h 32"/>
                <a:gd name="T2" fmla="*/ 0 w 8"/>
                <a:gd name="T3" fmla="*/ 0 h 32"/>
                <a:gd name="T4" fmla="*/ 8 w 8"/>
                <a:gd name="T5" fmla="*/ 32 h 32"/>
                <a:gd name="T6" fmla="*/ 0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5" name="Freeform 227"/>
            <p:cNvSpPr>
              <a:spLocks/>
            </p:cNvSpPr>
            <p:nvPr/>
          </p:nvSpPr>
          <p:spPr bwMode="auto">
            <a:xfrm>
              <a:off x="5034" y="3086"/>
              <a:ext cx="298" cy="48"/>
            </a:xfrm>
            <a:custGeom>
              <a:avLst/>
              <a:gdLst>
                <a:gd name="T0" fmla="*/ 0 w 298"/>
                <a:gd name="T1" fmla="*/ 0 h 48"/>
                <a:gd name="T2" fmla="*/ 0 w 298"/>
                <a:gd name="T3" fmla="*/ 32 h 48"/>
                <a:gd name="T4" fmla="*/ 298 w 298"/>
                <a:gd name="T5" fmla="*/ 48 h 48"/>
                <a:gd name="T6" fmla="*/ 298 w 298"/>
                <a:gd name="T7" fmla="*/ 16 h 48"/>
                <a:gd name="T8" fmla="*/ 0 w 29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48">
                  <a:moveTo>
                    <a:pt x="0" y="0"/>
                  </a:moveTo>
                  <a:lnTo>
                    <a:pt x="0" y="32"/>
                  </a:lnTo>
                  <a:lnTo>
                    <a:pt x="298" y="48"/>
                  </a:lnTo>
                  <a:lnTo>
                    <a:pt x="298" y="16"/>
                  </a:lnTo>
                  <a:lnTo>
                    <a:pt x="0" y="0"/>
                  </a:lnTo>
                  <a:close/>
                </a:path>
              </a:pathLst>
            </a:custGeom>
            <a:solidFill>
              <a:srgbClr val="EDE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6" name="Rectangle 228"/>
            <p:cNvSpPr>
              <a:spLocks noChangeArrowheads="1"/>
            </p:cNvSpPr>
            <p:nvPr/>
          </p:nvSpPr>
          <p:spPr bwMode="auto">
            <a:xfrm>
              <a:off x="5034" y="3086"/>
              <a:ext cx="1" cy="32"/>
            </a:xfrm>
            <a:prstGeom prst="rect">
              <a:avLst/>
            </a:prstGeom>
            <a:solidFill>
              <a:srgbClr val="EDE9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27" name="Freeform 229"/>
            <p:cNvSpPr>
              <a:spLocks/>
            </p:cNvSpPr>
            <p:nvPr/>
          </p:nvSpPr>
          <p:spPr bwMode="auto">
            <a:xfrm>
              <a:off x="712" y="2230"/>
              <a:ext cx="149" cy="80"/>
            </a:xfrm>
            <a:custGeom>
              <a:avLst/>
              <a:gdLst>
                <a:gd name="T0" fmla="*/ 0 w 149"/>
                <a:gd name="T1" fmla="*/ 48 h 80"/>
                <a:gd name="T2" fmla="*/ 8 w 149"/>
                <a:gd name="T3" fmla="*/ 80 h 80"/>
                <a:gd name="T4" fmla="*/ 149 w 149"/>
                <a:gd name="T5" fmla="*/ 32 h 80"/>
                <a:gd name="T6" fmla="*/ 141 w 149"/>
                <a:gd name="T7" fmla="*/ 0 h 80"/>
                <a:gd name="T8" fmla="*/ 0 w 149"/>
                <a:gd name="T9" fmla="*/ 48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80">
                  <a:moveTo>
                    <a:pt x="0" y="48"/>
                  </a:moveTo>
                  <a:lnTo>
                    <a:pt x="8" y="80"/>
                  </a:lnTo>
                  <a:lnTo>
                    <a:pt x="149" y="32"/>
                  </a:lnTo>
                  <a:lnTo>
                    <a:pt x="141" y="0"/>
                  </a:lnTo>
                  <a:lnTo>
                    <a:pt x="0" y="4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8" name="Freeform 230"/>
            <p:cNvSpPr>
              <a:spLocks/>
            </p:cNvSpPr>
            <p:nvPr/>
          </p:nvSpPr>
          <p:spPr bwMode="auto">
            <a:xfrm>
              <a:off x="853" y="2214"/>
              <a:ext cx="66" cy="48"/>
            </a:xfrm>
            <a:custGeom>
              <a:avLst/>
              <a:gdLst>
                <a:gd name="T0" fmla="*/ 0 w 66"/>
                <a:gd name="T1" fmla="*/ 16 h 48"/>
                <a:gd name="T2" fmla="*/ 8 w 66"/>
                <a:gd name="T3" fmla="*/ 48 h 48"/>
                <a:gd name="T4" fmla="*/ 66 w 66"/>
                <a:gd name="T5" fmla="*/ 32 h 48"/>
                <a:gd name="T6" fmla="*/ 58 w 66"/>
                <a:gd name="T7" fmla="*/ 0 h 48"/>
                <a:gd name="T8" fmla="*/ 0 w 66"/>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8">
                  <a:moveTo>
                    <a:pt x="0" y="16"/>
                  </a:moveTo>
                  <a:lnTo>
                    <a:pt x="8" y="48"/>
                  </a:lnTo>
                  <a:lnTo>
                    <a:pt x="66" y="32"/>
                  </a:lnTo>
                  <a:lnTo>
                    <a:pt x="58" y="0"/>
                  </a:lnTo>
                  <a:lnTo>
                    <a:pt x="0" y="16"/>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9" name="Freeform 231"/>
            <p:cNvSpPr>
              <a:spLocks/>
            </p:cNvSpPr>
            <p:nvPr/>
          </p:nvSpPr>
          <p:spPr bwMode="auto">
            <a:xfrm>
              <a:off x="853" y="2230"/>
              <a:ext cx="8" cy="32"/>
            </a:xfrm>
            <a:custGeom>
              <a:avLst/>
              <a:gdLst>
                <a:gd name="T0" fmla="*/ 0 w 8"/>
                <a:gd name="T1" fmla="*/ 0 h 32"/>
                <a:gd name="T2" fmla="*/ 0 w 8"/>
                <a:gd name="T3" fmla="*/ 0 h 32"/>
                <a:gd name="T4" fmla="*/ 8 w 8"/>
                <a:gd name="T5" fmla="*/ 32 h 32"/>
                <a:gd name="T6" fmla="*/ 8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0" name="Freeform 232"/>
            <p:cNvSpPr>
              <a:spLocks/>
            </p:cNvSpPr>
            <p:nvPr/>
          </p:nvSpPr>
          <p:spPr bwMode="auto">
            <a:xfrm>
              <a:off x="894" y="2158"/>
              <a:ext cx="133" cy="88"/>
            </a:xfrm>
            <a:custGeom>
              <a:avLst/>
              <a:gdLst>
                <a:gd name="T0" fmla="*/ 0 w 133"/>
                <a:gd name="T1" fmla="*/ 64 h 88"/>
                <a:gd name="T2" fmla="*/ 25 w 133"/>
                <a:gd name="T3" fmla="*/ 88 h 88"/>
                <a:gd name="T4" fmla="*/ 133 w 133"/>
                <a:gd name="T5" fmla="*/ 24 h 88"/>
                <a:gd name="T6" fmla="*/ 108 w 133"/>
                <a:gd name="T7" fmla="*/ 0 h 88"/>
                <a:gd name="T8" fmla="*/ 0 w 133"/>
                <a:gd name="T9" fmla="*/ 64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88">
                  <a:moveTo>
                    <a:pt x="0" y="64"/>
                  </a:moveTo>
                  <a:lnTo>
                    <a:pt x="25" y="88"/>
                  </a:lnTo>
                  <a:lnTo>
                    <a:pt x="133" y="24"/>
                  </a:lnTo>
                  <a:lnTo>
                    <a:pt x="108" y="0"/>
                  </a:lnTo>
                  <a:lnTo>
                    <a:pt x="0" y="64"/>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1" name="Freeform 233"/>
            <p:cNvSpPr>
              <a:spLocks/>
            </p:cNvSpPr>
            <p:nvPr/>
          </p:nvSpPr>
          <p:spPr bwMode="auto">
            <a:xfrm>
              <a:off x="894" y="2214"/>
              <a:ext cx="25" cy="32"/>
            </a:xfrm>
            <a:custGeom>
              <a:avLst/>
              <a:gdLst>
                <a:gd name="T0" fmla="*/ 25 w 25"/>
                <a:gd name="T1" fmla="*/ 32 h 32"/>
                <a:gd name="T2" fmla="*/ 25 w 25"/>
                <a:gd name="T3" fmla="*/ 32 h 32"/>
                <a:gd name="T4" fmla="*/ 17 w 25"/>
                <a:gd name="T5" fmla="*/ 0 h 32"/>
                <a:gd name="T6" fmla="*/ 0 w 25"/>
                <a:gd name="T7" fmla="*/ 8 h 32"/>
                <a:gd name="T8" fmla="*/ 25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7" y="0"/>
                  </a:lnTo>
                  <a:lnTo>
                    <a:pt x="0" y="8"/>
                  </a:lnTo>
                  <a:lnTo>
                    <a:pt x="25"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2" name="Freeform 234"/>
            <p:cNvSpPr>
              <a:spLocks/>
            </p:cNvSpPr>
            <p:nvPr/>
          </p:nvSpPr>
          <p:spPr bwMode="auto">
            <a:xfrm>
              <a:off x="1018" y="2142"/>
              <a:ext cx="50" cy="40"/>
            </a:xfrm>
            <a:custGeom>
              <a:avLst/>
              <a:gdLst>
                <a:gd name="T0" fmla="*/ 0 w 50"/>
                <a:gd name="T1" fmla="*/ 8 h 40"/>
                <a:gd name="T2" fmla="*/ 9 w 50"/>
                <a:gd name="T3" fmla="*/ 40 h 40"/>
                <a:gd name="T4" fmla="*/ 50 w 50"/>
                <a:gd name="T5" fmla="*/ 32 h 40"/>
                <a:gd name="T6" fmla="*/ 42 w 50"/>
                <a:gd name="T7" fmla="*/ 0 h 40"/>
                <a:gd name="T8" fmla="*/ 0 w 50"/>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0">
                  <a:moveTo>
                    <a:pt x="0" y="8"/>
                  </a:moveTo>
                  <a:lnTo>
                    <a:pt x="9" y="40"/>
                  </a:lnTo>
                  <a:lnTo>
                    <a:pt x="50" y="32"/>
                  </a:lnTo>
                  <a:lnTo>
                    <a:pt x="42"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3" name="Freeform 235"/>
            <p:cNvSpPr>
              <a:spLocks/>
            </p:cNvSpPr>
            <p:nvPr/>
          </p:nvSpPr>
          <p:spPr bwMode="auto">
            <a:xfrm>
              <a:off x="1002" y="2150"/>
              <a:ext cx="16" cy="8"/>
            </a:xfrm>
            <a:custGeom>
              <a:avLst/>
              <a:gdLst>
                <a:gd name="T0" fmla="*/ 0 w 16"/>
                <a:gd name="T1" fmla="*/ 8 h 8"/>
                <a:gd name="T2" fmla="*/ 16 w 16"/>
                <a:gd name="T3" fmla="*/ 0 h 8"/>
                <a:gd name="T4" fmla="*/ 8 w 16"/>
                <a:gd name="T5" fmla="*/ 0 h 8"/>
                <a:gd name="T6" fmla="*/ 0 w 1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
                  <a:moveTo>
                    <a:pt x="0" y="8"/>
                  </a:moveTo>
                  <a:lnTo>
                    <a:pt x="16" y="0"/>
                  </a:lnTo>
                  <a:lnTo>
                    <a:pt x="8"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4" name="Freeform 236"/>
            <p:cNvSpPr>
              <a:spLocks/>
            </p:cNvSpPr>
            <p:nvPr/>
          </p:nvSpPr>
          <p:spPr bwMode="auto">
            <a:xfrm>
              <a:off x="1002" y="2150"/>
              <a:ext cx="25" cy="32"/>
            </a:xfrm>
            <a:custGeom>
              <a:avLst/>
              <a:gdLst>
                <a:gd name="T0" fmla="*/ 0 w 25"/>
                <a:gd name="T1" fmla="*/ 8 h 32"/>
                <a:gd name="T2" fmla="*/ 16 w 25"/>
                <a:gd name="T3" fmla="*/ 0 h 32"/>
                <a:gd name="T4" fmla="*/ 25 w 25"/>
                <a:gd name="T5" fmla="*/ 32 h 32"/>
                <a:gd name="T6" fmla="*/ 25 w 25"/>
                <a:gd name="T7" fmla="*/ 32 h 32"/>
                <a:gd name="T8" fmla="*/ 0 w 25"/>
                <a:gd name="T9" fmla="*/ 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6" y="0"/>
                  </a:lnTo>
                  <a:lnTo>
                    <a:pt x="25" y="32"/>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5" name="Freeform 237"/>
            <p:cNvSpPr>
              <a:spLocks/>
            </p:cNvSpPr>
            <p:nvPr/>
          </p:nvSpPr>
          <p:spPr bwMode="auto">
            <a:xfrm>
              <a:off x="1043" y="2102"/>
              <a:ext cx="91" cy="72"/>
            </a:xfrm>
            <a:custGeom>
              <a:avLst/>
              <a:gdLst>
                <a:gd name="T0" fmla="*/ 0 w 91"/>
                <a:gd name="T1" fmla="*/ 48 h 72"/>
                <a:gd name="T2" fmla="*/ 25 w 91"/>
                <a:gd name="T3" fmla="*/ 72 h 72"/>
                <a:gd name="T4" fmla="*/ 91 w 91"/>
                <a:gd name="T5" fmla="*/ 24 h 72"/>
                <a:gd name="T6" fmla="*/ 66 w 91"/>
                <a:gd name="T7" fmla="*/ 0 h 72"/>
                <a:gd name="T8" fmla="*/ 0 w 91"/>
                <a:gd name="T9" fmla="*/ 48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72">
                  <a:moveTo>
                    <a:pt x="0" y="48"/>
                  </a:moveTo>
                  <a:lnTo>
                    <a:pt x="25" y="72"/>
                  </a:lnTo>
                  <a:lnTo>
                    <a:pt x="91" y="24"/>
                  </a:lnTo>
                  <a:lnTo>
                    <a:pt x="66" y="0"/>
                  </a:lnTo>
                  <a:lnTo>
                    <a:pt x="0" y="4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6" name="Freeform 238"/>
            <p:cNvSpPr>
              <a:spLocks/>
            </p:cNvSpPr>
            <p:nvPr/>
          </p:nvSpPr>
          <p:spPr bwMode="auto">
            <a:xfrm>
              <a:off x="1043" y="2142"/>
              <a:ext cx="25" cy="32"/>
            </a:xfrm>
            <a:custGeom>
              <a:avLst/>
              <a:gdLst>
                <a:gd name="T0" fmla="*/ 25 w 25"/>
                <a:gd name="T1" fmla="*/ 32 h 32"/>
                <a:gd name="T2" fmla="*/ 25 w 25"/>
                <a:gd name="T3" fmla="*/ 32 h 32"/>
                <a:gd name="T4" fmla="*/ 17 w 25"/>
                <a:gd name="T5" fmla="*/ 0 h 32"/>
                <a:gd name="T6" fmla="*/ 0 w 25"/>
                <a:gd name="T7" fmla="*/ 8 h 32"/>
                <a:gd name="T8" fmla="*/ 25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7" y="0"/>
                  </a:lnTo>
                  <a:lnTo>
                    <a:pt x="0" y="8"/>
                  </a:lnTo>
                  <a:lnTo>
                    <a:pt x="25"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7" name="Freeform 239"/>
            <p:cNvSpPr>
              <a:spLocks/>
            </p:cNvSpPr>
            <p:nvPr/>
          </p:nvSpPr>
          <p:spPr bwMode="auto">
            <a:xfrm>
              <a:off x="1126" y="2062"/>
              <a:ext cx="116" cy="64"/>
            </a:xfrm>
            <a:custGeom>
              <a:avLst/>
              <a:gdLst>
                <a:gd name="T0" fmla="*/ 0 w 116"/>
                <a:gd name="T1" fmla="*/ 32 h 64"/>
                <a:gd name="T2" fmla="*/ 8 w 116"/>
                <a:gd name="T3" fmla="*/ 64 h 64"/>
                <a:gd name="T4" fmla="*/ 116 w 116"/>
                <a:gd name="T5" fmla="*/ 32 h 64"/>
                <a:gd name="T6" fmla="*/ 108 w 116"/>
                <a:gd name="T7" fmla="*/ 0 h 64"/>
                <a:gd name="T8" fmla="*/ 0 w 116"/>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64">
                  <a:moveTo>
                    <a:pt x="0" y="32"/>
                  </a:moveTo>
                  <a:lnTo>
                    <a:pt x="8" y="64"/>
                  </a:lnTo>
                  <a:lnTo>
                    <a:pt x="116" y="32"/>
                  </a:lnTo>
                  <a:lnTo>
                    <a:pt x="10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8" name="Freeform 240"/>
            <p:cNvSpPr>
              <a:spLocks/>
            </p:cNvSpPr>
            <p:nvPr/>
          </p:nvSpPr>
          <p:spPr bwMode="auto">
            <a:xfrm>
              <a:off x="1109" y="2094"/>
              <a:ext cx="17" cy="8"/>
            </a:xfrm>
            <a:custGeom>
              <a:avLst/>
              <a:gdLst>
                <a:gd name="T0" fmla="*/ 0 w 17"/>
                <a:gd name="T1" fmla="*/ 8 h 8"/>
                <a:gd name="T2" fmla="*/ 17 w 17"/>
                <a:gd name="T3" fmla="*/ 0 h 8"/>
                <a:gd name="T4" fmla="*/ 9 w 17"/>
                <a:gd name="T5" fmla="*/ 0 h 8"/>
                <a:gd name="T6" fmla="*/ 0 w 17"/>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9"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9" name="Freeform 241"/>
            <p:cNvSpPr>
              <a:spLocks/>
            </p:cNvSpPr>
            <p:nvPr/>
          </p:nvSpPr>
          <p:spPr bwMode="auto">
            <a:xfrm>
              <a:off x="1109" y="2094"/>
              <a:ext cx="25" cy="32"/>
            </a:xfrm>
            <a:custGeom>
              <a:avLst/>
              <a:gdLst>
                <a:gd name="T0" fmla="*/ 0 w 25"/>
                <a:gd name="T1" fmla="*/ 8 h 32"/>
                <a:gd name="T2" fmla="*/ 17 w 25"/>
                <a:gd name="T3" fmla="*/ 0 h 32"/>
                <a:gd name="T4" fmla="*/ 25 w 25"/>
                <a:gd name="T5" fmla="*/ 32 h 32"/>
                <a:gd name="T6" fmla="*/ 25 w 25"/>
                <a:gd name="T7" fmla="*/ 32 h 32"/>
                <a:gd name="T8" fmla="*/ 0 w 25"/>
                <a:gd name="T9" fmla="*/ 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0" name="Freeform 242"/>
            <p:cNvSpPr>
              <a:spLocks/>
            </p:cNvSpPr>
            <p:nvPr/>
          </p:nvSpPr>
          <p:spPr bwMode="auto">
            <a:xfrm>
              <a:off x="1234" y="2014"/>
              <a:ext cx="173" cy="80"/>
            </a:xfrm>
            <a:custGeom>
              <a:avLst/>
              <a:gdLst>
                <a:gd name="T0" fmla="*/ 0 w 173"/>
                <a:gd name="T1" fmla="*/ 48 h 80"/>
                <a:gd name="T2" fmla="*/ 8 w 173"/>
                <a:gd name="T3" fmla="*/ 80 h 80"/>
                <a:gd name="T4" fmla="*/ 173 w 173"/>
                <a:gd name="T5" fmla="*/ 32 h 80"/>
                <a:gd name="T6" fmla="*/ 165 w 173"/>
                <a:gd name="T7" fmla="*/ 0 h 80"/>
                <a:gd name="T8" fmla="*/ 0 w 173"/>
                <a:gd name="T9" fmla="*/ 48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80">
                  <a:moveTo>
                    <a:pt x="0" y="48"/>
                  </a:moveTo>
                  <a:lnTo>
                    <a:pt x="8" y="80"/>
                  </a:lnTo>
                  <a:lnTo>
                    <a:pt x="173" y="32"/>
                  </a:lnTo>
                  <a:lnTo>
                    <a:pt x="165" y="0"/>
                  </a:lnTo>
                  <a:lnTo>
                    <a:pt x="0" y="4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1" name="Freeform 243"/>
            <p:cNvSpPr>
              <a:spLocks/>
            </p:cNvSpPr>
            <p:nvPr/>
          </p:nvSpPr>
          <p:spPr bwMode="auto">
            <a:xfrm>
              <a:off x="1234" y="2062"/>
              <a:ext cx="8" cy="32"/>
            </a:xfrm>
            <a:custGeom>
              <a:avLst/>
              <a:gdLst>
                <a:gd name="T0" fmla="*/ 8 w 8"/>
                <a:gd name="T1" fmla="*/ 32 h 32"/>
                <a:gd name="T2" fmla="*/ 8 w 8"/>
                <a:gd name="T3" fmla="*/ 32 h 32"/>
                <a:gd name="T4" fmla="*/ 0 w 8"/>
                <a:gd name="T5" fmla="*/ 0 h 32"/>
                <a:gd name="T6" fmla="*/ 0 w 8"/>
                <a:gd name="T7" fmla="*/ 0 h 32"/>
                <a:gd name="T8" fmla="*/ 8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32"/>
                  </a:moveTo>
                  <a:lnTo>
                    <a:pt x="8" y="32"/>
                  </a:lnTo>
                  <a:lnTo>
                    <a:pt x="0" y="0"/>
                  </a:lnTo>
                  <a:lnTo>
                    <a:pt x="8"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2" name="Rectangle 244"/>
            <p:cNvSpPr>
              <a:spLocks noChangeArrowheads="1"/>
            </p:cNvSpPr>
            <p:nvPr/>
          </p:nvSpPr>
          <p:spPr bwMode="auto">
            <a:xfrm>
              <a:off x="1399" y="2014"/>
              <a:ext cx="158"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43" name="Freeform 245"/>
            <p:cNvSpPr>
              <a:spLocks/>
            </p:cNvSpPr>
            <p:nvPr/>
          </p:nvSpPr>
          <p:spPr bwMode="auto">
            <a:xfrm>
              <a:off x="1399" y="2014"/>
              <a:ext cx="8" cy="32"/>
            </a:xfrm>
            <a:custGeom>
              <a:avLst/>
              <a:gdLst>
                <a:gd name="T0" fmla="*/ 0 w 8"/>
                <a:gd name="T1" fmla="*/ 0 h 32"/>
                <a:gd name="T2" fmla="*/ 0 w 8"/>
                <a:gd name="T3" fmla="*/ 0 h 32"/>
                <a:gd name="T4" fmla="*/ 8 w 8"/>
                <a:gd name="T5" fmla="*/ 32 h 32"/>
                <a:gd name="T6" fmla="*/ 0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4" name="Freeform 246"/>
            <p:cNvSpPr>
              <a:spLocks/>
            </p:cNvSpPr>
            <p:nvPr/>
          </p:nvSpPr>
          <p:spPr bwMode="auto">
            <a:xfrm>
              <a:off x="1557" y="1998"/>
              <a:ext cx="74" cy="48"/>
            </a:xfrm>
            <a:custGeom>
              <a:avLst/>
              <a:gdLst>
                <a:gd name="T0" fmla="*/ 0 w 74"/>
                <a:gd name="T1" fmla="*/ 16 h 48"/>
                <a:gd name="T2" fmla="*/ 8 w 74"/>
                <a:gd name="T3" fmla="*/ 48 h 48"/>
                <a:gd name="T4" fmla="*/ 74 w 74"/>
                <a:gd name="T5" fmla="*/ 32 h 48"/>
                <a:gd name="T6" fmla="*/ 66 w 74"/>
                <a:gd name="T7" fmla="*/ 0 h 48"/>
                <a:gd name="T8" fmla="*/ 0 w 74"/>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48">
                  <a:moveTo>
                    <a:pt x="0" y="16"/>
                  </a:moveTo>
                  <a:lnTo>
                    <a:pt x="8" y="48"/>
                  </a:lnTo>
                  <a:lnTo>
                    <a:pt x="74" y="32"/>
                  </a:lnTo>
                  <a:lnTo>
                    <a:pt x="66" y="0"/>
                  </a:lnTo>
                  <a:lnTo>
                    <a:pt x="0" y="16"/>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5" name="Freeform 247"/>
            <p:cNvSpPr>
              <a:spLocks/>
            </p:cNvSpPr>
            <p:nvPr/>
          </p:nvSpPr>
          <p:spPr bwMode="auto">
            <a:xfrm>
              <a:off x="1557" y="2014"/>
              <a:ext cx="8" cy="32"/>
            </a:xfrm>
            <a:custGeom>
              <a:avLst/>
              <a:gdLst>
                <a:gd name="T0" fmla="*/ 0 w 8"/>
                <a:gd name="T1" fmla="*/ 32 h 32"/>
                <a:gd name="T2" fmla="*/ 8 w 8"/>
                <a:gd name="T3" fmla="*/ 32 h 32"/>
                <a:gd name="T4" fmla="*/ 0 w 8"/>
                <a:gd name="T5" fmla="*/ 0 h 32"/>
                <a:gd name="T6" fmla="*/ 0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6" name="Freeform 248"/>
            <p:cNvSpPr>
              <a:spLocks/>
            </p:cNvSpPr>
            <p:nvPr/>
          </p:nvSpPr>
          <p:spPr bwMode="auto">
            <a:xfrm>
              <a:off x="1623" y="1958"/>
              <a:ext cx="165" cy="72"/>
            </a:xfrm>
            <a:custGeom>
              <a:avLst/>
              <a:gdLst>
                <a:gd name="T0" fmla="*/ 0 w 165"/>
                <a:gd name="T1" fmla="*/ 40 h 72"/>
                <a:gd name="T2" fmla="*/ 8 w 165"/>
                <a:gd name="T3" fmla="*/ 72 h 72"/>
                <a:gd name="T4" fmla="*/ 165 w 165"/>
                <a:gd name="T5" fmla="*/ 32 h 72"/>
                <a:gd name="T6" fmla="*/ 157 w 165"/>
                <a:gd name="T7" fmla="*/ 0 h 72"/>
                <a:gd name="T8" fmla="*/ 0 w 165"/>
                <a:gd name="T9" fmla="*/ 4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72">
                  <a:moveTo>
                    <a:pt x="0" y="40"/>
                  </a:moveTo>
                  <a:lnTo>
                    <a:pt x="8" y="72"/>
                  </a:lnTo>
                  <a:lnTo>
                    <a:pt x="165" y="32"/>
                  </a:lnTo>
                  <a:lnTo>
                    <a:pt x="157" y="0"/>
                  </a:lnTo>
                  <a:lnTo>
                    <a:pt x="0" y="4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7" name="Freeform 249"/>
            <p:cNvSpPr>
              <a:spLocks/>
            </p:cNvSpPr>
            <p:nvPr/>
          </p:nvSpPr>
          <p:spPr bwMode="auto">
            <a:xfrm>
              <a:off x="1623" y="1998"/>
              <a:ext cx="8" cy="32"/>
            </a:xfrm>
            <a:custGeom>
              <a:avLst/>
              <a:gdLst>
                <a:gd name="T0" fmla="*/ 8 w 8"/>
                <a:gd name="T1" fmla="*/ 32 h 32"/>
                <a:gd name="T2" fmla="*/ 8 w 8"/>
                <a:gd name="T3" fmla="*/ 32 h 32"/>
                <a:gd name="T4" fmla="*/ 0 w 8"/>
                <a:gd name="T5" fmla="*/ 0 h 32"/>
                <a:gd name="T6" fmla="*/ 0 w 8"/>
                <a:gd name="T7" fmla="*/ 0 h 32"/>
                <a:gd name="T8" fmla="*/ 8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32"/>
                  </a:moveTo>
                  <a:lnTo>
                    <a:pt x="8" y="32"/>
                  </a:lnTo>
                  <a:lnTo>
                    <a:pt x="0" y="0"/>
                  </a:lnTo>
                  <a:lnTo>
                    <a:pt x="8"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8" name="Rectangle 250"/>
            <p:cNvSpPr>
              <a:spLocks noChangeArrowheads="1"/>
            </p:cNvSpPr>
            <p:nvPr/>
          </p:nvSpPr>
          <p:spPr bwMode="auto">
            <a:xfrm>
              <a:off x="1780" y="1958"/>
              <a:ext cx="75"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49" name="Freeform 251"/>
            <p:cNvSpPr>
              <a:spLocks/>
            </p:cNvSpPr>
            <p:nvPr/>
          </p:nvSpPr>
          <p:spPr bwMode="auto">
            <a:xfrm>
              <a:off x="1780" y="1958"/>
              <a:ext cx="8" cy="32"/>
            </a:xfrm>
            <a:custGeom>
              <a:avLst/>
              <a:gdLst>
                <a:gd name="T0" fmla="*/ 0 w 8"/>
                <a:gd name="T1" fmla="*/ 0 h 32"/>
                <a:gd name="T2" fmla="*/ 0 w 8"/>
                <a:gd name="T3" fmla="*/ 0 h 32"/>
                <a:gd name="T4" fmla="*/ 8 w 8"/>
                <a:gd name="T5" fmla="*/ 32 h 32"/>
                <a:gd name="T6" fmla="*/ 0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0" name="Rectangle 252"/>
            <p:cNvSpPr>
              <a:spLocks noChangeArrowheads="1"/>
            </p:cNvSpPr>
            <p:nvPr/>
          </p:nvSpPr>
          <p:spPr bwMode="auto">
            <a:xfrm>
              <a:off x="1855" y="1958"/>
              <a:ext cx="58"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51" name="Rectangle 253"/>
            <p:cNvSpPr>
              <a:spLocks noChangeArrowheads="1"/>
            </p:cNvSpPr>
            <p:nvPr/>
          </p:nvSpPr>
          <p:spPr bwMode="auto">
            <a:xfrm>
              <a:off x="1855" y="1958"/>
              <a:ext cx="1"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52" name="Freeform 254"/>
            <p:cNvSpPr>
              <a:spLocks/>
            </p:cNvSpPr>
            <p:nvPr/>
          </p:nvSpPr>
          <p:spPr bwMode="auto">
            <a:xfrm>
              <a:off x="1896" y="1966"/>
              <a:ext cx="174" cy="144"/>
            </a:xfrm>
            <a:custGeom>
              <a:avLst/>
              <a:gdLst>
                <a:gd name="T0" fmla="*/ 25 w 174"/>
                <a:gd name="T1" fmla="*/ 0 h 144"/>
                <a:gd name="T2" fmla="*/ 0 w 174"/>
                <a:gd name="T3" fmla="*/ 24 h 144"/>
                <a:gd name="T4" fmla="*/ 149 w 174"/>
                <a:gd name="T5" fmla="*/ 144 h 144"/>
                <a:gd name="T6" fmla="*/ 174 w 174"/>
                <a:gd name="T7" fmla="*/ 120 h 144"/>
                <a:gd name="T8" fmla="*/ 25 w 174"/>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44">
                  <a:moveTo>
                    <a:pt x="25" y="0"/>
                  </a:moveTo>
                  <a:lnTo>
                    <a:pt x="0" y="24"/>
                  </a:lnTo>
                  <a:lnTo>
                    <a:pt x="149" y="144"/>
                  </a:lnTo>
                  <a:lnTo>
                    <a:pt x="174" y="120"/>
                  </a:lnTo>
                  <a:lnTo>
                    <a:pt x="25"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3" name="Freeform 255"/>
            <p:cNvSpPr>
              <a:spLocks/>
            </p:cNvSpPr>
            <p:nvPr/>
          </p:nvSpPr>
          <p:spPr bwMode="auto">
            <a:xfrm>
              <a:off x="1896" y="1958"/>
              <a:ext cx="25" cy="32"/>
            </a:xfrm>
            <a:custGeom>
              <a:avLst/>
              <a:gdLst>
                <a:gd name="T0" fmla="*/ 17 w 25"/>
                <a:gd name="T1" fmla="*/ 0 h 32"/>
                <a:gd name="T2" fmla="*/ 25 w 25"/>
                <a:gd name="T3" fmla="*/ 8 h 32"/>
                <a:gd name="T4" fmla="*/ 17 w 25"/>
                <a:gd name="T5" fmla="*/ 32 h 32"/>
                <a:gd name="T6" fmla="*/ 0 w 25"/>
                <a:gd name="T7" fmla="*/ 32 h 32"/>
                <a:gd name="T8" fmla="*/ 1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7" y="0"/>
                  </a:moveTo>
                  <a:lnTo>
                    <a:pt x="25" y="8"/>
                  </a:lnTo>
                  <a:lnTo>
                    <a:pt x="17" y="32"/>
                  </a:lnTo>
                  <a:lnTo>
                    <a:pt x="0" y="32"/>
                  </a:lnTo>
                  <a:lnTo>
                    <a:pt x="17"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4" name="Freeform 256"/>
            <p:cNvSpPr>
              <a:spLocks/>
            </p:cNvSpPr>
            <p:nvPr/>
          </p:nvSpPr>
          <p:spPr bwMode="auto">
            <a:xfrm>
              <a:off x="2053" y="2078"/>
              <a:ext cx="257" cy="64"/>
            </a:xfrm>
            <a:custGeom>
              <a:avLst/>
              <a:gdLst>
                <a:gd name="T0" fmla="*/ 9 w 257"/>
                <a:gd name="T1" fmla="*/ 0 h 64"/>
                <a:gd name="T2" fmla="*/ 0 w 257"/>
                <a:gd name="T3" fmla="*/ 32 h 64"/>
                <a:gd name="T4" fmla="*/ 249 w 257"/>
                <a:gd name="T5" fmla="*/ 64 h 64"/>
                <a:gd name="T6" fmla="*/ 257 w 257"/>
                <a:gd name="T7" fmla="*/ 32 h 64"/>
                <a:gd name="T8" fmla="*/ 9 w 257"/>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64">
                  <a:moveTo>
                    <a:pt x="9" y="0"/>
                  </a:moveTo>
                  <a:lnTo>
                    <a:pt x="0" y="32"/>
                  </a:lnTo>
                  <a:lnTo>
                    <a:pt x="249" y="64"/>
                  </a:lnTo>
                  <a:lnTo>
                    <a:pt x="257" y="32"/>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5" name="Freeform 257"/>
            <p:cNvSpPr>
              <a:spLocks/>
            </p:cNvSpPr>
            <p:nvPr/>
          </p:nvSpPr>
          <p:spPr bwMode="auto">
            <a:xfrm>
              <a:off x="2045" y="2078"/>
              <a:ext cx="25" cy="32"/>
            </a:xfrm>
            <a:custGeom>
              <a:avLst/>
              <a:gdLst>
                <a:gd name="T0" fmla="*/ 0 w 25"/>
                <a:gd name="T1" fmla="*/ 32 h 32"/>
                <a:gd name="T2" fmla="*/ 8 w 25"/>
                <a:gd name="T3" fmla="*/ 32 h 32"/>
                <a:gd name="T4" fmla="*/ 25 w 25"/>
                <a:gd name="T5" fmla="*/ 8 h 32"/>
                <a:gd name="T6" fmla="*/ 17 w 25"/>
                <a:gd name="T7" fmla="*/ 0 h 32"/>
                <a:gd name="T8" fmla="*/ 0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8" y="32"/>
                  </a:lnTo>
                  <a:lnTo>
                    <a:pt x="25" y="8"/>
                  </a:lnTo>
                  <a:lnTo>
                    <a:pt x="17"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6" name="Freeform 258"/>
            <p:cNvSpPr>
              <a:spLocks/>
            </p:cNvSpPr>
            <p:nvPr/>
          </p:nvSpPr>
          <p:spPr bwMode="auto">
            <a:xfrm>
              <a:off x="2302" y="2110"/>
              <a:ext cx="107" cy="88"/>
            </a:xfrm>
            <a:custGeom>
              <a:avLst/>
              <a:gdLst>
                <a:gd name="T0" fmla="*/ 8 w 107"/>
                <a:gd name="T1" fmla="*/ 0 h 88"/>
                <a:gd name="T2" fmla="*/ 0 w 107"/>
                <a:gd name="T3" fmla="*/ 32 h 88"/>
                <a:gd name="T4" fmla="*/ 99 w 107"/>
                <a:gd name="T5" fmla="*/ 88 h 88"/>
                <a:gd name="T6" fmla="*/ 107 w 107"/>
                <a:gd name="T7" fmla="*/ 56 h 88"/>
                <a:gd name="T8" fmla="*/ 8 w 107"/>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88">
                  <a:moveTo>
                    <a:pt x="8" y="0"/>
                  </a:moveTo>
                  <a:lnTo>
                    <a:pt x="0" y="32"/>
                  </a:lnTo>
                  <a:lnTo>
                    <a:pt x="99" y="88"/>
                  </a:lnTo>
                  <a:lnTo>
                    <a:pt x="107" y="56"/>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7" name="Freeform 259"/>
            <p:cNvSpPr>
              <a:spLocks/>
            </p:cNvSpPr>
            <p:nvPr/>
          </p:nvSpPr>
          <p:spPr bwMode="auto">
            <a:xfrm>
              <a:off x="2302" y="2110"/>
              <a:ext cx="8" cy="32"/>
            </a:xfrm>
            <a:custGeom>
              <a:avLst/>
              <a:gdLst>
                <a:gd name="T0" fmla="*/ 8 w 8"/>
                <a:gd name="T1" fmla="*/ 0 h 32"/>
                <a:gd name="T2" fmla="*/ 8 w 8"/>
                <a:gd name="T3" fmla="*/ 0 h 32"/>
                <a:gd name="T4" fmla="*/ 0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8" name="Freeform 260"/>
            <p:cNvSpPr>
              <a:spLocks/>
            </p:cNvSpPr>
            <p:nvPr/>
          </p:nvSpPr>
          <p:spPr bwMode="auto">
            <a:xfrm>
              <a:off x="2409" y="2158"/>
              <a:ext cx="108" cy="40"/>
            </a:xfrm>
            <a:custGeom>
              <a:avLst/>
              <a:gdLst>
                <a:gd name="T0" fmla="*/ 0 w 108"/>
                <a:gd name="T1" fmla="*/ 8 h 40"/>
                <a:gd name="T2" fmla="*/ 0 w 108"/>
                <a:gd name="T3" fmla="*/ 40 h 40"/>
                <a:gd name="T4" fmla="*/ 108 w 108"/>
                <a:gd name="T5" fmla="*/ 32 h 40"/>
                <a:gd name="T6" fmla="*/ 108 w 108"/>
                <a:gd name="T7" fmla="*/ 0 h 40"/>
                <a:gd name="T8" fmla="*/ 0 w 108"/>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0">
                  <a:moveTo>
                    <a:pt x="0" y="8"/>
                  </a:moveTo>
                  <a:lnTo>
                    <a:pt x="0" y="40"/>
                  </a:lnTo>
                  <a:lnTo>
                    <a:pt x="108" y="32"/>
                  </a:lnTo>
                  <a:lnTo>
                    <a:pt x="108"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9" name="Freeform 261"/>
            <p:cNvSpPr>
              <a:spLocks/>
            </p:cNvSpPr>
            <p:nvPr/>
          </p:nvSpPr>
          <p:spPr bwMode="auto">
            <a:xfrm>
              <a:off x="2401" y="2166"/>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0" name="Freeform 262"/>
            <p:cNvSpPr>
              <a:spLocks/>
            </p:cNvSpPr>
            <p:nvPr/>
          </p:nvSpPr>
          <p:spPr bwMode="auto">
            <a:xfrm>
              <a:off x="2509" y="2158"/>
              <a:ext cx="99" cy="56"/>
            </a:xfrm>
            <a:custGeom>
              <a:avLst/>
              <a:gdLst>
                <a:gd name="T0" fmla="*/ 8 w 99"/>
                <a:gd name="T1" fmla="*/ 0 h 56"/>
                <a:gd name="T2" fmla="*/ 0 w 99"/>
                <a:gd name="T3" fmla="*/ 32 h 56"/>
                <a:gd name="T4" fmla="*/ 91 w 99"/>
                <a:gd name="T5" fmla="*/ 56 h 56"/>
                <a:gd name="T6" fmla="*/ 99 w 99"/>
                <a:gd name="T7" fmla="*/ 24 h 56"/>
                <a:gd name="T8" fmla="*/ 8 w 9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56">
                  <a:moveTo>
                    <a:pt x="8" y="0"/>
                  </a:moveTo>
                  <a:lnTo>
                    <a:pt x="0" y="32"/>
                  </a:lnTo>
                  <a:lnTo>
                    <a:pt x="91" y="56"/>
                  </a:lnTo>
                  <a:lnTo>
                    <a:pt x="99" y="24"/>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1" name="Freeform 263"/>
            <p:cNvSpPr>
              <a:spLocks/>
            </p:cNvSpPr>
            <p:nvPr/>
          </p:nvSpPr>
          <p:spPr bwMode="auto">
            <a:xfrm>
              <a:off x="2509" y="2158"/>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2" name="Freeform 264"/>
            <p:cNvSpPr>
              <a:spLocks/>
            </p:cNvSpPr>
            <p:nvPr/>
          </p:nvSpPr>
          <p:spPr bwMode="auto">
            <a:xfrm>
              <a:off x="2608" y="2166"/>
              <a:ext cx="124" cy="48"/>
            </a:xfrm>
            <a:custGeom>
              <a:avLst/>
              <a:gdLst>
                <a:gd name="T0" fmla="*/ 0 w 124"/>
                <a:gd name="T1" fmla="*/ 16 h 48"/>
                <a:gd name="T2" fmla="*/ 8 w 124"/>
                <a:gd name="T3" fmla="*/ 48 h 48"/>
                <a:gd name="T4" fmla="*/ 124 w 124"/>
                <a:gd name="T5" fmla="*/ 32 h 48"/>
                <a:gd name="T6" fmla="*/ 116 w 124"/>
                <a:gd name="T7" fmla="*/ 0 h 48"/>
                <a:gd name="T8" fmla="*/ 0 w 124"/>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48">
                  <a:moveTo>
                    <a:pt x="0" y="16"/>
                  </a:moveTo>
                  <a:lnTo>
                    <a:pt x="8" y="48"/>
                  </a:lnTo>
                  <a:lnTo>
                    <a:pt x="124" y="32"/>
                  </a:lnTo>
                  <a:lnTo>
                    <a:pt x="116" y="0"/>
                  </a:lnTo>
                  <a:lnTo>
                    <a:pt x="0" y="16"/>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3" name="Freeform 265"/>
            <p:cNvSpPr>
              <a:spLocks/>
            </p:cNvSpPr>
            <p:nvPr/>
          </p:nvSpPr>
          <p:spPr bwMode="auto">
            <a:xfrm>
              <a:off x="2600" y="2214"/>
              <a:ext cx="16" cy="1"/>
            </a:xfrm>
            <a:custGeom>
              <a:avLst/>
              <a:gdLst>
                <a:gd name="T0" fmla="*/ 0 w 16"/>
                <a:gd name="T1" fmla="*/ 0 h 1"/>
                <a:gd name="T2" fmla="*/ 16 w 16"/>
                <a:gd name="T3" fmla="*/ 0 h 1"/>
                <a:gd name="T4" fmla="*/ 8 w 16"/>
                <a:gd name="T5" fmla="*/ 0 h 1"/>
                <a:gd name="T6" fmla="*/ 0 w 1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
                  <a:moveTo>
                    <a:pt x="0" y="0"/>
                  </a:moveTo>
                  <a:lnTo>
                    <a:pt x="16" y="0"/>
                  </a:lnTo>
                  <a:lnTo>
                    <a:pt x="8" y="0"/>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4" name="Freeform 266"/>
            <p:cNvSpPr>
              <a:spLocks/>
            </p:cNvSpPr>
            <p:nvPr/>
          </p:nvSpPr>
          <p:spPr bwMode="auto">
            <a:xfrm>
              <a:off x="2600" y="2182"/>
              <a:ext cx="16" cy="32"/>
            </a:xfrm>
            <a:custGeom>
              <a:avLst/>
              <a:gdLst>
                <a:gd name="T0" fmla="*/ 0 w 16"/>
                <a:gd name="T1" fmla="*/ 32 h 32"/>
                <a:gd name="T2" fmla="*/ 16 w 16"/>
                <a:gd name="T3" fmla="*/ 32 h 32"/>
                <a:gd name="T4" fmla="*/ 8 w 16"/>
                <a:gd name="T5" fmla="*/ 0 h 32"/>
                <a:gd name="T6" fmla="*/ 8 w 16"/>
                <a:gd name="T7" fmla="*/ 0 h 32"/>
                <a:gd name="T8" fmla="*/ 0 w 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5" name="Freeform 267"/>
            <p:cNvSpPr>
              <a:spLocks/>
            </p:cNvSpPr>
            <p:nvPr/>
          </p:nvSpPr>
          <p:spPr bwMode="auto">
            <a:xfrm>
              <a:off x="2716" y="2166"/>
              <a:ext cx="298" cy="120"/>
            </a:xfrm>
            <a:custGeom>
              <a:avLst/>
              <a:gdLst>
                <a:gd name="T0" fmla="*/ 8 w 298"/>
                <a:gd name="T1" fmla="*/ 0 h 120"/>
                <a:gd name="T2" fmla="*/ 0 w 298"/>
                <a:gd name="T3" fmla="*/ 32 h 120"/>
                <a:gd name="T4" fmla="*/ 289 w 298"/>
                <a:gd name="T5" fmla="*/ 120 h 120"/>
                <a:gd name="T6" fmla="*/ 298 w 298"/>
                <a:gd name="T7" fmla="*/ 88 h 120"/>
                <a:gd name="T8" fmla="*/ 8 w 298"/>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120">
                  <a:moveTo>
                    <a:pt x="8" y="0"/>
                  </a:moveTo>
                  <a:lnTo>
                    <a:pt x="0" y="32"/>
                  </a:lnTo>
                  <a:lnTo>
                    <a:pt x="289" y="120"/>
                  </a:lnTo>
                  <a:lnTo>
                    <a:pt x="298" y="88"/>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6" name="Freeform 268"/>
            <p:cNvSpPr>
              <a:spLocks/>
            </p:cNvSpPr>
            <p:nvPr/>
          </p:nvSpPr>
          <p:spPr bwMode="auto">
            <a:xfrm>
              <a:off x="2716" y="2166"/>
              <a:ext cx="16" cy="32"/>
            </a:xfrm>
            <a:custGeom>
              <a:avLst/>
              <a:gdLst>
                <a:gd name="T0" fmla="*/ 8 w 16"/>
                <a:gd name="T1" fmla="*/ 0 h 32"/>
                <a:gd name="T2" fmla="*/ 8 w 16"/>
                <a:gd name="T3" fmla="*/ 0 h 32"/>
                <a:gd name="T4" fmla="*/ 16 w 16"/>
                <a:gd name="T5" fmla="*/ 32 h 32"/>
                <a:gd name="T6" fmla="*/ 0 w 16"/>
                <a:gd name="T7" fmla="*/ 32 h 32"/>
                <a:gd name="T8" fmla="*/ 8 w 1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8" y="0"/>
                  </a:moveTo>
                  <a:lnTo>
                    <a:pt x="8" y="0"/>
                  </a:lnTo>
                  <a:lnTo>
                    <a:pt x="16"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7" name="Rectangle 269"/>
            <p:cNvSpPr>
              <a:spLocks noChangeArrowheads="1"/>
            </p:cNvSpPr>
            <p:nvPr/>
          </p:nvSpPr>
          <p:spPr bwMode="auto">
            <a:xfrm>
              <a:off x="3014" y="2254"/>
              <a:ext cx="66"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68" name="Freeform 270"/>
            <p:cNvSpPr>
              <a:spLocks/>
            </p:cNvSpPr>
            <p:nvPr/>
          </p:nvSpPr>
          <p:spPr bwMode="auto">
            <a:xfrm>
              <a:off x="3005" y="2254"/>
              <a:ext cx="9" cy="32"/>
            </a:xfrm>
            <a:custGeom>
              <a:avLst/>
              <a:gdLst>
                <a:gd name="T0" fmla="*/ 0 w 9"/>
                <a:gd name="T1" fmla="*/ 32 h 32"/>
                <a:gd name="T2" fmla="*/ 9 w 9"/>
                <a:gd name="T3" fmla="*/ 32 h 32"/>
                <a:gd name="T4" fmla="*/ 9 w 9"/>
                <a:gd name="T5" fmla="*/ 0 h 32"/>
                <a:gd name="T6" fmla="*/ 9 w 9"/>
                <a:gd name="T7" fmla="*/ 0 h 32"/>
                <a:gd name="T8" fmla="*/ 0 w 9"/>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9"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9" name="Freeform 271"/>
            <p:cNvSpPr>
              <a:spLocks/>
            </p:cNvSpPr>
            <p:nvPr/>
          </p:nvSpPr>
          <p:spPr bwMode="auto">
            <a:xfrm>
              <a:off x="3072" y="2254"/>
              <a:ext cx="190" cy="64"/>
            </a:xfrm>
            <a:custGeom>
              <a:avLst/>
              <a:gdLst>
                <a:gd name="T0" fmla="*/ 8 w 190"/>
                <a:gd name="T1" fmla="*/ 0 h 64"/>
                <a:gd name="T2" fmla="*/ 0 w 190"/>
                <a:gd name="T3" fmla="*/ 32 h 64"/>
                <a:gd name="T4" fmla="*/ 182 w 190"/>
                <a:gd name="T5" fmla="*/ 64 h 64"/>
                <a:gd name="T6" fmla="*/ 190 w 190"/>
                <a:gd name="T7" fmla="*/ 32 h 64"/>
                <a:gd name="T8" fmla="*/ 8 w 190"/>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64">
                  <a:moveTo>
                    <a:pt x="8" y="0"/>
                  </a:moveTo>
                  <a:lnTo>
                    <a:pt x="0" y="32"/>
                  </a:lnTo>
                  <a:lnTo>
                    <a:pt x="182" y="64"/>
                  </a:lnTo>
                  <a:lnTo>
                    <a:pt x="19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0" name="Freeform 272"/>
            <p:cNvSpPr>
              <a:spLocks/>
            </p:cNvSpPr>
            <p:nvPr/>
          </p:nvSpPr>
          <p:spPr bwMode="auto">
            <a:xfrm>
              <a:off x="3072" y="2254"/>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1" name="Freeform 273"/>
            <p:cNvSpPr>
              <a:spLocks/>
            </p:cNvSpPr>
            <p:nvPr/>
          </p:nvSpPr>
          <p:spPr bwMode="auto">
            <a:xfrm>
              <a:off x="3262" y="2278"/>
              <a:ext cx="99" cy="40"/>
            </a:xfrm>
            <a:custGeom>
              <a:avLst/>
              <a:gdLst>
                <a:gd name="T0" fmla="*/ 0 w 99"/>
                <a:gd name="T1" fmla="*/ 8 h 40"/>
                <a:gd name="T2" fmla="*/ 0 w 99"/>
                <a:gd name="T3" fmla="*/ 40 h 40"/>
                <a:gd name="T4" fmla="*/ 99 w 99"/>
                <a:gd name="T5" fmla="*/ 32 h 40"/>
                <a:gd name="T6" fmla="*/ 99 w 99"/>
                <a:gd name="T7" fmla="*/ 0 h 40"/>
                <a:gd name="T8" fmla="*/ 0 w 99"/>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0">
                  <a:moveTo>
                    <a:pt x="0" y="8"/>
                  </a:moveTo>
                  <a:lnTo>
                    <a:pt x="0" y="40"/>
                  </a:lnTo>
                  <a:lnTo>
                    <a:pt x="99" y="32"/>
                  </a:lnTo>
                  <a:lnTo>
                    <a:pt x="99"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2" name="Freeform 274"/>
            <p:cNvSpPr>
              <a:spLocks/>
            </p:cNvSpPr>
            <p:nvPr/>
          </p:nvSpPr>
          <p:spPr bwMode="auto">
            <a:xfrm>
              <a:off x="3254" y="2286"/>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3" name="Freeform 275"/>
            <p:cNvSpPr>
              <a:spLocks/>
            </p:cNvSpPr>
            <p:nvPr/>
          </p:nvSpPr>
          <p:spPr bwMode="auto">
            <a:xfrm>
              <a:off x="3353" y="2278"/>
              <a:ext cx="116" cy="88"/>
            </a:xfrm>
            <a:custGeom>
              <a:avLst/>
              <a:gdLst>
                <a:gd name="T0" fmla="*/ 8 w 116"/>
                <a:gd name="T1" fmla="*/ 0 h 88"/>
                <a:gd name="T2" fmla="*/ 0 w 116"/>
                <a:gd name="T3" fmla="*/ 32 h 88"/>
                <a:gd name="T4" fmla="*/ 108 w 116"/>
                <a:gd name="T5" fmla="*/ 88 h 88"/>
                <a:gd name="T6" fmla="*/ 116 w 116"/>
                <a:gd name="T7" fmla="*/ 56 h 88"/>
                <a:gd name="T8" fmla="*/ 8 w 116"/>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88">
                  <a:moveTo>
                    <a:pt x="8" y="0"/>
                  </a:moveTo>
                  <a:lnTo>
                    <a:pt x="0" y="32"/>
                  </a:lnTo>
                  <a:lnTo>
                    <a:pt x="108" y="88"/>
                  </a:lnTo>
                  <a:lnTo>
                    <a:pt x="116" y="56"/>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 name="Freeform 276"/>
            <p:cNvSpPr>
              <a:spLocks/>
            </p:cNvSpPr>
            <p:nvPr/>
          </p:nvSpPr>
          <p:spPr bwMode="auto">
            <a:xfrm>
              <a:off x="3353" y="2278"/>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 name="Rectangle 277"/>
            <p:cNvSpPr>
              <a:spLocks noChangeArrowheads="1"/>
            </p:cNvSpPr>
            <p:nvPr/>
          </p:nvSpPr>
          <p:spPr bwMode="auto">
            <a:xfrm>
              <a:off x="3469" y="2334"/>
              <a:ext cx="149"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76" name="Freeform 278"/>
            <p:cNvSpPr>
              <a:spLocks/>
            </p:cNvSpPr>
            <p:nvPr/>
          </p:nvSpPr>
          <p:spPr bwMode="auto">
            <a:xfrm>
              <a:off x="3461" y="2334"/>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 name="Freeform 279"/>
            <p:cNvSpPr>
              <a:spLocks/>
            </p:cNvSpPr>
            <p:nvPr/>
          </p:nvSpPr>
          <p:spPr bwMode="auto">
            <a:xfrm>
              <a:off x="3610" y="2334"/>
              <a:ext cx="99" cy="56"/>
            </a:xfrm>
            <a:custGeom>
              <a:avLst/>
              <a:gdLst>
                <a:gd name="T0" fmla="*/ 8 w 99"/>
                <a:gd name="T1" fmla="*/ 0 h 56"/>
                <a:gd name="T2" fmla="*/ 0 w 99"/>
                <a:gd name="T3" fmla="*/ 32 h 56"/>
                <a:gd name="T4" fmla="*/ 91 w 99"/>
                <a:gd name="T5" fmla="*/ 56 h 56"/>
                <a:gd name="T6" fmla="*/ 99 w 99"/>
                <a:gd name="T7" fmla="*/ 24 h 56"/>
                <a:gd name="T8" fmla="*/ 8 w 9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56">
                  <a:moveTo>
                    <a:pt x="8" y="0"/>
                  </a:moveTo>
                  <a:lnTo>
                    <a:pt x="0" y="32"/>
                  </a:lnTo>
                  <a:lnTo>
                    <a:pt x="91" y="56"/>
                  </a:lnTo>
                  <a:lnTo>
                    <a:pt x="99" y="24"/>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8" name="Freeform 280"/>
            <p:cNvSpPr>
              <a:spLocks/>
            </p:cNvSpPr>
            <p:nvPr/>
          </p:nvSpPr>
          <p:spPr bwMode="auto">
            <a:xfrm>
              <a:off x="3610" y="2334"/>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9" name="Freeform 281"/>
            <p:cNvSpPr>
              <a:spLocks/>
            </p:cNvSpPr>
            <p:nvPr/>
          </p:nvSpPr>
          <p:spPr bwMode="auto">
            <a:xfrm>
              <a:off x="3709" y="2342"/>
              <a:ext cx="75" cy="48"/>
            </a:xfrm>
            <a:custGeom>
              <a:avLst/>
              <a:gdLst>
                <a:gd name="T0" fmla="*/ 0 w 75"/>
                <a:gd name="T1" fmla="*/ 16 h 48"/>
                <a:gd name="T2" fmla="*/ 8 w 75"/>
                <a:gd name="T3" fmla="*/ 48 h 48"/>
                <a:gd name="T4" fmla="*/ 75 w 75"/>
                <a:gd name="T5" fmla="*/ 32 h 48"/>
                <a:gd name="T6" fmla="*/ 66 w 75"/>
                <a:gd name="T7" fmla="*/ 0 h 48"/>
                <a:gd name="T8" fmla="*/ 0 w 75"/>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8">
                  <a:moveTo>
                    <a:pt x="0" y="16"/>
                  </a:moveTo>
                  <a:lnTo>
                    <a:pt x="8" y="48"/>
                  </a:lnTo>
                  <a:lnTo>
                    <a:pt x="75" y="32"/>
                  </a:lnTo>
                  <a:lnTo>
                    <a:pt x="66" y="0"/>
                  </a:lnTo>
                  <a:lnTo>
                    <a:pt x="0" y="16"/>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0" name="Freeform 282"/>
            <p:cNvSpPr>
              <a:spLocks/>
            </p:cNvSpPr>
            <p:nvPr/>
          </p:nvSpPr>
          <p:spPr bwMode="auto">
            <a:xfrm>
              <a:off x="3701" y="2390"/>
              <a:ext cx="16" cy="1"/>
            </a:xfrm>
            <a:custGeom>
              <a:avLst/>
              <a:gdLst>
                <a:gd name="T0" fmla="*/ 0 w 16"/>
                <a:gd name="T1" fmla="*/ 0 h 1"/>
                <a:gd name="T2" fmla="*/ 16 w 16"/>
                <a:gd name="T3" fmla="*/ 0 h 1"/>
                <a:gd name="T4" fmla="*/ 8 w 16"/>
                <a:gd name="T5" fmla="*/ 0 h 1"/>
                <a:gd name="T6" fmla="*/ 0 w 1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
                  <a:moveTo>
                    <a:pt x="0" y="0"/>
                  </a:moveTo>
                  <a:lnTo>
                    <a:pt x="16" y="0"/>
                  </a:lnTo>
                  <a:lnTo>
                    <a:pt x="8" y="0"/>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1" name="Freeform 283"/>
            <p:cNvSpPr>
              <a:spLocks/>
            </p:cNvSpPr>
            <p:nvPr/>
          </p:nvSpPr>
          <p:spPr bwMode="auto">
            <a:xfrm>
              <a:off x="3701" y="2358"/>
              <a:ext cx="16" cy="32"/>
            </a:xfrm>
            <a:custGeom>
              <a:avLst/>
              <a:gdLst>
                <a:gd name="T0" fmla="*/ 0 w 16"/>
                <a:gd name="T1" fmla="*/ 32 h 32"/>
                <a:gd name="T2" fmla="*/ 16 w 16"/>
                <a:gd name="T3" fmla="*/ 32 h 32"/>
                <a:gd name="T4" fmla="*/ 8 w 16"/>
                <a:gd name="T5" fmla="*/ 0 h 32"/>
                <a:gd name="T6" fmla="*/ 8 w 16"/>
                <a:gd name="T7" fmla="*/ 0 h 32"/>
                <a:gd name="T8" fmla="*/ 0 w 16"/>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2" name="Freeform 284"/>
            <p:cNvSpPr>
              <a:spLocks/>
            </p:cNvSpPr>
            <p:nvPr/>
          </p:nvSpPr>
          <p:spPr bwMode="auto">
            <a:xfrm>
              <a:off x="3767" y="2342"/>
              <a:ext cx="58" cy="48"/>
            </a:xfrm>
            <a:custGeom>
              <a:avLst/>
              <a:gdLst>
                <a:gd name="T0" fmla="*/ 8 w 58"/>
                <a:gd name="T1" fmla="*/ 0 h 48"/>
                <a:gd name="T2" fmla="*/ 0 w 58"/>
                <a:gd name="T3" fmla="*/ 32 h 48"/>
                <a:gd name="T4" fmla="*/ 50 w 58"/>
                <a:gd name="T5" fmla="*/ 48 h 48"/>
                <a:gd name="T6" fmla="*/ 58 w 58"/>
                <a:gd name="T7" fmla="*/ 16 h 48"/>
                <a:gd name="T8" fmla="*/ 8 w 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8" y="0"/>
                  </a:moveTo>
                  <a:lnTo>
                    <a:pt x="0" y="32"/>
                  </a:lnTo>
                  <a:lnTo>
                    <a:pt x="50" y="48"/>
                  </a:lnTo>
                  <a:lnTo>
                    <a:pt x="58" y="16"/>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3" name="Freeform 285"/>
            <p:cNvSpPr>
              <a:spLocks/>
            </p:cNvSpPr>
            <p:nvPr/>
          </p:nvSpPr>
          <p:spPr bwMode="auto">
            <a:xfrm>
              <a:off x="3767" y="2342"/>
              <a:ext cx="17" cy="32"/>
            </a:xfrm>
            <a:custGeom>
              <a:avLst/>
              <a:gdLst>
                <a:gd name="T0" fmla="*/ 8 w 17"/>
                <a:gd name="T1" fmla="*/ 0 h 32"/>
                <a:gd name="T2" fmla="*/ 8 w 17"/>
                <a:gd name="T3" fmla="*/ 0 h 32"/>
                <a:gd name="T4" fmla="*/ 17 w 17"/>
                <a:gd name="T5" fmla="*/ 32 h 32"/>
                <a:gd name="T6" fmla="*/ 0 w 17"/>
                <a:gd name="T7" fmla="*/ 32 h 32"/>
                <a:gd name="T8" fmla="*/ 8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8" y="0"/>
                  </a:moveTo>
                  <a:lnTo>
                    <a:pt x="8" y="0"/>
                  </a:lnTo>
                  <a:lnTo>
                    <a:pt x="17"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4" name="Rectangle 286"/>
            <p:cNvSpPr>
              <a:spLocks noChangeArrowheads="1"/>
            </p:cNvSpPr>
            <p:nvPr/>
          </p:nvSpPr>
          <p:spPr bwMode="auto">
            <a:xfrm>
              <a:off x="3825" y="2358"/>
              <a:ext cx="66"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685" name="Freeform 287"/>
            <p:cNvSpPr>
              <a:spLocks/>
            </p:cNvSpPr>
            <p:nvPr/>
          </p:nvSpPr>
          <p:spPr bwMode="auto">
            <a:xfrm>
              <a:off x="3817" y="2358"/>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6" name="Freeform 288"/>
            <p:cNvSpPr>
              <a:spLocks/>
            </p:cNvSpPr>
            <p:nvPr/>
          </p:nvSpPr>
          <p:spPr bwMode="auto">
            <a:xfrm>
              <a:off x="3883" y="2358"/>
              <a:ext cx="75" cy="48"/>
            </a:xfrm>
            <a:custGeom>
              <a:avLst/>
              <a:gdLst>
                <a:gd name="T0" fmla="*/ 8 w 75"/>
                <a:gd name="T1" fmla="*/ 0 h 48"/>
                <a:gd name="T2" fmla="*/ 0 w 75"/>
                <a:gd name="T3" fmla="*/ 32 h 48"/>
                <a:gd name="T4" fmla="*/ 66 w 75"/>
                <a:gd name="T5" fmla="*/ 48 h 48"/>
                <a:gd name="T6" fmla="*/ 75 w 75"/>
                <a:gd name="T7" fmla="*/ 16 h 48"/>
                <a:gd name="T8" fmla="*/ 8 w 75"/>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8">
                  <a:moveTo>
                    <a:pt x="8" y="0"/>
                  </a:moveTo>
                  <a:lnTo>
                    <a:pt x="0" y="32"/>
                  </a:lnTo>
                  <a:lnTo>
                    <a:pt x="66" y="48"/>
                  </a:lnTo>
                  <a:lnTo>
                    <a:pt x="75" y="16"/>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7" name="Freeform 289"/>
            <p:cNvSpPr>
              <a:spLocks/>
            </p:cNvSpPr>
            <p:nvPr/>
          </p:nvSpPr>
          <p:spPr bwMode="auto">
            <a:xfrm>
              <a:off x="3883" y="2358"/>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8" name="Freeform 290"/>
            <p:cNvSpPr>
              <a:spLocks/>
            </p:cNvSpPr>
            <p:nvPr/>
          </p:nvSpPr>
          <p:spPr bwMode="auto">
            <a:xfrm>
              <a:off x="3958" y="2366"/>
              <a:ext cx="66" cy="40"/>
            </a:xfrm>
            <a:custGeom>
              <a:avLst/>
              <a:gdLst>
                <a:gd name="T0" fmla="*/ 0 w 66"/>
                <a:gd name="T1" fmla="*/ 8 h 40"/>
                <a:gd name="T2" fmla="*/ 0 w 66"/>
                <a:gd name="T3" fmla="*/ 40 h 40"/>
                <a:gd name="T4" fmla="*/ 66 w 66"/>
                <a:gd name="T5" fmla="*/ 32 h 40"/>
                <a:gd name="T6" fmla="*/ 66 w 66"/>
                <a:gd name="T7" fmla="*/ 0 h 40"/>
                <a:gd name="T8" fmla="*/ 0 w 66"/>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0">
                  <a:moveTo>
                    <a:pt x="0" y="8"/>
                  </a:moveTo>
                  <a:lnTo>
                    <a:pt x="0" y="40"/>
                  </a:lnTo>
                  <a:lnTo>
                    <a:pt x="66" y="32"/>
                  </a:lnTo>
                  <a:lnTo>
                    <a:pt x="66"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9" name="Freeform 291"/>
            <p:cNvSpPr>
              <a:spLocks/>
            </p:cNvSpPr>
            <p:nvPr/>
          </p:nvSpPr>
          <p:spPr bwMode="auto">
            <a:xfrm>
              <a:off x="3949" y="2374"/>
              <a:ext cx="9" cy="32"/>
            </a:xfrm>
            <a:custGeom>
              <a:avLst/>
              <a:gdLst>
                <a:gd name="T0" fmla="*/ 0 w 9"/>
                <a:gd name="T1" fmla="*/ 32 h 32"/>
                <a:gd name="T2" fmla="*/ 9 w 9"/>
                <a:gd name="T3" fmla="*/ 32 h 32"/>
                <a:gd name="T4" fmla="*/ 9 w 9"/>
                <a:gd name="T5" fmla="*/ 0 h 32"/>
                <a:gd name="T6" fmla="*/ 9 w 9"/>
                <a:gd name="T7" fmla="*/ 0 h 32"/>
                <a:gd name="T8" fmla="*/ 0 w 9"/>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9"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0" name="Freeform 292"/>
            <p:cNvSpPr>
              <a:spLocks/>
            </p:cNvSpPr>
            <p:nvPr/>
          </p:nvSpPr>
          <p:spPr bwMode="auto">
            <a:xfrm>
              <a:off x="4015" y="2366"/>
              <a:ext cx="207" cy="96"/>
            </a:xfrm>
            <a:custGeom>
              <a:avLst/>
              <a:gdLst>
                <a:gd name="T0" fmla="*/ 9 w 207"/>
                <a:gd name="T1" fmla="*/ 0 h 96"/>
                <a:gd name="T2" fmla="*/ 0 w 207"/>
                <a:gd name="T3" fmla="*/ 32 h 96"/>
                <a:gd name="T4" fmla="*/ 199 w 207"/>
                <a:gd name="T5" fmla="*/ 96 h 96"/>
                <a:gd name="T6" fmla="*/ 207 w 207"/>
                <a:gd name="T7" fmla="*/ 64 h 96"/>
                <a:gd name="T8" fmla="*/ 9 w 207"/>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96">
                  <a:moveTo>
                    <a:pt x="9" y="0"/>
                  </a:moveTo>
                  <a:lnTo>
                    <a:pt x="0" y="32"/>
                  </a:lnTo>
                  <a:lnTo>
                    <a:pt x="199" y="96"/>
                  </a:lnTo>
                  <a:lnTo>
                    <a:pt x="207" y="64"/>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1" name="Freeform 293"/>
            <p:cNvSpPr>
              <a:spLocks/>
            </p:cNvSpPr>
            <p:nvPr/>
          </p:nvSpPr>
          <p:spPr bwMode="auto">
            <a:xfrm>
              <a:off x="4015" y="2366"/>
              <a:ext cx="9" cy="32"/>
            </a:xfrm>
            <a:custGeom>
              <a:avLst/>
              <a:gdLst>
                <a:gd name="T0" fmla="*/ 9 w 9"/>
                <a:gd name="T1" fmla="*/ 0 h 32"/>
                <a:gd name="T2" fmla="*/ 9 w 9"/>
                <a:gd name="T3" fmla="*/ 0 h 32"/>
                <a:gd name="T4" fmla="*/ 9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2" name="Freeform 294"/>
            <p:cNvSpPr>
              <a:spLocks/>
            </p:cNvSpPr>
            <p:nvPr/>
          </p:nvSpPr>
          <p:spPr bwMode="auto">
            <a:xfrm>
              <a:off x="4222" y="2422"/>
              <a:ext cx="67" cy="40"/>
            </a:xfrm>
            <a:custGeom>
              <a:avLst/>
              <a:gdLst>
                <a:gd name="T0" fmla="*/ 0 w 67"/>
                <a:gd name="T1" fmla="*/ 8 h 40"/>
                <a:gd name="T2" fmla="*/ 0 w 67"/>
                <a:gd name="T3" fmla="*/ 40 h 40"/>
                <a:gd name="T4" fmla="*/ 67 w 67"/>
                <a:gd name="T5" fmla="*/ 32 h 40"/>
                <a:gd name="T6" fmla="*/ 67 w 67"/>
                <a:gd name="T7" fmla="*/ 0 h 40"/>
                <a:gd name="T8" fmla="*/ 0 w 67"/>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0">
                  <a:moveTo>
                    <a:pt x="0" y="8"/>
                  </a:moveTo>
                  <a:lnTo>
                    <a:pt x="0" y="40"/>
                  </a:lnTo>
                  <a:lnTo>
                    <a:pt x="67" y="32"/>
                  </a:lnTo>
                  <a:lnTo>
                    <a:pt x="67"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3" name="Freeform 295"/>
            <p:cNvSpPr>
              <a:spLocks/>
            </p:cNvSpPr>
            <p:nvPr/>
          </p:nvSpPr>
          <p:spPr bwMode="auto">
            <a:xfrm>
              <a:off x="4214" y="2430"/>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4" name="Freeform 296"/>
            <p:cNvSpPr>
              <a:spLocks/>
            </p:cNvSpPr>
            <p:nvPr/>
          </p:nvSpPr>
          <p:spPr bwMode="auto">
            <a:xfrm>
              <a:off x="4280" y="2422"/>
              <a:ext cx="207" cy="96"/>
            </a:xfrm>
            <a:custGeom>
              <a:avLst/>
              <a:gdLst>
                <a:gd name="T0" fmla="*/ 9 w 207"/>
                <a:gd name="T1" fmla="*/ 0 h 96"/>
                <a:gd name="T2" fmla="*/ 0 w 207"/>
                <a:gd name="T3" fmla="*/ 32 h 96"/>
                <a:gd name="T4" fmla="*/ 199 w 207"/>
                <a:gd name="T5" fmla="*/ 96 h 96"/>
                <a:gd name="T6" fmla="*/ 207 w 207"/>
                <a:gd name="T7" fmla="*/ 64 h 96"/>
                <a:gd name="T8" fmla="*/ 9 w 207"/>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96">
                  <a:moveTo>
                    <a:pt x="9" y="0"/>
                  </a:moveTo>
                  <a:lnTo>
                    <a:pt x="0" y="32"/>
                  </a:lnTo>
                  <a:lnTo>
                    <a:pt x="199" y="96"/>
                  </a:lnTo>
                  <a:lnTo>
                    <a:pt x="207" y="64"/>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5" name="Freeform 297"/>
            <p:cNvSpPr>
              <a:spLocks/>
            </p:cNvSpPr>
            <p:nvPr/>
          </p:nvSpPr>
          <p:spPr bwMode="auto">
            <a:xfrm>
              <a:off x="4280" y="2422"/>
              <a:ext cx="9" cy="32"/>
            </a:xfrm>
            <a:custGeom>
              <a:avLst/>
              <a:gdLst>
                <a:gd name="T0" fmla="*/ 9 w 9"/>
                <a:gd name="T1" fmla="*/ 0 h 32"/>
                <a:gd name="T2" fmla="*/ 9 w 9"/>
                <a:gd name="T3" fmla="*/ 0 h 32"/>
                <a:gd name="T4" fmla="*/ 9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6" name="Freeform 298"/>
            <p:cNvSpPr>
              <a:spLocks/>
            </p:cNvSpPr>
            <p:nvPr/>
          </p:nvSpPr>
          <p:spPr bwMode="auto">
            <a:xfrm>
              <a:off x="4479" y="2486"/>
              <a:ext cx="182" cy="64"/>
            </a:xfrm>
            <a:custGeom>
              <a:avLst/>
              <a:gdLst>
                <a:gd name="T0" fmla="*/ 8 w 182"/>
                <a:gd name="T1" fmla="*/ 0 h 64"/>
                <a:gd name="T2" fmla="*/ 0 w 182"/>
                <a:gd name="T3" fmla="*/ 32 h 64"/>
                <a:gd name="T4" fmla="*/ 174 w 182"/>
                <a:gd name="T5" fmla="*/ 64 h 64"/>
                <a:gd name="T6" fmla="*/ 182 w 182"/>
                <a:gd name="T7" fmla="*/ 32 h 64"/>
                <a:gd name="T8" fmla="*/ 8 w 18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64">
                  <a:moveTo>
                    <a:pt x="8" y="0"/>
                  </a:moveTo>
                  <a:lnTo>
                    <a:pt x="0" y="32"/>
                  </a:lnTo>
                  <a:lnTo>
                    <a:pt x="174" y="64"/>
                  </a:lnTo>
                  <a:lnTo>
                    <a:pt x="182"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7" name="Freeform 299"/>
            <p:cNvSpPr>
              <a:spLocks/>
            </p:cNvSpPr>
            <p:nvPr/>
          </p:nvSpPr>
          <p:spPr bwMode="auto">
            <a:xfrm>
              <a:off x="4479" y="2486"/>
              <a:ext cx="8" cy="32"/>
            </a:xfrm>
            <a:custGeom>
              <a:avLst/>
              <a:gdLst>
                <a:gd name="T0" fmla="*/ 0 w 8"/>
                <a:gd name="T1" fmla="*/ 32 h 32"/>
                <a:gd name="T2" fmla="*/ 0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0"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8" name="Freeform 300"/>
            <p:cNvSpPr>
              <a:spLocks/>
            </p:cNvSpPr>
            <p:nvPr/>
          </p:nvSpPr>
          <p:spPr bwMode="auto">
            <a:xfrm>
              <a:off x="4653" y="2518"/>
              <a:ext cx="116" cy="80"/>
            </a:xfrm>
            <a:custGeom>
              <a:avLst/>
              <a:gdLst>
                <a:gd name="T0" fmla="*/ 8 w 116"/>
                <a:gd name="T1" fmla="*/ 0 h 80"/>
                <a:gd name="T2" fmla="*/ 0 w 116"/>
                <a:gd name="T3" fmla="*/ 32 h 80"/>
                <a:gd name="T4" fmla="*/ 108 w 116"/>
                <a:gd name="T5" fmla="*/ 80 h 80"/>
                <a:gd name="T6" fmla="*/ 116 w 116"/>
                <a:gd name="T7" fmla="*/ 48 h 80"/>
                <a:gd name="T8" fmla="*/ 8 w 116"/>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80">
                  <a:moveTo>
                    <a:pt x="8" y="0"/>
                  </a:moveTo>
                  <a:lnTo>
                    <a:pt x="0" y="32"/>
                  </a:lnTo>
                  <a:lnTo>
                    <a:pt x="108" y="80"/>
                  </a:lnTo>
                  <a:lnTo>
                    <a:pt x="116" y="48"/>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9" name="Freeform 301"/>
            <p:cNvSpPr>
              <a:spLocks/>
            </p:cNvSpPr>
            <p:nvPr/>
          </p:nvSpPr>
          <p:spPr bwMode="auto">
            <a:xfrm>
              <a:off x="4653" y="2518"/>
              <a:ext cx="8" cy="32"/>
            </a:xfrm>
            <a:custGeom>
              <a:avLst/>
              <a:gdLst>
                <a:gd name="T0" fmla="*/ 8 w 8"/>
                <a:gd name="T1" fmla="*/ 0 h 32"/>
                <a:gd name="T2" fmla="*/ 8 w 8"/>
                <a:gd name="T3" fmla="*/ 0 h 32"/>
                <a:gd name="T4" fmla="*/ 0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0" name="Freeform 302"/>
            <p:cNvSpPr>
              <a:spLocks/>
            </p:cNvSpPr>
            <p:nvPr/>
          </p:nvSpPr>
          <p:spPr bwMode="auto">
            <a:xfrm>
              <a:off x="4769" y="2558"/>
              <a:ext cx="108" cy="40"/>
            </a:xfrm>
            <a:custGeom>
              <a:avLst/>
              <a:gdLst>
                <a:gd name="T0" fmla="*/ 0 w 108"/>
                <a:gd name="T1" fmla="*/ 8 h 40"/>
                <a:gd name="T2" fmla="*/ 0 w 108"/>
                <a:gd name="T3" fmla="*/ 40 h 40"/>
                <a:gd name="T4" fmla="*/ 108 w 108"/>
                <a:gd name="T5" fmla="*/ 32 h 40"/>
                <a:gd name="T6" fmla="*/ 108 w 108"/>
                <a:gd name="T7" fmla="*/ 0 h 40"/>
                <a:gd name="T8" fmla="*/ 0 w 108"/>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0">
                  <a:moveTo>
                    <a:pt x="0" y="8"/>
                  </a:moveTo>
                  <a:lnTo>
                    <a:pt x="0" y="40"/>
                  </a:lnTo>
                  <a:lnTo>
                    <a:pt x="108" y="32"/>
                  </a:lnTo>
                  <a:lnTo>
                    <a:pt x="108" y="0"/>
                  </a:lnTo>
                  <a:lnTo>
                    <a:pt x="0" y="8"/>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1" name="Freeform 303"/>
            <p:cNvSpPr>
              <a:spLocks/>
            </p:cNvSpPr>
            <p:nvPr/>
          </p:nvSpPr>
          <p:spPr bwMode="auto">
            <a:xfrm>
              <a:off x="4761" y="2566"/>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2" name="Freeform 304"/>
            <p:cNvSpPr>
              <a:spLocks/>
            </p:cNvSpPr>
            <p:nvPr/>
          </p:nvSpPr>
          <p:spPr bwMode="auto">
            <a:xfrm>
              <a:off x="4868" y="2558"/>
              <a:ext cx="100" cy="64"/>
            </a:xfrm>
            <a:custGeom>
              <a:avLst/>
              <a:gdLst>
                <a:gd name="T0" fmla="*/ 9 w 100"/>
                <a:gd name="T1" fmla="*/ 0 h 64"/>
                <a:gd name="T2" fmla="*/ 0 w 100"/>
                <a:gd name="T3" fmla="*/ 32 h 64"/>
                <a:gd name="T4" fmla="*/ 91 w 100"/>
                <a:gd name="T5" fmla="*/ 64 h 64"/>
                <a:gd name="T6" fmla="*/ 100 w 100"/>
                <a:gd name="T7" fmla="*/ 32 h 64"/>
                <a:gd name="T8" fmla="*/ 9 w 100"/>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64">
                  <a:moveTo>
                    <a:pt x="9" y="0"/>
                  </a:moveTo>
                  <a:lnTo>
                    <a:pt x="0" y="32"/>
                  </a:lnTo>
                  <a:lnTo>
                    <a:pt x="91" y="64"/>
                  </a:lnTo>
                  <a:lnTo>
                    <a:pt x="100" y="32"/>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3" name="Freeform 305"/>
            <p:cNvSpPr>
              <a:spLocks/>
            </p:cNvSpPr>
            <p:nvPr/>
          </p:nvSpPr>
          <p:spPr bwMode="auto">
            <a:xfrm>
              <a:off x="4868" y="2558"/>
              <a:ext cx="9" cy="32"/>
            </a:xfrm>
            <a:custGeom>
              <a:avLst/>
              <a:gdLst>
                <a:gd name="T0" fmla="*/ 9 w 9"/>
                <a:gd name="T1" fmla="*/ 0 h 32"/>
                <a:gd name="T2" fmla="*/ 9 w 9"/>
                <a:gd name="T3" fmla="*/ 0 h 32"/>
                <a:gd name="T4" fmla="*/ 9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4" name="Rectangle 306"/>
            <p:cNvSpPr>
              <a:spLocks noChangeArrowheads="1"/>
            </p:cNvSpPr>
            <p:nvPr/>
          </p:nvSpPr>
          <p:spPr bwMode="auto">
            <a:xfrm>
              <a:off x="4968" y="2590"/>
              <a:ext cx="41"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705" name="Freeform 307"/>
            <p:cNvSpPr>
              <a:spLocks/>
            </p:cNvSpPr>
            <p:nvPr/>
          </p:nvSpPr>
          <p:spPr bwMode="auto">
            <a:xfrm>
              <a:off x="4959" y="2590"/>
              <a:ext cx="9" cy="32"/>
            </a:xfrm>
            <a:custGeom>
              <a:avLst/>
              <a:gdLst>
                <a:gd name="T0" fmla="*/ 0 w 9"/>
                <a:gd name="T1" fmla="*/ 32 h 32"/>
                <a:gd name="T2" fmla="*/ 9 w 9"/>
                <a:gd name="T3" fmla="*/ 32 h 32"/>
                <a:gd name="T4" fmla="*/ 9 w 9"/>
                <a:gd name="T5" fmla="*/ 0 h 32"/>
                <a:gd name="T6" fmla="*/ 9 w 9"/>
                <a:gd name="T7" fmla="*/ 0 h 32"/>
                <a:gd name="T8" fmla="*/ 0 w 9"/>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9"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6" name="Freeform 308"/>
            <p:cNvSpPr>
              <a:spLocks/>
            </p:cNvSpPr>
            <p:nvPr/>
          </p:nvSpPr>
          <p:spPr bwMode="auto">
            <a:xfrm>
              <a:off x="5001" y="2590"/>
              <a:ext cx="140" cy="80"/>
            </a:xfrm>
            <a:custGeom>
              <a:avLst/>
              <a:gdLst>
                <a:gd name="T0" fmla="*/ 8 w 140"/>
                <a:gd name="T1" fmla="*/ 0 h 80"/>
                <a:gd name="T2" fmla="*/ 0 w 140"/>
                <a:gd name="T3" fmla="*/ 32 h 80"/>
                <a:gd name="T4" fmla="*/ 132 w 140"/>
                <a:gd name="T5" fmla="*/ 80 h 80"/>
                <a:gd name="T6" fmla="*/ 140 w 140"/>
                <a:gd name="T7" fmla="*/ 48 h 80"/>
                <a:gd name="T8" fmla="*/ 8 w 140"/>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0">
                  <a:moveTo>
                    <a:pt x="8" y="0"/>
                  </a:moveTo>
                  <a:lnTo>
                    <a:pt x="0" y="32"/>
                  </a:lnTo>
                  <a:lnTo>
                    <a:pt x="132" y="80"/>
                  </a:lnTo>
                  <a:lnTo>
                    <a:pt x="140" y="48"/>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7" name="Freeform 309"/>
            <p:cNvSpPr>
              <a:spLocks/>
            </p:cNvSpPr>
            <p:nvPr/>
          </p:nvSpPr>
          <p:spPr bwMode="auto">
            <a:xfrm>
              <a:off x="5001" y="2590"/>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8" name="Freeform 310"/>
            <p:cNvSpPr>
              <a:spLocks/>
            </p:cNvSpPr>
            <p:nvPr/>
          </p:nvSpPr>
          <p:spPr bwMode="auto">
            <a:xfrm>
              <a:off x="5141" y="2622"/>
              <a:ext cx="67" cy="48"/>
            </a:xfrm>
            <a:custGeom>
              <a:avLst/>
              <a:gdLst>
                <a:gd name="T0" fmla="*/ 0 w 67"/>
                <a:gd name="T1" fmla="*/ 16 h 48"/>
                <a:gd name="T2" fmla="*/ 9 w 67"/>
                <a:gd name="T3" fmla="*/ 48 h 48"/>
                <a:gd name="T4" fmla="*/ 67 w 67"/>
                <a:gd name="T5" fmla="*/ 32 h 48"/>
                <a:gd name="T6" fmla="*/ 58 w 67"/>
                <a:gd name="T7" fmla="*/ 0 h 48"/>
                <a:gd name="T8" fmla="*/ 0 w 67"/>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8">
                  <a:moveTo>
                    <a:pt x="0" y="16"/>
                  </a:moveTo>
                  <a:lnTo>
                    <a:pt x="9" y="48"/>
                  </a:lnTo>
                  <a:lnTo>
                    <a:pt x="67" y="32"/>
                  </a:lnTo>
                  <a:lnTo>
                    <a:pt x="58" y="0"/>
                  </a:lnTo>
                  <a:lnTo>
                    <a:pt x="0" y="16"/>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9" name="Freeform 311"/>
            <p:cNvSpPr>
              <a:spLocks/>
            </p:cNvSpPr>
            <p:nvPr/>
          </p:nvSpPr>
          <p:spPr bwMode="auto">
            <a:xfrm>
              <a:off x="5133" y="2670"/>
              <a:ext cx="17" cy="1"/>
            </a:xfrm>
            <a:custGeom>
              <a:avLst/>
              <a:gdLst>
                <a:gd name="T0" fmla="*/ 0 w 17"/>
                <a:gd name="T1" fmla="*/ 0 h 1"/>
                <a:gd name="T2" fmla="*/ 17 w 17"/>
                <a:gd name="T3" fmla="*/ 0 h 1"/>
                <a:gd name="T4" fmla="*/ 8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7" y="0"/>
                  </a:lnTo>
                  <a:lnTo>
                    <a:pt x="8" y="0"/>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0" name="Freeform 312"/>
            <p:cNvSpPr>
              <a:spLocks/>
            </p:cNvSpPr>
            <p:nvPr/>
          </p:nvSpPr>
          <p:spPr bwMode="auto">
            <a:xfrm>
              <a:off x="5133" y="2638"/>
              <a:ext cx="17" cy="32"/>
            </a:xfrm>
            <a:custGeom>
              <a:avLst/>
              <a:gdLst>
                <a:gd name="T0" fmla="*/ 0 w 17"/>
                <a:gd name="T1" fmla="*/ 32 h 32"/>
                <a:gd name="T2" fmla="*/ 17 w 17"/>
                <a:gd name="T3" fmla="*/ 32 h 32"/>
                <a:gd name="T4" fmla="*/ 8 w 17"/>
                <a:gd name="T5" fmla="*/ 0 h 32"/>
                <a:gd name="T6" fmla="*/ 8 w 17"/>
                <a:gd name="T7" fmla="*/ 0 h 32"/>
                <a:gd name="T8" fmla="*/ 0 w 17"/>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2"/>
                  </a:moveTo>
                  <a:lnTo>
                    <a:pt x="17" y="32"/>
                  </a:lnTo>
                  <a:lnTo>
                    <a:pt x="8"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1" name="Freeform 313"/>
            <p:cNvSpPr>
              <a:spLocks/>
            </p:cNvSpPr>
            <p:nvPr/>
          </p:nvSpPr>
          <p:spPr bwMode="auto">
            <a:xfrm>
              <a:off x="5183" y="2630"/>
              <a:ext cx="74" cy="64"/>
            </a:xfrm>
            <a:custGeom>
              <a:avLst/>
              <a:gdLst>
                <a:gd name="T0" fmla="*/ 25 w 74"/>
                <a:gd name="T1" fmla="*/ 0 h 64"/>
                <a:gd name="T2" fmla="*/ 0 w 74"/>
                <a:gd name="T3" fmla="*/ 24 h 64"/>
                <a:gd name="T4" fmla="*/ 50 w 74"/>
                <a:gd name="T5" fmla="*/ 64 h 64"/>
                <a:gd name="T6" fmla="*/ 74 w 74"/>
                <a:gd name="T7" fmla="*/ 40 h 64"/>
                <a:gd name="T8" fmla="*/ 25 w 74"/>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4">
                  <a:moveTo>
                    <a:pt x="25" y="0"/>
                  </a:moveTo>
                  <a:lnTo>
                    <a:pt x="0" y="24"/>
                  </a:lnTo>
                  <a:lnTo>
                    <a:pt x="50" y="64"/>
                  </a:lnTo>
                  <a:lnTo>
                    <a:pt x="74" y="40"/>
                  </a:lnTo>
                  <a:lnTo>
                    <a:pt x="25"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2" name="Freeform 314"/>
            <p:cNvSpPr>
              <a:spLocks/>
            </p:cNvSpPr>
            <p:nvPr/>
          </p:nvSpPr>
          <p:spPr bwMode="auto">
            <a:xfrm>
              <a:off x="5183" y="2622"/>
              <a:ext cx="25" cy="32"/>
            </a:xfrm>
            <a:custGeom>
              <a:avLst/>
              <a:gdLst>
                <a:gd name="T0" fmla="*/ 16 w 25"/>
                <a:gd name="T1" fmla="*/ 0 h 32"/>
                <a:gd name="T2" fmla="*/ 25 w 25"/>
                <a:gd name="T3" fmla="*/ 8 h 32"/>
                <a:gd name="T4" fmla="*/ 25 w 25"/>
                <a:gd name="T5" fmla="*/ 32 h 32"/>
                <a:gd name="T6" fmla="*/ 0 w 25"/>
                <a:gd name="T7" fmla="*/ 32 h 32"/>
                <a:gd name="T8" fmla="*/ 16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6" y="0"/>
                  </a:moveTo>
                  <a:lnTo>
                    <a:pt x="25" y="8"/>
                  </a:lnTo>
                  <a:lnTo>
                    <a:pt x="25" y="32"/>
                  </a:lnTo>
                  <a:lnTo>
                    <a:pt x="0" y="32"/>
                  </a:lnTo>
                  <a:lnTo>
                    <a:pt x="16"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3" name="Rectangle 315"/>
            <p:cNvSpPr>
              <a:spLocks noChangeArrowheads="1"/>
            </p:cNvSpPr>
            <p:nvPr/>
          </p:nvSpPr>
          <p:spPr bwMode="auto">
            <a:xfrm>
              <a:off x="5249" y="2662"/>
              <a:ext cx="83" cy="32"/>
            </a:xfrm>
            <a:prstGeom prst="rect">
              <a:avLst/>
            </a:prstGeom>
            <a:solidFill>
              <a:srgbClr val="5EB9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714" name="Freeform 316"/>
            <p:cNvSpPr>
              <a:spLocks/>
            </p:cNvSpPr>
            <p:nvPr/>
          </p:nvSpPr>
          <p:spPr bwMode="auto">
            <a:xfrm>
              <a:off x="5233" y="2694"/>
              <a:ext cx="16" cy="1"/>
            </a:xfrm>
            <a:custGeom>
              <a:avLst/>
              <a:gdLst>
                <a:gd name="T0" fmla="*/ 0 w 16"/>
                <a:gd name="T1" fmla="*/ 0 h 1"/>
                <a:gd name="T2" fmla="*/ 16 w 16"/>
                <a:gd name="T3" fmla="*/ 0 h 1"/>
                <a:gd name="T4" fmla="*/ 0 w 16"/>
                <a:gd name="T5" fmla="*/ 0 h 1"/>
                <a:gd name="T6" fmla="*/ 0 w 1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
                  <a:moveTo>
                    <a:pt x="0" y="0"/>
                  </a:moveTo>
                  <a:lnTo>
                    <a:pt x="16" y="0"/>
                  </a:lnTo>
                  <a:lnTo>
                    <a:pt x="0" y="0"/>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5" name="Freeform 317"/>
            <p:cNvSpPr>
              <a:spLocks/>
            </p:cNvSpPr>
            <p:nvPr/>
          </p:nvSpPr>
          <p:spPr bwMode="auto">
            <a:xfrm>
              <a:off x="5233" y="2662"/>
              <a:ext cx="24" cy="32"/>
            </a:xfrm>
            <a:custGeom>
              <a:avLst/>
              <a:gdLst>
                <a:gd name="T0" fmla="*/ 0 w 24"/>
                <a:gd name="T1" fmla="*/ 32 h 32"/>
                <a:gd name="T2" fmla="*/ 16 w 24"/>
                <a:gd name="T3" fmla="*/ 32 h 32"/>
                <a:gd name="T4" fmla="*/ 24 w 24"/>
                <a:gd name="T5" fmla="*/ 8 h 32"/>
                <a:gd name="T6" fmla="*/ 16 w 24"/>
                <a:gd name="T7" fmla="*/ 0 h 32"/>
                <a:gd name="T8" fmla="*/ 0 w 24"/>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0" y="32"/>
                  </a:moveTo>
                  <a:lnTo>
                    <a:pt x="16" y="32"/>
                  </a:lnTo>
                  <a:lnTo>
                    <a:pt x="24" y="8"/>
                  </a:lnTo>
                  <a:lnTo>
                    <a:pt x="16" y="0"/>
                  </a:lnTo>
                  <a:lnTo>
                    <a:pt x="0" y="32"/>
                  </a:lnTo>
                  <a:close/>
                </a:path>
              </a:pathLst>
            </a:custGeom>
            <a:solidFill>
              <a:srgbClr val="5EB9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6" name="Freeform 318"/>
            <p:cNvSpPr>
              <a:spLocks/>
            </p:cNvSpPr>
            <p:nvPr/>
          </p:nvSpPr>
          <p:spPr bwMode="auto">
            <a:xfrm>
              <a:off x="729" y="2142"/>
              <a:ext cx="99" cy="48"/>
            </a:xfrm>
            <a:custGeom>
              <a:avLst/>
              <a:gdLst>
                <a:gd name="T0" fmla="*/ 0 w 99"/>
                <a:gd name="T1" fmla="*/ 16 h 48"/>
                <a:gd name="T2" fmla="*/ 8 w 99"/>
                <a:gd name="T3" fmla="*/ 48 h 48"/>
                <a:gd name="T4" fmla="*/ 99 w 99"/>
                <a:gd name="T5" fmla="*/ 32 h 48"/>
                <a:gd name="T6" fmla="*/ 91 w 99"/>
                <a:gd name="T7" fmla="*/ 0 h 48"/>
                <a:gd name="T8" fmla="*/ 0 w 99"/>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8">
                  <a:moveTo>
                    <a:pt x="0" y="16"/>
                  </a:moveTo>
                  <a:lnTo>
                    <a:pt x="8" y="48"/>
                  </a:lnTo>
                  <a:lnTo>
                    <a:pt x="99" y="32"/>
                  </a:lnTo>
                  <a:lnTo>
                    <a:pt x="91"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7" name="Freeform 319"/>
            <p:cNvSpPr>
              <a:spLocks/>
            </p:cNvSpPr>
            <p:nvPr/>
          </p:nvSpPr>
          <p:spPr bwMode="auto">
            <a:xfrm>
              <a:off x="820" y="2126"/>
              <a:ext cx="99" cy="48"/>
            </a:xfrm>
            <a:custGeom>
              <a:avLst/>
              <a:gdLst>
                <a:gd name="T0" fmla="*/ 0 w 99"/>
                <a:gd name="T1" fmla="*/ 16 h 48"/>
                <a:gd name="T2" fmla="*/ 0 w 99"/>
                <a:gd name="T3" fmla="*/ 48 h 48"/>
                <a:gd name="T4" fmla="*/ 99 w 99"/>
                <a:gd name="T5" fmla="*/ 32 h 48"/>
                <a:gd name="T6" fmla="*/ 99 w 99"/>
                <a:gd name="T7" fmla="*/ 0 h 48"/>
                <a:gd name="T8" fmla="*/ 0 w 99"/>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8">
                  <a:moveTo>
                    <a:pt x="0" y="16"/>
                  </a:moveTo>
                  <a:lnTo>
                    <a:pt x="0" y="48"/>
                  </a:lnTo>
                  <a:lnTo>
                    <a:pt x="99" y="32"/>
                  </a:lnTo>
                  <a:lnTo>
                    <a:pt x="99"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8" name="Freeform 320"/>
            <p:cNvSpPr>
              <a:spLocks/>
            </p:cNvSpPr>
            <p:nvPr/>
          </p:nvSpPr>
          <p:spPr bwMode="auto">
            <a:xfrm>
              <a:off x="820" y="2142"/>
              <a:ext cx="8" cy="32"/>
            </a:xfrm>
            <a:custGeom>
              <a:avLst/>
              <a:gdLst>
                <a:gd name="T0" fmla="*/ 0 w 8"/>
                <a:gd name="T1" fmla="*/ 0 h 32"/>
                <a:gd name="T2" fmla="*/ 0 w 8"/>
                <a:gd name="T3" fmla="*/ 0 h 32"/>
                <a:gd name="T4" fmla="*/ 8 w 8"/>
                <a:gd name="T5" fmla="*/ 32 h 32"/>
                <a:gd name="T6" fmla="*/ 0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9" name="Freeform 321"/>
            <p:cNvSpPr>
              <a:spLocks/>
            </p:cNvSpPr>
            <p:nvPr/>
          </p:nvSpPr>
          <p:spPr bwMode="auto">
            <a:xfrm>
              <a:off x="919" y="2102"/>
              <a:ext cx="66" cy="56"/>
            </a:xfrm>
            <a:custGeom>
              <a:avLst/>
              <a:gdLst>
                <a:gd name="T0" fmla="*/ 0 w 66"/>
                <a:gd name="T1" fmla="*/ 24 h 56"/>
                <a:gd name="T2" fmla="*/ 8 w 66"/>
                <a:gd name="T3" fmla="*/ 56 h 56"/>
                <a:gd name="T4" fmla="*/ 66 w 66"/>
                <a:gd name="T5" fmla="*/ 32 h 56"/>
                <a:gd name="T6" fmla="*/ 58 w 66"/>
                <a:gd name="T7" fmla="*/ 0 h 56"/>
                <a:gd name="T8" fmla="*/ 0 w 66"/>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56">
                  <a:moveTo>
                    <a:pt x="0" y="24"/>
                  </a:moveTo>
                  <a:lnTo>
                    <a:pt x="8" y="56"/>
                  </a:lnTo>
                  <a:lnTo>
                    <a:pt x="66" y="32"/>
                  </a:lnTo>
                  <a:lnTo>
                    <a:pt x="58"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0" name="Freeform 322"/>
            <p:cNvSpPr>
              <a:spLocks/>
            </p:cNvSpPr>
            <p:nvPr/>
          </p:nvSpPr>
          <p:spPr bwMode="auto">
            <a:xfrm>
              <a:off x="919" y="2126"/>
              <a:ext cx="8" cy="32"/>
            </a:xfrm>
            <a:custGeom>
              <a:avLst/>
              <a:gdLst>
                <a:gd name="T0" fmla="*/ 0 w 8"/>
                <a:gd name="T1" fmla="*/ 32 h 32"/>
                <a:gd name="T2" fmla="*/ 8 w 8"/>
                <a:gd name="T3" fmla="*/ 32 h 32"/>
                <a:gd name="T4" fmla="*/ 0 w 8"/>
                <a:gd name="T5" fmla="*/ 0 h 32"/>
                <a:gd name="T6" fmla="*/ 0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1" name="Freeform 323"/>
            <p:cNvSpPr>
              <a:spLocks/>
            </p:cNvSpPr>
            <p:nvPr/>
          </p:nvSpPr>
          <p:spPr bwMode="auto">
            <a:xfrm>
              <a:off x="977" y="2086"/>
              <a:ext cx="99" cy="48"/>
            </a:xfrm>
            <a:custGeom>
              <a:avLst/>
              <a:gdLst>
                <a:gd name="T0" fmla="*/ 0 w 99"/>
                <a:gd name="T1" fmla="*/ 16 h 48"/>
                <a:gd name="T2" fmla="*/ 8 w 99"/>
                <a:gd name="T3" fmla="*/ 48 h 48"/>
                <a:gd name="T4" fmla="*/ 99 w 99"/>
                <a:gd name="T5" fmla="*/ 32 h 48"/>
                <a:gd name="T6" fmla="*/ 91 w 99"/>
                <a:gd name="T7" fmla="*/ 0 h 48"/>
                <a:gd name="T8" fmla="*/ 0 w 99"/>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8">
                  <a:moveTo>
                    <a:pt x="0" y="16"/>
                  </a:moveTo>
                  <a:lnTo>
                    <a:pt x="8" y="48"/>
                  </a:lnTo>
                  <a:lnTo>
                    <a:pt x="99" y="32"/>
                  </a:lnTo>
                  <a:lnTo>
                    <a:pt x="91"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2" name="Freeform 324"/>
            <p:cNvSpPr>
              <a:spLocks/>
            </p:cNvSpPr>
            <p:nvPr/>
          </p:nvSpPr>
          <p:spPr bwMode="auto">
            <a:xfrm>
              <a:off x="977" y="2102"/>
              <a:ext cx="8" cy="32"/>
            </a:xfrm>
            <a:custGeom>
              <a:avLst/>
              <a:gdLst>
                <a:gd name="T0" fmla="*/ 0 w 8"/>
                <a:gd name="T1" fmla="*/ 0 h 32"/>
                <a:gd name="T2" fmla="*/ 0 w 8"/>
                <a:gd name="T3" fmla="*/ 0 h 32"/>
                <a:gd name="T4" fmla="*/ 8 w 8"/>
                <a:gd name="T5" fmla="*/ 32 h 32"/>
                <a:gd name="T6" fmla="*/ 8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3" name="Freeform 325"/>
            <p:cNvSpPr>
              <a:spLocks/>
            </p:cNvSpPr>
            <p:nvPr/>
          </p:nvSpPr>
          <p:spPr bwMode="auto">
            <a:xfrm>
              <a:off x="1068" y="2078"/>
              <a:ext cx="58" cy="40"/>
            </a:xfrm>
            <a:custGeom>
              <a:avLst/>
              <a:gdLst>
                <a:gd name="T0" fmla="*/ 0 w 58"/>
                <a:gd name="T1" fmla="*/ 8 h 40"/>
                <a:gd name="T2" fmla="*/ 8 w 58"/>
                <a:gd name="T3" fmla="*/ 40 h 40"/>
                <a:gd name="T4" fmla="*/ 58 w 58"/>
                <a:gd name="T5" fmla="*/ 32 h 40"/>
                <a:gd name="T6" fmla="*/ 50 w 58"/>
                <a:gd name="T7" fmla="*/ 0 h 40"/>
                <a:gd name="T8" fmla="*/ 0 w 58"/>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0">
                  <a:moveTo>
                    <a:pt x="0" y="8"/>
                  </a:moveTo>
                  <a:lnTo>
                    <a:pt x="8" y="40"/>
                  </a:lnTo>
                  <a:lnTo>
                    <a:pt x="58" y="32"/>
                  </a:lnTo>
                  <a:lnTo>
                    <a:pt x="50"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4" name="Freeform 326"/>
            <p:cNvSpPr>
              <a:spLocks/>
            </p:cNvSpPr>
            <p:nvPr/>
          </p:nvSpPr>
          <p:spPr bwMode="auto">
            <a:xfrm>
              <a:off x="1068" y="2086"/>
              <a:ext cx="8" cy="32"/>
            </a:xfrm>
            <a:custGeom>
              <a:avLst/>
              <a:gdLst>
                <a:gd name="T0" fmla="*/ 0 w 8"/>
                <a:gd name="T1" fmla="*/ 0 h 32"/>
                <a:gd name="T2" fmla="*/ 0 w 8"/>
                <a:gd name="T3" fmla="*/ 0 h 32"/>
                <a:gd name="T4" fmla="*/ 8 w 8"/>
                <a:gd name="T5" fmla="*/ 32 h 32"/>
                <a:gd name="T6" fmla="*/ 8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5" name="Rectangle 327"/>
            <p:cNvSpPr>
              <a:spLocks noChangeArrowheads="1"/>
            </p:cNvSpPr>
            <p:nvPr/>
          </p:nvSpPr>
          <p:spPr bwMode="auto">
            <a:xfrm>
              <a:off x="1118" y="2078"/>
              <a:ext cx="99" cy="32"/>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726" name="Freeform 328"/>
            <p:cNvSpPr>
              <a:spLocks/>
            </p:cNvSpPr>
            <p:nvPr/>
          </p:nvSpPr>
          <p:spPr bwMode="auto">
            <a:xfrm>
              <a:off x="1118" y="2078"/>
              <a:ext cx="8" cy="32"/>
            </a:xfrm>
            <a:custGeom>
              <a:avLst/>
              <a:gdLst>
                <a:gd name="T0" fmla="*/ 0 w 8"/>
                <a:gd name="T1" fmla="*/ 0 h 32"/>
                <a:gd name="T2" fmla="*/ 0 w 8"/>
                <a:gd name="T3" fmla="*/ 0 h 32"/>
                <a:gd name="T4" fmla="*/ 8 w 8"/>
                <a:gd name="T5" fmla="*/ 32 h 32"/>
                <a:gd name="T6" fmla="*/ 0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7" name="Freeform 329"/>
            <p:cNvSpPr>
              <a:spLocks/>
            </p:cNvSpPr>
            <p:nvPr/>
          </p:nvSpPr>
          <p:spPr bwMode="auto">
            <a:xfrm>
              <a:off x="1217" y="2038"/>
              <a:ext cx="99" cy="72"/>
            </a:xfrm>
            <a:custGeom>
              <a:avLst/>
              <a:gdLst>
                <a:gd name="T0" fmla="*/ 0 w 99"/>
                <a:gd name="T1" fmla="*/ 40 h 72"/>
                <a:gd name="T2" fmla="*/ 8 w 99"/>
                <a:gd name="T3" fmla="*/ 72 h 72"/>
                <a:gd name="T4" fmla="*/ 99 w 99"/>
                <a:gd name="T5" fmla="*/ 32 h 72"/>
                <a:gd name="T6" fmla="*/ 91 w 99"/>
                <a:gd name="T7" fmla="*/ 0 h 72"/>
                <a:gd name="T8" fmla="*/ 0 w 99"/>
                <a:gd name="T9" fmla="*/ 4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72">
                  <a:moveTo>
                    <a:pt x="0" y="40"/>
                  </a:moveTo>
                  <a:lnTo>
                    <a:pt x="8" y="72"/>
                  </a:lnTo>
                  <a:lnTo>
                    <a:pt x="99" y="32"/>
                  </a:lnTo>
                  <a:lnTo>
                    <a:pt x="91" y="0"/>
                  </a:lnTo>
                  <a:lnTo>
                    <a:pt x="0" y="4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8" name="Freeform 330"/>
            <p:cNvSpPr>
              <a:spLocks/>
            </p:cNvSpPr>
            <p:nvPr/>
          </p:nvSpPr>
          <p:spPr bwMode="auto">
            <a:xfrm>
              <a:off x="1217" y="2078"/>
              <a:ext cx="8" cy="32"/>
            </a:xfrm>
            <a:custGeom>
              <a:avLst/>
              <a:gdLst>
                <a:gd name="T0" fmla="*/ 0 w 8"/>
                <a:gd name="T1" fmla="*/ 32 h 32"/>
                <a:gd name="T2" fmla="*/ 8 w 8"/>
                <a:gd name="T3" fmla="*/ 32 h 32"/>
                <a:gd name="T4" fmla="*/ 0 w 8"/>
                <a:gd name="T5" fmla="*/ 0 h 32"/>
                <a:gd name="T6" fmla="*/ 0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9" name="Freeform 331"/>
            <p:cNvSpPr>
              <a:spLocks/>
            </p:cNvSpPr>
            <p:nvPr/>
          </p:nvSpPr>
          <p:spPr bwMode="auto">
            <a:xfrm>
              <a:off x="1292" y="2022"/>
              <a:ext cx="49" cy="48"/>
            </a:xfrm>
            <a:custGeom>
              <a:avLst/>
              <a:gdLst>
                <a:gd name="T0" fmla="*/ 0 w 49"/>
                <a:gd name="T1" fmla="*/ 24 h 48"/>
                <a:gd name="T2" fmla="*/ 24 w 49"/>
                <a:gd name="T3" fmla="*/ 48 h 48"/>
                <a:gd name="T4" fmla="*/ 49 w 49"/>
                <a:gd name="T5" fmla="*/ 24 h 48"/>
                <a:gd name="T6" fmla="*/ 24 w 49"/>
                <a:gd name="T7" fmla="*/ 0 h 48"/>
                <a:gd name="T8" fmla="*/ 0 w 49"/>
                <a:gd name="T9" fmla="*/ 2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8">
                  <a:moveTo>
                    <a:pt x="0" y="24"/>
                  </a:moveTo>
                  <a:lnTo>
                    <a:pt x="24" y="48"/>
                  </a:lnTo>
                  <a:lnTo>
                    <a:pt x="49" y="24"/>
                  </a:lnTo>
                  <a:lnTo>
                    <a:pt x="24"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0" name="Freeform 332"/>
            <p:cNvSpPr>
              <a:spLocks/>
            </p:cNvSpPr>
            <p:nvPr/>
          </p:nvSpPr>
          <p:spPr bwMode="auto">
            <a:xfrm>
              <a:off x="1292" y="2038"/>
              <a:ext cx="24" cy="32"/>
            </a:xfrm>
            <a:custGeom>
              <a:avLst/>
              <a:gdLst>
                <a:gd name="T0" fmla="*/ 24 w 24"/>
                <a:gd name="T1" fmla="*/ 32 h 32"/>
                <a:gd name="T2" fmla="*/ 24 w 24"/>
                <a:gd name="T3" fmla="*/ 32 h 32"/>
                <a:gd name="T4" fmla="*/ 16 w 24"/>
                <a:gd name="T5" fmla="*/ 0 h 32"/>
                <a:gd name="T6" fmla="*/ 0 w 24"/>
                <a:gd name="T7" fmla="*/ 8 h 32"/>
                <a:gd name="T8" fmla="*/ 24 w 24"/>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2">
                  <a:moveTo>
                    <a:pt x="24" y="32"/>
                  </a:moveTo>
                  <a:lnTo>
                    <a:pt x="24" y="32"/>
                  </a:lnTo>
                  <a:lnTo>
                    <a:pt x="16" y="0"/>
                  </a:lnTo>
                  <a:lnTo>
                    <a:pt x="0" y="8"/>
                  </a:lnTo>
                  <a:lnTo>
                    <a:pt x="24"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1" name="Freeform 333"/>
            <p:cNvSpPr>
              <a:spLocks/>
            </p:cNvSpPr>
            <p:nvPr/>
          </p:nvSpPr>
          <p:spPr bwMode="auto">
            <a:xfrm>
              <a:off x="1333" y="2006"/>
              <a:ext cx="83" cy="40"/>
            </a:xfrm>
            <a:custGeom>
              <a:avLst/>
              <a:gdLst>
                <a:gd name="T0" fmla="*/ 0 w 83"/>
                <a:gd name="T1" fmla="*/ 8 h 40"/>
                <a:gd name="T2" fmla="*/ 8 w 83"/>
                <a:gd name="T3" fmla="*/ 40 h 40"/>
                <a:gd name="T4" fmla="*/ 83 w 83"/>
                <a:gd name="T5" fmla="*/ 32 h 40"/>
                <a:gd name="T6" fmla="*/ 74 w 83"/>
                <a:gd name="T7" fmla="*/ 0 h 40"/>
                <a:gd name="T8" fmla="*/ 0 w 83"/>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0">
                  <a:moveTo>
                    <a:pt x="0" y="8"/>
                  </a:moveTo>
                  <a:lnTo>
                    <a:pt x="8" y="40"/>
                  </a:lnTo>
                  <a:lnTo>
                    <a:pt x="83" y="32"/>
                  </a:lnTo>
                  <a:lnTo>
                    <a:pt x="74"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2" name="Freeform 334"/>
            <p:cNvSpPr>
              <a:spLocks/>
            </p:cNvSpPr>
            <p:nvPr/>
          </p:nvSpPr>
          <p:spPr bwMode="auto">
            <a:xfrm>
              <a:off x="1316" y="2014"/>
              <a:ext cx="17" cy="8"/>
            </a:xfrm>
            <a:custGeom>
              <a:avLst/>
              <a:gdLst>
                <a:gd name="T0" fmla="*/ 0 w 17"/>
                <a:gd name="T1" fmla="*/ 8 h 8"/>
                <a:gd name="T2" fmla="*/ 17 w 17"/>
                <a:gd name="T3" fmla="*/ 0 h 8"/>
                <a:gd name="T4" fmla="*/ 9 w 17"/>
                <a:gd name="T5" fmla="*/ 0 h 8"/>
                <a:gd name="T6" fmla="*/ 0 w 17"/>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9"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3" name="Freeform 335"/>
            <p:cNvSpPr>
              <a:spLocks/>
            </p:cNvSpPr>
            <p:nvPr/>
          </p:nvSpPr>
          <p:spPr bwMode="auto">
            <a:xfrm>
              <a:off x="1316" y="2014"/>
              <a:ext cx="25" cy="32"/>
            </a:xfrm>
            <a:custGeom>
              <a:avLst/>
              <a:gdLst>
                <a:gd name="T0" fmla="*/ 0 w 25"/>
                <a:gd name="T1" fmla="*/ 8 h 32"/>
                <a:gd name="T2" fmla="*/ 17 w 25"/>
                <a:gd name="T3" fmla="*/ 0 h 32"/>
                <a:gd name="T4" fmla="*/ 25 w 25"/>
                <a:gd name="T5" fmla="*/ 32 h 32"/>
                <a:gd name="T6" fmla="*/ 25 w 25"/>
                <a:gd name="T7" fmla="*/ 32 h 32"/>
                <a:gd name="T8" fmla="*/ 0 w 25"/>
                <a:gd name="T9" fmla="*/ 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4" name="Freeform 336"/>
            <p:cNvSpPr>
              <a:spLocks/>
            </p:cNvSpPr>
            <p:nvPr/>
          </p:nvSpPr>
          <p:spPr bwMode="auto">
            <a:xfrm>
              <a:off x="1399" y="2006"/>
              <a:ext cx="174" cy="72"/>
            </a:xfrm>
            <a:custGeom>
              <a:avLst/>
              <a:gdLst>
                <a:gd name="T0" fmla="*/ 8 w 174"/>
                <a:gd name="T1" fmla="*/ 0 h 72"/>
                <a:gd name="T2" fmla="*/ 0 w 174"/>
                <a:gd name="T3" fmla="*/ 32 h 72"/>
                <a:gd name="T4" fmla="*/ 166 w 174"/>
                <a:gd name="T5" fmla="*/ 72 h 72"/>
                <a:gd name="T6" fmla="*/ 174 w 174"/>
                <a:gd name="T7" fmla="*/ 40 h 72"/>
                <a:gd name="T8" fmla="*/ 8 w 174"/>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72">
                  <a:moveTo>
                    <a:pt x="8" y="0"/>
                  </a:moveTo>
                  <a:lnTo>
                    <a:pt x="0" y="32"/>
                  </a:lnTo>
                  <a:lnTo>
                    <a:pt x="166" y="72"/>
                  </a:lnTo>
                  <a:lnTo>
                    <a:pt x="174" y="40"/>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5" name="Freeform 337"/>
            <p:cNvSpPr>
              <a:spLocks/>
            </p:cNvSpPr>
            <p:nvPr/>
          </p:nvSpPr>
          <p:spPr bwMode="auto">
            <a:xfrm>
              <a:off x="1399" y="2006"/>
              <a:ext cx="17" cy="32"/>
            </a:xfrm>
            <a:custGeom>
              <a:avLst/>
              <a:gdLst>
                <a:gd name="T0" fmla="*/ 8 w 17"/>
                <a:gd name="T1" fmla="*/ 0 h 32"/>
                <a:gd name="T2" fmla="*/ 8 w 17"/>
                <a:gd name="T3" fmla="*/ 0 h 32"/>
                <a:gd name="T4" fmla="*/ 17 w 17"/>
                <a:gd name="T5" fmla="*/ 32 h 32"/>
                <a:gd name="T6" fmla="*/ 0 w 17"/>
                <a:gd name="T7" fmla="*/ 32 h 32"/>
                <a:gd name="T8" fmla="*/ 8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8" y="0"/>
                  </a:moveTo>
                  <a:lnTo>
                    <a:pt x="8" y="0"/>
                  </a:lnTo>
                  <a:lnTo>
                    <a:pt x="17"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6" name="Freeform 338"/>
            <p:cNvSpPr>
              <a:spLocks/>
            </p:cNvSpPr>
            <p:nvPr/>
          </p:nvSpPr>
          <p:spPr bwMode="auto">
            <a:xfrm>
              <a:off x="1565" y="2046"/>
              <a:ext cx="83" cy="64"/>
            </a:xfrm>
            <a:custGeom>
              <a:avLst/>
              <a:gdLst>
                <a:gd name="T0" fmla="*/ 8 w 83"/>
                <a:gd name="T1" fmla="*/ 0 h 64"/>
                <a:gd name="T2" fmla="*/ 0 w 83"/>
                <a:gd name="T3" fmla="*/ 32 h 64"/>
                <a:gd name="T4" fmla="*/ 74 w 83"/>
                <a:gd name="T5" fmla="*/ 64 h 64"/>
                <a:gd name="T6" fmla="*/ 83 w 83"/>
                <a:gd name="T7" fmla="*/ 32 h 64"/>
                <a:gd name="T8" fmla="*/ 8 w 83"/>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64">
                  <a:moveTo>
                    <a:pt x="8" y="0"/>
                  </a:moveTo>
                  <a:lnTo>
                    <a:pt x="0" y="32"/>
                  </a:lnTo>
                  <a:lnTo>
                    <a:pt x="74" y="64"/>
                  </a:lnTo>
                  <a:lnTo>
                    <a:pt x="83"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7" name="Freeform 339"/>
            <p:cNvSpPr>
              <a:spLocks/>
            </p:cNvSpPr>
            <p:nvPr/>
          </p:nvSpPr>
          <p:spPr bwMode="auto">
            <a:xfrm>
              <a:off x="1565" y="2046"/>
              <a:ext cx="8" cy="32"/>
            </a:xfrm>
            <a:custGeom>
              <a:avLst/>
              <a:gdLst>
                <a:gd name="T0" fmla="*/ 8 w 8"/>
                <a:gd name="T1" fmla="*/ 0 h 32"/>
                <a:gd name="T2" fmla="*/ 8 w 8"/>
                <a:gd name="T3" fmla="*/ 0 h 32"/>
                <a:gd name="T4" fmla="*/ 0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8" name="Freeform 340"/>
            <p:cNvSpPr>
              <a:spLocks/>
            </p:cNvSpPr>
            <p:nvPr/>
          </p:nvSpPr>
          <p:spPr bwMode="auto">
            <a:xfrm>
              <a:off x="1631" y="2062"/>
              <a:ext cx="58" cy="48"/>
            </a:xfrm>
            <a:custGeom>
              <a:avLst/>
              <a:gdLst>
                <a:gd name="T0" fmla="*/ 0 w 58"/>
                <a:gd name="T1" fmla="*/ 24 h 48"/>
                <a:gd name="T2" fmla="*/ 25 w 58"/>
                <a:gd name="T3" fmla="*/ 48 h 48"/>
                <a:gd name="T4" fmla="*/ 58 w 58"/>
                <a:gd name="T5" fmla="*/ 24 h 48"/>
                <a:gd name="T6" fmla="*/ 33 w 58"/>
                <a:gd name="T7" fmla="*/ 0 h 48"/>
                <a:gd name="T8" fmla="*/ 0 w 58"/>
                <a:gd name="T9" fmla="*/ 2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0" y="24"/>
                  </a:moveTo>
                  <a:lnTo>
                    <a:pt x="25" y="48"/>
                  </a:lnTo>
                  <a:lnTo>
                    <a:pt x="58" y="24"/>
                  </a:lnTo>
                  <a:lnTo>
                    <a:pt x="33"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9" name="Freeform 341"/>
            <p:cNvSpPr>
              <a:spLocks/>
            </p:cNvSpPr>
            <p:nvPr/>
          </p:nvSpPr>
          <p:spPr bwMode="auto">
            <a:xfrm>
              <a:off x="1639" y="2110"/>
              <a:ext cx="17" cy="8"/>
            </a:xfrm>
            <a:custGeom>
              <a:avLst/>
              <a:gdLst>
                <a:gd name="T0" fmla="*/ 0 w 17"/>
                <a:gd name="T1" fmla="*/ 0 h 8"/>
                <a:gd name="T2" fmla="*/ 17 w 17"/>
                <a:gd name="T3" fmla="*/ 0 h 8"/>
                <a:gd name="T4" fmla="*/ 9 w 17"/>
                <a:gd name="T5" fmla="*/ 8 h 8"/>
                <a:gd name="T6" fmla="*/ 0 w 17"/>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0"/>
                  </a:moveTo>
                  <a:lnTo>
                    <a:pt x="17" y="0"/>
                  </a:lnTo>
                  <a:lnTo>
                    <a:pt x="9" y="8"/>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0" name="Freeform 342"/>
            <p:cNvSpPr>
              <a:spLocks/>
            </p:cNvSpPr>
            <p:nvPr/>
          </p:nvSpPr>
          <p:spPr bwMode="auto">
            <a:xfrm>
              <a:off x="1631" y="2078"/>
              <a:ext cx="25" cy="32"/>
            </a:xfrm>
            <a:custGeom>
              <a:avLst/>
              <a:gdLst>
                <a:gd name="T0" fmla="*/ 8 w 25"/>
                <a:gd name="T1" fmla="*/ 32 h 32"/>
                <a:gd name="T2" fmla="*/ 25 w 25"/>
                <a:gd name="T3" fmla="*/ 32 h 32"/>
                <a:gd name="T4" fmla="*/ 17 w 25"/>
                <a:gd name="T5" fmla="*/ 0 h 32"/>
                <a:gd name="T6" fmla="*/ 0 w 25"/>
                <a:gd name="T7" fmla="*/ 8 h 32"/>
                <a:gd name="T8" fmla="*/ 8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8" y="32"/>
                  </a:moveTo>
                  <a:lnTo>
                    <a:pt x="25" y="32"/>
                  </a:lnTo>
                  <a:lnTo>
                    <a:pt x="17" y="0"/>
                  </a:lnTo>
                  <a:lnTo>
                    <a:pt x="0" y="8"/>
                  </a:lnTo>
                  <a:lnTo>
                    <a:pt x="8"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1" name="Freeform 343"/>
            <p:cNvSpPr>
              <a:spLocks/>
            </p:cNvSpPr>
            <p:nvPr/>
          </p:nvSpPr>
          <p:spPr bwMode="auto">
            <a:xfrm>
              <a:off x="1681" y="2014"/>
              <a:ext cx="190" cy="72"/>
            </a:xfrm>
            <a:custGeom>
              <a:avLst/>
              <a:gdLst>
                <a:gd name="T0" fmla="*/ 0 w 190"/>
                <a:gd name="T1" fmla="*/ 40 h 72"/>
                <a:gd name="T2" fmla="*/ 8 w 190"/>
                <a:gd name="T3" fmla="*/ 72 h 72"/>
                <a:gd name="T4" fmla="*/ 190 w 190"/>
                <a:gd name="T5" fmla="*/ 32 h 72"/>
                <a:gd name="T6" fmla="*/ 182 w 190"/>
                <a:gd name="T7" fmla="*/ 0 h 72"/>
                <a:gd name="T8" fmla="*/ 0 w 190"/>
                <a:gd name="T9" fmla="*/ 4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72">
                  <a:moveTo>
                    <a:pt x="0" y="40"/>
                  </a:moveTo>
                  <a:lnTo>
                    <a:pt x="8" y="72"/>
                  </a:lnTo>
                  <a:lnTo>
                    <a:pt x="190" y="32"/>
                  </a:lnTo>
                  <a:lnTo>
                    <a:pt x="182" y="0"/>
                  </a:lnTo>
                  <a:lnTo>
                    <a:pt x="0" y="4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2" name="Freeform 344"/>
            <p:cNvSpPr>
              <a:spLocks/>
            </p:cNvSpPr>
            <p:nvPr/>
          </p:nvSpPr>
          <p:spPr bwMode="auto">
            <a:xfrm>
              <a:off x="1664" y="2054"/>
              <a:ext cx="17" cy="8"/>
            </a:xfrm>
            <a:custGeom>
              <a:avLst/>
              <a:gdLst>
                <a:gd name="T0" fmla="*/ 0 w 17"/>
                <a:gd name="T1" fmla="*/ 8 h 8"/>
                <a:gd name="T2" fmla="*/ 17 w 17"/>
                <a:gd name="T3" fmla="*/ 0 h 8"/>
                <a:gd name="T4" fmla="*/ 8 w 17"/>
                <a:gd name="T5" fmla="*/ 0 h 8"/>
                <a:gd name="T6" fmla="*/ 0 w 17"/>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0" y="8"/>
                  </a:moveTo>
                  <a:lnTo>
                    <a:pt x="17" y="0"/>
                  </a:lnTo>
                  <a:lnTo>
                    <a:pt x="8"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3" name="Freeform 345"/>
            <p:cNvSpPr>
              <a:spLocks/>
            </p:cNvSpPr>
            <p:nvPr/>
          </p:nvSpPr>
          <p:spPr bwMode="auto">
            <a:xfrm>
              <a:off x="1664" y="2054"/>
              <a:ext cx="25" cy="32"/>
            </a:xfrm>
            <a:custGeom>
              <a:avLst/>
              <a:gdLst>
                <a:gd name="T0" fmla="*/ 0 w 25"/>
                <a:gd name="T1" fmla="*/ 8 h 32"/>
                <a:gd name="T2" fmla="*/ 17 w 25"/>
                <a:gd name="T3" fmla="*/ 0 h 32"/>
                <a:gd name="T4" fmla="*/ 25 w 25"/>
                <a:gd name="T5" fmla="*/ 32 h 32"/>
                <a:gd name="T6" fmla="*/ 25 w 25"/>
                <a:gd name="T7" fmla="*/ 32 h 32"/>
                <a:gd name="T8" fmla="*/ 0 w 25"/>
                <a:gd name="T9" fmla="*/ 8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8"/>
                  </a:moveTo>
                  <a:lnTo>
                    <a:pt x="17" y="0"/>
                  </a:lnTo>
                  <a:lnTo>
                    <a:pt x="25" y="32"/>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4" name="Freeform 346"/>
            <p:cNvSpPr>
              <a:spLocks/>
            </p:cNvSpPr>
            <p:nvPr/>
          </p:nvSpPr>
          <p:spPr bwMode="auto">
            <a:xfrm>
              <a:off x="1855" y="2014"/>
              <a:ext cx="58" cy="48"/>
            </a:xfrm>
            <a:custGeom>
              <a:avLst/>
              <a:gdLst>
                <a:gd name="T0" fmla="*/ 8 w 58"/>
                <a:gd name="T1" fmla="*/ 0 h 48"/>
                <a:gd name="T2" fmla="*/ 0 w 58"/>
                <a:gd name="T3" fmla="*/ 32 h 48"/>
                <a:gd name="T4" fmla="*/ 49 w 58"/>
                <a:gd name="T5" fmla="*/ 48 h 48"/>
                <a:gd name="T6" fmla="*/ 58 w 58"/>
                <a:gd name="T7" fmla="*/ 16 h 48"/>
                <a:gd name="T8" fmla="*/ 8 w 5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8" y="0"/>
                  </a:moveTo>
                  <a:lnTo>
                    <a:pt x="0" y="32"/>
                  </a:lnTo>
                  <a:lnTo>
                    <a:pt x="49" y="48"/>
                  </a:lnTo>
                  <a:lnTo>
                    <a:pt x="58"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5" name="Freeform 347"/>
            <p:cNvSpPr>
              <a:spLocks/>
            </p:cNvSpPr>
            <p:nvPr/>
          </p:nvSpPr>
          <p:spPr bwMode="auto">
            <a:xfrm>
              <a:off x="1855" y="2014"/>
              <a:ext cx="16" cy="32"/>
            </a:xfrm>
            <a:custGeom>
              <a:avLst/>
              <a:gdLst>
                <a:gd name="T0" fmla="*/ 8 w 16"/>
                <a:gd name="T1" fmla="*/ 0 h 32"/>
                <a:gd name="T2" fmla="*/ 8 w 16"/>
                <a:gd name="T3" fmla="*/ 0 h 32"/>
                <a:gd name="T4" fmla="*/ 16 w 16"/>
                <a:gd name="T5" fmla="*/ 32 h 32"/>
                <a:gd name="T6" fmla="*/ 0 w 16"/>
                <a:gd name="T7" fmla="*/ 32 h 32"/>
                <a:gd name="T8" fmla="*/ 8 w 1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8" y="0"/>
                  </a:moveTo>
                  <a:lnTo>
                    <a:pt x="8" y="0"/>
                  </a:lnTo>
                  <a:lnTo>
                    <a:pt x="16"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6" name="Freeform 348"/>
            <p:cNvSpPr>
              <a:spLocks/>
            </p:cNvSpPr>
            <p:nvPr/>
          </p:nvSpPr>
          <p:spPr bwMode="auto">
            <a:xfrm>
              <a:off x="1904" y="2030"/>
              <a:ext cx="116" cy="72"/>
            </a:xfrm>
            <a:custGeom>
              <a:avLst/>
              <a:gdLst>
                <a:gd name="T0" fmla="*/ 9 w 116"/>
                <a:gd name="T1" fmla="*/ 0 h 72"/>
                <a:gd name="T2" fmla="*/ 0 w 116"/>
                <a:gd name="T3" fmla="*/ 32 h 72"/>
                <a:gd name="T4" fmla="*/ 108 w 116"/>
                <a:gd name="T5" fmla="*/ 72 h 72"/>
                <a:gd name="T6" fmla="*/ 116 w 116"/>
                <a:gd name="T7" fmla="*/ 40 h 72"/>
                <a:gd name="T8" fmla="*/ 9 w 11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72">
                  <a:moveTo>
                    <a:pt x="9" y="0"/>
                  </a:moveTo>
                  <a:lnTo>
                    <a:pt x="0" y="32"/>
                  </a:lnTo>
                  <a:lnTo>
                    <a:pt x="108" y="72"/>
                  </a:lnTo>
                  <a:lnTo>
                    <a:pt x="116" y="40"/>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7" name="Freeform 349"/>
            <p:cNvSpPr>
              <a:spLocks/>
            </p:cNvSpPr>
            <p:nvPr/>
          </p:nvSpPr>
          <p:spPr bwMode="auto">
            <a:xfrm>
              <a:off x="1904" y="2030"/>
              <a:ext cx="9" cy="32"/>
            </a:xfrm>
            <a:custGeom>
              <a:avLst/>
              <a:gdLst>
                <a:gd name="T0" fmla="*/ 9 w 9"/>
                <a:gd name="T1" fmla="*/ 0 h 32"/>
                <a:gd name="T2" fmla="*/ 9 w 9"/>
                <a:gd name="T3" fmla="*/ 0 h 32"/>
                <a:gd name="T4" fmla="*/ 0 w 9"/>
                <a:gd name="T5" fmla="*/ 32 h 32"/>
                <a:gd name="T6" fmla="*/ 0 w 9"/>
                <a:gd name="T7" fmla="*/ 32 h 32"/>
                <a:gd name="T8" fmla="*/ 9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0" y="32"/>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8" name="Freeform 350"/>
            <p:cNvSpPr>
              <a:spLocks/>
            </p:cNvSpPr>
            <p:nvPr/>
          </p:nvSpPr>
          <p:spPr bwMode="auto">
            <a:xfrm>
              <a:off x="2012" y="2070"/>
              <a:ext cx="165" cy="64"/>
            </a:xfrm>
            <a:custGeom>
              <a:avLst/>
              <a:gdLst>
                <a:gd name="T0" fmla="*/ 8 w 165"/>
                <a:gd name="T1" fmla="*/ 0 h 64"/>
                <a:gd name="T2" fmla="*/ 0 w 165"/>
                <a:gd name="T3" fmla="*/ 32 h 64"/>
                <a:gd name="T4" fmla="*/ 157 w 165"/>
                <a:gd name="T5" fmla="*/ 64 h 64"/>
                <a:gd name="T6" fmla="*/ 165 w 165"/>
                <a:gd name="T7" fmla="*/ 32 h 64"/>
                <a:gd name="T8" fmla="*/ 8 w 165"/>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64">
                  <a:moveTo>
                    <a:pt x="8" y="0"/>
                  </a:moveTo>
                  <a:lnTo>
                    <a:pt x="0" y="32"/>
                  </a:lnTo>
                  <a:lnTo>
                    <a:pt x="157" y="64"/>
                  </a:lnTo>
                  <a:lnTo>
                    <a:pt x="165"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9" name="Freeform 351"/>
            <p:cNvSpPr>
              <a:spLocks/>
            </p:cNvSpPr>
            <p:nvPr/>
          </p:nvSpPr>
          <p:spPr bwMode="auto">
            <a:xfrm>
              <a:off x="2012" y="2070"/>
              <a:ext cx="8" cy="32"/>
            </a:xfrm>
            <a:custGeom>
              <a:avLst/>
              <a:gdLst>
                <a:gd name="T0" fmla="*/ 0 w 8"/>
                <a:gd name="T1" fmla="*/ 32 h 32"/>
                <a:gd name="T2" fmla="*/ 0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0"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0" name="Freeform 352"/>
            <p:cNvSpPr>
              <a:spLocks/>
            </p:cNvSpPr>
            <p:nvPr/>
          </p:nvSpPr>
          <p:spPr bwMode="auto">
            <a:xfrm>
              <a:off x="2177" y="2070"/>
              <a:ext cx="67" cy="64"/>
            </a:xfrm>
            <a:custGeom>
              <a:avLst/>
              <a:gdLst>
                <a:gd name="T0" fmla="*/ 0 w 67"/>
                <a:gd name="T1" fmla="*/ 32 h 64"/>
                <a:gd name="T2" fmla="*/ 9 w 67"/>
                <a:gd name="T3" fmla="*/ 64 h 64"/>
                <a:gd name="T4" fmla="*/ 67 w 67"/>
                <a:gd name="T5" fmla="*/ 32 h 64"/>
                <a:gd name="T6" fmla="*/ 58 w 67"/>
                <a:gd name="T7" fmla="*/ 0 h 64"/>
                <a:gd name="T8" fmla="*/ 0 w 67"/>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4">
                  <a:moveTo>
                    <a:pt x="0" y="32"/>
                  </a:moveTo>
                  <a:lnTo>
                    <a:pt x="9" y="64"/>
                  </a:lnTo>
                  <a:lnTo>
                    <a:pt x="67" y="32"/>
                  </a:lnTo>
                  <a:lnTo>
                    <a:pt x="5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1" name="Freeform 353"/>
            <p:cNvSpPr>
              <a:spLocks/>
            </p:cNvSpPr>
            <p:nvPr/>
          </p:nvSpPr>
          <p:spPr bwMode="auto">
            <a:xfrm>
              <a:off x="2169" y="2134"/>
              <a:ext cx="17" cy="1"/>
            </a:xfrm>
            <a:custGeom>
              <a:avLst/>
              <a:gdLst>
                <a:gd name="T0" fmla="*/ 0 w 17"/>
                <a:gd name="T1" fmla="*/ 0 h 1"/>
                <a:gd name="T2" fmla="*/ 17 w 17"/>
                <a:gd name="T3" fmla="*/ 0 h 1"/>
                <a:gd name="T4" fmla="*/ 8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7" y="0"/>
                  </a:lnTo>
                  <a:lnTo>
                    <a:pt x="8" y="0"/>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2" name="Freeform 354"/>
            <p:cNvSpPr>
              <a:spLocks/>
            </p:cNvSpPr>
            <p:nvPr/>
          </p:nvSpPr>
          <p:spPr bwMode="auto">
            <a:xfrm>
              <a:off x="2169" y="2102"/>
              <a:ext cx="17" cy="32"/>
            </a:xfrm>
            <a:custGeom>
              <a:avLst/>
              <a:gdLst>
                <a:gd name="T0" fmla="*/ 0 w 17"/>
                <a:gd name="T1" fmla="*/ 32 h 32"/>
                <a:gd name="T2" fmla="*/ 17 w 17"/>
                <a:gd name="T3" fmla="*/ 32 h 32"/>
                <a:gd name="T4" fmla="*/ 8 w 17"/>
                <a:gd name="T5" fmla="*/ 0 h 32"/>
                <a:gd name="T6" fmla="*/ 8 w 17"/>
                <a:gd name="T7" fmla="*/ 0 h 32"/>
                <a:gd name="T8" fmla="*/ 0 w 17"/>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2"/>
                  </a:moveTo>
                  <a:lnTo>
                    <a:pt x="17"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3" name="Rectangle 355"/>
            <p:cNvSpPr>
              <a:spLocks noChangeArrowheads="1"/>
            </p:cNvSpPr>
            <p:nvPr/>
          </p:nvSpPr>
          <p:spPr bwMode="auto">
            <a:xfrm>
              <a:off x="2235" y="2070"/>
              <a:ext cx="67" cy="32"/>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754" name="Freeform 356"/>
            <p:cNvSpPr>
              <a:spLocks/>
            </p:cNvSpPr>
            <p:nvPr/>
          </p:nvSpPr>
          <p:spPr bwMode="auto">
            <a:xfrm>
              <a:off x="2235" y="2070"/>
              <a:ext cx="9" cy="32"/>
            </a:xfrm>
            <a:custGeom>
              <a:avLst/>
              <a:gdLst>
                <a:gd name="T0" fmla="*/ 0 w 9"/>
                <a:gd name="T1" fmla="*/ 0 h 32"/>
                <a:gd name="T2" fmla="*/ 0 w 9"/>
                <a:gd name="T3" fmla="*/ 0 h 32"/>
                <a:gd name="T4" fmla="*/ 9 w 9"/>
                <a:gd name="T5" fmla="*/ 32 h 32"/>
                <a:gd name="T6" fmla="*/ 0 w 9"/>
                <a:gd name="T7" fmla="*/ 32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5" name="Freeform 357"/>
            <p:cNvSpPr>
              <a:spLocks/>
            </p:cNvSpPr>
            <p:nvPr/>
          </p:nvSpPr>
          <p:spPr bwMode="auto">
            <a:xfrm>
              <a:off x="2302" y="2062"/>
              <a:ext cx="82" cy="40"/>
            </a:xfrm>
            <a:custGeom>
              <a:avLst/>
              <a:gdLst>
                <a:gd name="T0" fmla="*/ 0 w 82"/>
                <a:gd name="T1" fmla="*/ 8 h 40"/>
                <a:gd name="T2" fmla="*/ 0 w 82"/>
                <a:gd name="T3" fmla="*/ 40 h 40"/>
                <a:gd name="T4" fmla="*/ 82 w 82"/>
                <a:gd name="T5" fmla="*/ 32 h 40"/>
                <a:gd name="T6" fmla="*/ 82 w 82"/>
                <a:gd name="T7" fmla="*/ 0 h 40"/>
                <a:gd name="T8" fmla="*/ 0 w 82"/>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40">
                  <a:moveTo>
                    <a:pt x="0" y="8"/>
                  </a:moveTo>
                  <a:lnTo>
                    <a:pt x="0" y="40"/>
                  </a:lnTo>
                  <a:lnTo>
                    <a:pt x="82" y="32"/>
                  </a:lnTo>
                  <a:lnTo>
                    <a:pt x="82"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6" name="Rectangle 358"/>
            <p:cNvSpPr>
              <a:spLocks noChangeArrowheads="1"/>
            </p:cNvSpPr>
            <p:nvPr/>
          </p:nvSpPr>
          <p:spPr bwMode="auto">
            <a:xfrm>
              <a:off x="2302" y="2070"/>
              <a:ext cx="1" cy="32"/>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757" name="Freeform 359"/>
            <p:cNvSpPr>
              <a:spLocks/>
            </p:cNvSpPr>
            <p:nvPr/>
          </p:nvSpPr>
          <p:spPr bwMode="auto">
            <a:xfrm>
              <a:off x="2376" y="2062"/>
              <a:ext cx="91" cy="48"/>
            </a:xfrm>
            <a:custGeom>
              <a:avLst/>
              <a:gdLst>
                <a:gd name="T0" fmla="*/ 8 w 91"/>
                <a:gd name="T1" fmla="*/ 0 h 48"/>
                <a:gd name="T2" fmla="*/ 0 w 91"/>
                <a:gd name="T3" fmla="*/ 32 h 48"/>
                <a:gd name="T4" fmla="*/ 83 w 91"/>
                <a:gd name="T5" fmla="*/ 48 h 48"/>
                <a:gd name="T6" fmla="*/ 91 w 91"/>
                <a:gd name="T7" fmla="*/ 16 h 48"/>
                <a:gd name="T8" fmla="*/ 8 w 91"/>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8">
                  <a:moveTo>
                    <a:pt x="8" y="0"/>
                  </a:moveTo>
                  <a:lnTo>
                    <a:pt x="0" y="32"/>
                  </a:lnTo>
                  <a:lnTo>
                    <a:pt x="83" y="48"/>
                  </a:lnTo>
                  <a:lnTo>
                    <a:pt x="91"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8" name="Freeform 360"/>
            <p:cNvSpPr>
              <a:spLocks/>
            </p:cNvSpPr>
            <p:nvPr/>
          </p:nvSpPr>
          <p:spPr bwMode="auto">
            <a:xfrm>
              <a:off x="2376" y="2062"/>
              <a:ext cx="8" cy="32"/>
            </a:xfrm>
            <a:custGeom>
              <a:avLst/>
              <a:gdLst>
                <a:gd name="T0" fmla="*/ 8 w 8"/>
                <a:gd name="T1" fmla="*/ 0 h 32"/>
                <a:gd name="T2" fmla="*/ 8 w 8"/>
                <a:gd name="T3" fmla="*/ 0 h 32"/>
                <a:gd name="T4" fmla="*/ 8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9" name="Freeform 361"/>
            <p:cNvSpPr>
              <a:spLocks/>
            </p:cNvSpPr>
            <p:nvPr/>
          </p:nvSpPr>
          <p:spPr bwMode="auto">
            <a:xfrm>
              <a:off x="2459" y="2078"/>
              <a:ext cx="124" cy="80"/>
            </a:xfrm>
            <a:custGeom>
              <a:avLst/>
              <a:gdLst>
                <a:gd name="T0" fmla="*/ 8 w 124"/>
                <a:gd name="T1" fmla="*/ 0 h 80"/>
                <a:gd name="T2" fmla="*/ 0 w 124"/>
                <a:gd name="T3" fmla="*/ 32 h 80"/>
                <a:gd name="T4" fmla="*/ 116 w 124"/>
                <a:gd name="T5" fmla="*/ 80 h 80"/>
                <a:gd name="T6" fmla="*/ 124 w 124"/>
                <a:gd name="T7" fmla="*/ 48 h 80"/>
                <a:gd name="T8" fmla="*/ 8 w 124"/>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80">
                  <a:moveTo>
                    <a:pt x="8" y="0"/>
                  </a:moveTo>
                  <a:lnTo>
                    <a:pt x="0" y="32"/>
                  </a:lnTo>
                  <a:lnTo>
                    <a:pt x="116" y="80"/>
                  </a:lnTo>
                  <a:lnTo>
                    <a:pt x="124" y="48"/>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0" name="Freeform 362"/>
            <p:cNvSpPr>
              <a:spLocks/>
            </p:cNvSpPr>
            <p:nvPr/>
          </p:nvSpPr>
          <p:spPr bwMode="auto">
            <a:xfrm>
              <a:off x="2459" y="2078"/>
              <a:ext cx="8" cy="32"/>
            </a:xfrm>
            <a:custGeom>
              <a:avLst/>
              <a:gdLst>
                <a:gd name="T0" fmla="*/ 8 w 8"/>
                <a:gd name="T1" fmla="*/ 0 h 32"/>
                <a:gd name="T2" fmla="*/ 8 w 8"/>
                <a:gd name="T3" fmla="*/ 0 h 32"/>
                <a:gd name="T4" fmla="*/ 0 w 8"/>
                <a:gd name="T5" fmla="*/ 32 h 32"/>
                <a:gd name="T6" fmla="*/ 0 w 8"/>
                <a:gd name="T7" fmla="*/ 32 h 32"/>
                <a:gd name="T8" fmla="*/ 8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1" name="Rectangle 363"/>
            <p:cNvSpPr>
              <a:spLocks noChangeArrowheads="1"/>
            </p:cNvSpPr>
            <p:nvPr/>
          </p:nvSpPr>
          <p:spPr bwMode="auto">
            <a:xfrm>
              <a:off x="2583" y="2126"/>
              <a:ext cx="33" cy="32"/>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762" name="Freeform 364"/>
            <p:cNvSpPr>
              <a:spLocks/>
            </p:cNvSpPr>
            <p:nvPr/>
          </p:nvSpPr>
          <p:spPr bwMode="auto">
            <a:xfrm>
              <a:off x="2575" y="2126"/>
              <a:ext cx="8" cy="32"/>
            </a:xfrm>
            <a:custGeom>
              <a:avLst/>
              <a:gdLst>
                <a:gd name="T0" fmla="*/ 0 w 8"/>
                <a:gd name="T1" fmla="*/ 32 h 32"/>
                <a:gd name="T2" fmla="*/ 8 w 8"/>
                <a:gd name="T3" fmla="*/ 32 h 32"/>
                <a:gd name="T4" fmla="*/ 8 w 8"/>
                <a:gd name="T5" fmla="*/ 0 h 32"/>
                <a:gd name="T6" fmla="*/ 8 w 8"/>
                <a:gd name="T7" fmla="*/ 0 h 32"/>
                <a:gd name="T8" fmla="*/ 0 w 8"/>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3" name="Freeform 365"/>
            <p:cNvSpPr>
              <a:spLocks/>
            </p:cNvSpPr>
            <p:nvPr/>
          </p:nvSpPr>
          <p:spPr bwMode="auto">
            <a:xfrm>
              <a:off x="2616" y="2110"/>
              <a:ext cx="91" cy="48"/>
            </a:xfrm>
            <a:custGeom>
              <a:avLst/>
              <a:gdLst>
                <a:gd name="T0" fmla="*/ 0 w 91"/>
                <a:gd name="T1" fmla="*/ 16 h 48"/>
                <a:gd name="T2" fmla="*/ 9 w 91"/>
                <a:gd name="T3" fmla="*/ 48 h 48"/>
                <a:gd name="T4" fmla="*/ 91 w 91"/>
                <a:gd name="T5" fmla="*/ 32 h 48"/>
                <a:gd name="T6" fmla="*/ 83 w 91"/>
                <a:gd name="T7" fmla="*/ 0 h 48"/>
                <a:gd name="T8" fmla="*/ 0 w 91"/>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8">
                  <a:moveTo>
                    <a:pt x="0" y="16"/>
                  </a:moveTo>
                  <a:lnTo>
                    <a:pt x="9" y="48"/>
                  </a:lnTo>
                  <a:lnTo>
                    <a:pt x="91" y="32"/>
                  </a:lnTo>
                  <a:lnTo>
                    <a:pt x="83"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4" name="Freeform 366"/>
            <p:cNvSpPr>
              <a:spLocks/>
            </p:cNvSpPr>
            <p:nvPr/>
          </p:nvSpPr>
          <p:spPr bwMode="auto">
            <a:xfrm>
              <a:off x="2616" y="2126"/>
              <a:ext cx="9" cy="32"/>
            </a:xfrm>
            <a:custGeom>
              <a:avLst/>
              <a:gdLst>
                <a:gd name="T0" fmla="*/ 0 w 9"/>
                <a:gd name="T1" fmla="*/ 32 h 32"/>
                <a:gd name="T2" fmla="*/ 9 w 9"/>
                <a:gd name="T3" fmla="*/ 32 h 32"/>
                <a:gd name="T4" fmla="*/ 0 w 9"/>
                <a:gd name="T5" fmla="*/ 0 h 32"/>
                <a:gd name="T6" fmla="*/ 0 w 9"/>
                <a:gd name="T7" fmla="*/ 0 h 32"/>
                <a:gd name="T8" fmla="*/ 0 w 9"/>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9"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5" name="Freeform 367"/>
            <p:cNvSpPr>
              <a:spLocks/>
            </p:cNvSpPr>
            <p:nvPr/>
          </p:nvSpPr>
          <p:spPr bwMode="auto">
            <a:xfrm>
              <a:off x="2699" y="2102"/>
              <a:ext cx="99" cy="40"/>
            </a:xfrm>
            <a:custGeom>
              <a:avLst/>
              <a:gdLst>
                <a:gd name="T0" fmla="*/ 0 w 99"/>
                <a:gd name="T1" fmla="*/ 8 h 40"/>
                <a:gd name="T2" fmla="*/ 0 w 99"/>
                <a:gd name="T3" fmla="*/ 40 h 40"/>
                <a:gd name="T4" fmla="*/ 99 w 99"/>
                <a:gd name="T5" fmla="*/ 32 h 40"/>
                <a:gd name="T6" fmla="*/ 99 w 99"/>
                <a:gd name="T7" fmla="*/ 0 h 40"/>
                <a:gd name="T8" fmla="*/ 0 w 99"/>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0">
                  <a:moveTo>
                    <a:pt x="0" y="8"/>
                  </a:moveTo>
                  <a:lnTo>
                    <a:pt x="0" y="40"/>
                  </a:lnTo>
                  <a:lnTo>
                    <a:pt x="99" y="32"/>
                  </a:lnTo>
                  <a:lnTo>
                    <a:pt x="99"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6" name="Freeform 368"/>
            <p:cNvSpPr>
              <a:spLocks/>
            </p:cNvSpPr>
            <p:nvPr/>
          </p:nvSpPr>
          <p:spPr bwMode="auto">
            <a:xfrm>
              <a:off x="2699" y="2110"/>
              <a:ext cx="8" cy="32"/>
            </a:xfrm>
            <a:custGeom>
              <a:avLst/>
              <a:gdLst>
                <a:gd name="T0" fmla="*/ 0 w 8"/>
                <a:gd name="T1" fmla="*/ 0 h 32"/>
                <a:gd name="T2" fmla="*/ 0 w 8"/>
                <a:gd name="T3" fmla="*/ 0 h 32"/>
                <a:gd name="T4" fmla="*/ 8 w 8"/>
                <a:gd name="T5" fmla="*/ 32 h 32"/>
                <a:gd name="T6" fmla="*/ 0 w 8"/>
                <a:gd name="T7" fmla="*/ 32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7" name="Freeform 369"/>
            <p:cNvSpPr>
              <a:spLocks/>
            </p:cNvSpPr>
            <p:nvPr/>
          </p:nvSpPr>
          <p:spPr bwMode="auto">
            <a:xfrm>
              <a:off x="2790" y="2102"/>
              <a:ext cx="124" cy="48"/>
            </a:xfrm>
            <a:custGeom>
              <a:avLst/>
              <a:gdLst>
                <a:gd name="T0" fmla="*/ 8 w 124"/>
                <a:gd name="T1" fmla="*/ 0 h 48"/>
                <a:gd name="T2" fmla="*/ 0 w 124"/>
                <a:gd name="T3" fmla="*/ 32 h 48"/>
                <a:gd name="T4" fmla="*/ 116 w 124"/>
                <a:gd name="T5" fmla="*/ 48 h 48"/>
                <a:gd name="T6" fmla="*/ 124 w 124"/>
                <a:gd name="T7" fmla="*/ 16 h 48"/>
                <a:gd name="T8" fmla="*/ 8 w 124"/>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48">
                  <a:moveTo>
                    <a:pt x="8" y="0"/>
                  </a:moveTo>
                  <a:lnTo>
                    <a:pt x="0" y="32"/>
                  </a:lnTo>
                  <a:lnTo>
                    <a:pt x="116" y="48"/>
                  </a:lnTo>
                  <a:lnTo>
                    <a:pt x="124"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434" name="Freeform 370"/>
          <p:cNvSpPr>
            <a:spLocks/>
          </p:cNvSpPr>
          <p:nvPr/>
        </p:nvSpPr>
        <p:spPr bwMode="auto">
          <a:xfrm>
            <a:off x="4429125" y="3336925"/>
            <a:ext cx="12700" cy="50800"/>
          </a:xfrm>
          <a:custGeom>
            <a:avLst/>
            <a:gdLst>
              <a:gd name="T0" fmla="*/ 2147483647 w 8"/>
              <a:gd name="T1" fmla="*/ 0 h 32"/>
              <a:gd name="T2" fmla="*/ 2147483647 w 8"/>
              <a:gd name="T3" fmla="*/ 0 h 32"/>
              <a:gd name="T4" fmla="*/ 2147483647 w 8"/>
              <a:gd name="T5" fmla="*/ 2147483647 h 32"/>
              <a:gd name="T6" fmla="*/ 0 w 8"/>
              <a:gd name="T7" fmla="*/ 2147483647 h 32"/>
              <a:gd name="T8" fmla="*/ 2147483647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5" name="Freeform 371"/>
          <p:cNvSpPr>
            <a:spLocks/>
          </p:cNvSpPr>
          <p:nvPr/>
        </p:nvSpPr>
        <p:spPr bwMode="auto">
          <a:xfrm>
            <a:off x="4625975" y="3324225"/>
            <a:ext cx="211138" cy="88900"/>
          </a:xfrm>
          <a:custGeom>
            <a:avLst/>
            <a:gdLst>
              <a:gd name="T0" fmla="*/ 0 w 133"/>
              <a:gd name="T1" fmla="*/ 2147483647 h 56"/>
              <a:gd name="T2" fmla="*/ 2147483647 w 133"/>
              <a:gd name="T3" fmla="*/ 2147483647 h 56"/>
              <a:gd name="T4" fmla="*/ 2147483647 w 133"/>
              <a:gd name="T5" fmla="*/ 2147483647 h 56"/>
              <a:gd name="T6" fmla="*/ 2147483647 w 133"/>
              <a:gd name="T7" fmla="*/ 0 h 56"/>
              <a:gd name="T8" fmla="*/ 0 w 133"/>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56">
                <a:moveTo>
                  <a:pt x="0" y="24"/>
                </a:moveTo>
                <a:lnTo>
                  <a:pt x="9" y="56"/>
                </a:lnTo>
                <a:lnTo>
                  <a:pt x="133" y="32"/>
                </a:lnTo>
                <a:lnTo>
                  <a:pt x="125"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6" name="Freeform 372"/>
          <p:cNvSpPr>
            <a:spLocks/>
          </p:cNvSpPr>
          <p:nvPr/>
        </p:nvSpPr>
        <p:spPr bwMode="auto">
          <a:xfrm>
            <a:off x="4613275" y="3413125"/>
            <a:ext cx="26988" cy="1588"/>
          </a:xfrm>
          <a:custGeom>
            <a:avLst/>
            <a:gdLst>
              <a:gd name="T0" fmla="*/ 0 w 17"/>
              <a:gd name="T1" fmla="*/ 0 h 1588"/>
              <a:gd name="T2" fmla="*/ 2147483647 w 17"/>
              <a:gd name="T3" fmla="*/ 0 h 1588"/>
              <a:gd name="T4" fmla="*/ 2147483647 w 17"/>
              <a:gd name="T5" fmla="*/ 0 h 1588"/>
              <a:gd name="T6" fmla="*/ 0 w 17"/>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88">
                <a:moveTo>
                  <a:pt x="0" y="0"/>
                </a:moveTo>
                <a:lnTo>
                  <a:pt x="17" y="0"/>
                </a:lnTo>
                <a:lnTo>
                  <a:pt x="8" y="0"/>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7" name="Freeform 373"/>
          <p:cNvSpPr>
            <a:spLocks/>
          </p:cNvSpPr>
          <p:nvPr/>
        </p:nvSpPr>
        <p:spPr bwMode="auto">
          <a:xfrm>
            <a:off x="4613275" y="3362325"/>
            <a:ext cx="26988" cy="50800"/>
          </a:xfrm>
          <a:custGeom>
            <a:avLst/>
            <a:gdLst>
              <a:gd name="T0" fmla="*/ 0 w 17"/>
              <a:gd name="T1" fmla="*/ 2147483647 h 32"/>
              <a:gd name="T2" fmla="*/ 2147483647 w 17"/>
              <a:gd name="T3" fmla="*/ 2147483647 h 32"/>
              <a:gd name="T4" fmla="*/ 2147483647 w 17"/>
              <a:gd name="T5" fmla="*/ 0 h 32"/>
              <a:gd name="T6" fmla="*/ 2147483647 w 17"/>
              <a:gd name="T7" fmla="*/ 0 h 32"/>
              <a:gd name="T8" fmla="*/ 0 w 1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2"/>
                </a:moveTo>
                <a:lnTo>
                  <a:pt x="17"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8" name="Freeform 374"/>
          <p:cNvSpPr>
            <a:spLocks/>
          </p:cNvSpPr>
          <p:nvPr/>
        </p:nvSpPr>
        <p:spPr bwMode="auto">
          <a:xfrm>
            <a:off x="4824413" y="3311525"/>
            <a:ext cx="104775" cy="63500"/>
          </a:xfrm>
          <a:custGeom>
            <a:avLst/>
            <a:gdLst>
              <a:gd name="T0" fmla="*/ 0 w 66"/>
              <a:gd name="T1" fmla="*/ 2147483647 h 40"/>
              <a:gd name="T2" fmla="*/ 2147483647 w 66"/>
              <a:gd name="T3" fmla="*/ 2147483647 h 40"/>
              <a:gd name="T4" fmla="*/ 2147483647 w 66"/>
              <a:gd name="T5" fmla="*/ 2147483647 h 40"/>
              <a:gd name="T6" fmla="*/ 2147483647 w 66"/>
              <a:gd name="T7" fmla="*/ 0 h 40"/>
              <a:gd name="T8" fmla="*/ 0 w 66"/>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0">
                <a:moveTo>
                  <a:pt x="0" y="8"/>
                </a:moveTo>
                <a:lnTo>
                  <a:pt x="8" y="40"/>
                </a:lnTo>
                <a:lnTo>
                  <a:pt x="66" y="32"/>
                </a:lnTo>
                <a:lnTo>
                  <a:pt x="57"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9" name="Freeform 375"/>
          <p:cNvSpPr>
            <a:spLocks/>
          </p:cNvSpPr>
          <p:nvPr/>
        </p:nvSpPr>
        <p:spPr bwMode="auto">
          <a:xfrm>
            <a:off x="4824413" y="3324225"/>
            <a:ext cx="12700" cy="50800"/>
          </a:xfrm>
          <a:custGeom>
            <a:avLst/>
            <a:gdLst>
              <a:gd name="T0" fmla="*/ 0 w 8"/>
              <a:gd name="T1" fmla="*/ 0 h 32"/>
              <a:gd name="T2" fmla="*/ 0 w 8"/>
              <a:gd name="T3" fmla="*/ 0 h 32"/>
              <a:gd name="T4" fmla="*/ 2147483647 w 8"/>
              <a:gd name="T5" fmla="*/ 2147483647 h 32"/>
              <a:gd name="T6" fmla="*/ 2147483647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0" name="Freeform 376"/>
          <p:cNvSpPr>
            <a:spLocks/>
          </p:cNvSpPr>
          <p:nvPr/>
        </p:nvSpPr>
        <p:spPr bwMode="auto">
          <a:xfrm>
            <a:off x="4914900" y="3286125"/>
            <a:ext cx="184150" cy="76200"/>
          </a:xfrm>
          <a:custGeom>
            <a:avLst/>
            <a:gdLst>
              <a:gd name="T0" fmla="*/ 0 w 116"/>
              <a:gd name="T1" fmla="*/ 2147483647 h 48"/>
              <a:gd name="T2" fmla="*/ 2147483647 w 116"/>
              <a:gd name="T3" fmla="*/ 2147483647 h 48"/>
              <a:gd name="T4" fmla="*/ 2147483647 w 116"/>
              <a:gd name="T5" fmla="*/ 2147483647 h 48"/>
              <a:gd name="T6" fmla="*/ 2147483647 w 116"/>
              <a:gd name="T7" fmla="*/ 0 h 48"/>
              <a:gd name="T8" fmla="*/ 0 w 116"/>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48">
                <a:moveTo>
                  <a:pt x="0" y="16"/>
                </a:moveTo>
                <a:lnTo>
                  <a:pt x="9" y="48"/>
                </a:lnTo>
                <a:lnTo>
                  <a:pt x="116" y="32"/>
                </a:lnTo>
                <a:lnTo>
                  <a:pt x="108"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1" name="Freeform 377"/>
          <p:cNvSpPr>
            <a:spLocks/>
          </p:cNvSpPr>
          <p:nvPr/>
        </p:nvSpPr>
        <p:spPr bwMode="auto">
          <a:xfrm>
            <a:off x="4914900" y="3311525"/>
            <a:ext cx="14288" cy="50800"/>
          </a:xfrm>
          <a:custGeom>
            <a:avLst/>
            <a:gdLst>
              <a:gd name="T0" fmla="*/ 0 w 9"/>
              <a:gd name="T1" fmla="*/ 0 h 32"/>
              <a:gd name="T2" fmla="*/ 0 w 9"/>
              <a:gd name="T3" fmla="*/ 0 h 32"/>
              <a:gd name="T4" fmla="*/ 2147483647 w 9"/>
              <a:gd name="T5" fmla="*/ 2147483647 h 32"/>
              <a:gd name="T6" fmla="*/ 2147483647 w 9"/>
              <a:gd name="T7" fmla="*/ 2147483647 h 32"/>
              <a:gd name="T8" fmla="*/ 0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0"/>
                </a:moveTo>
                <a:lnTo>
                  <a:pt x="0" y="0"/>
                </a:lnTo>
                <a:lnTo>
                  <a:pt x="9"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2" name="Freeform 378"/>
          <p:cNvSpPr>
            <a:spLocks/>
          </p:cNvSpPr>
          <p:nvPr/>
        </p:nvSpPr>
        <p:spPr bwMode="auto">
          <a:xfrm>
            <a:off x="5073650" y="3286125"/>
            <a:ext cx="131763" cy="76200"/>
          </a:xfrm>
          <a:custGeom>
            <a:avLst/>
            <a:gdLst>
              <a:gd name="T0" fmla="*/ 2147483647 w 83"/>
              <a:gd name="T1" fmla="*/ 0 h 48"/>
              <a:gd name="T2" fmla="*/ 0 w 83"/>
              <a:gd name="T3" fmla="*/ 2147483647 h 48"/>
              <a:gd name="T4" fmla="*/ 2147483647 w 83"/>
              <a:gd name="T5" fmla="*/ 2147483647 h 48"/>
              <a:gd name="T6" fmla="*/ 2147483647 w 83"/>
              <a:gd name="T7" fmla="*/ 2147483647 h 48"/>
              <a:gd name="T8" fmla="*/ 2147483647 w 83"/>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8">
                <a:moveTo>
                  <a:pt x="8" y="0"/>
                </a:moveTo>
                <a:lnTo>
                  <a:pt x="0" y="32"/>
                </a:lnTo>
                <a:lnTo>
                  <a:pt x="74" y="48"/>
                </a:lnTo>
                <a:lnTo>
                  <a:pt x="83"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3" name="Freeform 379"/>
          <p:cNvSpPr>
            <a:spLocks/>
          </p:cNvSpPr>
          <p:nvPr/>
        </p:nvSpPr>
        <p:spPr bwMode="auto">
          <a:xfrm>
            <a:off x="5073650" y="3286125"/>
            <a:ext cx="25400" cy="50800"/>
          </a:xfrm>
          <a:custGeom>
            <a:avLst/>
            <a:gdLst>
              <a:gd name="T0" fmla="*/ 2147483647 w 16"/>
              <a:gd name="T1" fmla="*/ 0 h 32"/>
              <a:gd name="T2" fmla="*/ 2147483647 w 16"/>
              <a:gd name="T3" fmla="*/ 0 h 32"/>
              <a:gd name="T4" fmla="*/ 2147483647 w 16"/>
              <a:gd name="T5" fmla="*/ 2147483647 h 32"/>
              <a:gd name="T6" fmla="*/ 0 w 16"/>
              <a:gd name="T7" fmla="*/ 2147483647 h 32"/>
              <a:gd name="T8" fmla="*/ 2147483647 w 1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8" y="0"/>
                </a:moveTo>
                <a:lnTo>
                  <a:pt x="8" y="0"/>
                </a:lnTo>
                <a:lnTo>
                  <a:pt x="16"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4" name="Freeform 380"/>
          <p:cNvSpPr>
            <a:spLocks/>
          </p:cNvSpPr>
          <p:nvPr/>
        </p:nvSpPr>
        <p:spPr bwMode="auto">
          <a:xfrm>
            <a:off x="5205413" y="3298825"/>
            <a:ext cx="184150" cy="63500"/>
          </a:xfrm>
          <a:custGeom>
            <a:avLst/>
            <a:gdLst>
              <a:gd name="T0" fmla="*/ 0 w 116"/>
              <a:gd name="T1" fmla="*/ 2147483647 h 40"/>
              <a:gd name="T2" fmla="*/ 2147483647 w 116"/>
              <a:gd name="T3" fmla="*/ 2147483647 h 40"/>
              <a:gd name="T4" fmla="*/ 2147483647 w 116"/>
              <a:gd name="T5" fmla="*/ 2147483647 h 40"/>
              <a:gd name="T6" fmla="*/ 2147483647 w 116"/>
              <a:gd name="T7" fmla="*/ 0 h 40"/>
              <a:gd name="T8" fmla="*/ 0 w 116"/>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40">
                <a:moveTo>
                  <a:pt x="0" y="8"/>
                </a:moveTo>
                <a:lnTo>
                  <a:pt x="8" y="40"/>
                </a:lnTo>
                <a:lnTo>
                  <a:pt x="116" y="32"/>
                </a:lnTo>
                <a:lnTo>
                  <a:pt x="107" y="0"/>
                </a:lnTo>
                <a:lnTo>
                  <a:pt x="0" y="8"/>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5" name="Freeform 381"/>
          <p:cNvSpPr>
            <a:spLocks/>
          </p:cNvSpPr>
          <p:nvPr/>
        </p:nvSpPr>
        <p:spPr bwMode="auto">
          <a:xfrm>
            <a:off x="5191125" y="3362325"/>
            <a:ext cx="26988" cy="1588"/>
          </a:xfrm>
          <a:custGeom>
            <a:avLst/>
            <a:gdLst>
              <a:gd name="T0" fmla="*/ 0 w 17"/>
              <a:gd name="T1" fmla="*/ 0 h 1588"/>
              <a:gd name="T2" fmla="*/ 2147483647 w 17"/>
              <a:gd name="T3" fmla="*/ 0 h 1588"/>
              <a:gd name="T4" fmla="*/ 2147483647 w 17"/>
              <a:gd name="T5" fmla="*/ 0 h 1588"/>
              <a:gd name="T6" fmla="*/ 0 w 17"/>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88">
                <a:moveTo>
                  <a:pt x="0" y="0"/>
                </a:moveTo>
                <a:lnTo>
                  <a:pt x="17" y="0"/>
                </a:lnTo>
                <a:lnTo>
                  <a:pt x="9" y="0"/>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6" name="Freeform 382"/>
          <p:cNvSpPr>
            <a:spLocks/>
          </p:cNvSpPr>
          <p:nvPr/>
        </p:nvSpPr>
        <p:spPr bwMode="auto">
          <a:xfrm>
            <a:off x="5191125" y="3311525"/>
            <a:ext cx="26988" cy="50800"/>
          </a:xfrm>
          <a:custGeom>
            <a:avLst/>
            <a:gdLst>
              <a:gd name="T0" fmla="*/ 0 w 17"/>
              <a:gd name="T1" fmla="*/ 2147483647 h 32"/>
              <a:gd name="T2" fmla="*/ 2147483647 w 17"/>
              <a:gd name="T3" fmla="*/ 2147483647 h 32"/>
              <a:gd name="T4" fmla="*/ 2147483647 w 17"/>
              <a:gd name="T5" fmla="*/ 0 h 32"/>
              <a:gd name="T6" fmla="*/ 2147483647 w 17"/>
              <a:gd name="T7" fmla="*/ 0 h 32"/>
              <a:gd name="T8" fmla="*/ 0 w 1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2"/>
                </a:moveTo>
                <a:lnTo>
                  <a:pt x="17" y="32"/>
                </a:lnTo>
                <a:lnTo>
                  <a:pt x="9"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7" name="Freeform 383"/>
          <p:cNvSpPr>
            <a:spLocks/>
          </p:cNvSpPr>
          <p:nvPr/>
        </p:nvSpPr>
        <p:spPr bwMode="auto">
          <a:xfrm>
            <a:off x="5362575" y="3298825"/>
            <a:ext cx="79375" cy="76200"/>
          </a:xfrm>
          <a:custGeom>
            <a:avLst/>
            <a:gdLst>
              <a:gd name="T0" fmla="*/ 2147483647 w 50"/>
              <a:gd name="T1" fmla="*/ 0 h 48"/>
              <a:gd name="T2" fmla="*/ 0 w 50"/>
              <a:gd name="T3" fmla="*/ 2147483647 h 48"/>
              <a:gd name="T4" fmla="*/ 2147483647 w 50"/>
              <a:gd name="T5" fmla="*/ 2147483647 h 48"/>
              <a:gd name="T6" fmla="*/ 2147483647 w 50"/>
              <a:gd name="T7" fmla="*/ 2147483647 h 48"/>
              <a:gd name="T8" fmla="*/ 2147483647 w 50"/>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8">
                <a:moveTo>
                  <a:pt x="8" y="0"/>
                </a:moveTo>
                <a:lnTo>
                  <a:pt x="0" y="32"/>
                </a:lnTo>
                <a:lnTo>
                  <a:pt x="41" y="48"/>
                </a:lnTo>
                <a:lnTo>
                  <a:pt x="50"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8" name="Freeform 384"/>
          <p:cNvSpPr>
            <a:spLocks/>
          </p:cNvSpPr>
          <p:nvPr/>
        </p:nvSpPr>
        <p:spPr bwMode="auto">
          <a:xfrm>
            <a:off x="5362575" y="3298825"/>
            <a:ext cx="26988" cy="50800"/>
          </a:xfrm>
          <a:custGeom>
            <a:avLst/>
            <a:gdLst>
              <a:gd name="T0" fmla="*/ 2147483647 w 17"/>
              <a:gd name="T1" fmla="*/ 0 h 32"/>
              <a:gd name="T2" fmla="*/ 2147483647 w 17"/>
              <a:gd name="T3" fmla="*/ 0 h 32"/>
              <a:gd name="T4" fmla="*/ 2147483647 w 17"/>
              <a:gd name="T5" fmla="*/ 2147483647 h 32"/>
              <a:gd name="T6" fmla="*/ 0 w 17"/>
              <a:gd name="T7" fmla="*/ 2147483647 h 32"/>
              <a:gd name="T8" fmla="*/ 2147483647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8" y="0"/>
                </a:moveTo>
                <a:lnTo>
                  <a:pt x="8" y="0"/>
                </a:lnTo>
                <a:lnTo>
                  <a:pt x="17"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9" name="Freeform 385"/>
          <p:cNvSpPr>
            <a:spLocks/>
          </p:cNvSpPr>
          <p:nvPr/>
        </p:nvSpPr>
        <p:spPr bwMode="auto">
          <a:xfrm>
            <a:off x="5441950" y="3298825"/>
            <a:ext cx="117475" cy="76200"/>
          </a:xfrm>
          <a:custGeom>
            <a:avLst/>
            <a:gdLst>
              <a:gd name="T0" fmla="*/ 0 w 74"/>
              <a:gd name="T1" fmla="*/ 2147483647 h 48"/>
              <a:gd name="T2" fmla="*/ 2147483647 w 74"/>
              <a:gd name="T3" fmla="*/ 2147483647 h 48"/>
              <a:gd name="T4" fmla="*/ 2147483647 w 74"/>
              <a:gd name="T5" fmla="*/ 2147483647 h 48"/>
              <a:gd name="T6" fmla="*/ 2147483647 w 74"/>
              <a:gd name="T7" fmla="*/ 0 h 48"/>
              <a:gd name="T8" fmla="*/ 0 w 74"/>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48">
                <a:moveTo>
                  <a:pt x="0" y="16"/>
                </a:moveTo>
                <a:lnTo>
                  <a:pt x="8" y="48"/>
                </a:lnTo>
                <a:lnTo>
                  <a:pt x="74" y="32"/>
                </a:lnTo>
                <a:lnTo>
                  <a:pt x="66"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0" name="Freeform 386"/>
          <p:cNvSpPr>
            <a:spLocks/>
          </p:cNvSpPr>
          <p:nvPr/>
        </p:nvSpPr>
        <p:spPr bwMode="auto">
          <a:xfrm>
            <a:off x="5427663" y="3375025"/>
            <a:ext cx="26987" cy="1588"/>
          </a:xfrm>
          <a:custGeom>
            <a:avLst/>
            <a:gdLst>
              <a:gd name="T0" fmla="*/ 0 w 17"/>
              <a:gd name="T1" fmla="*/ 0 h 1588"/>
              <a:gd name="T2" fmla="*/ 2147483647 w 17"/>
              <a:gd name="T3" fmla="*/ 0 h 1588"/>
              <a:gd name="T4" fmla="*/ 2147483647 w 17"/>
              <a:gd name="T5" fmla="*/ 0 h 1588"/>
              <a:gd name="T6" fmla="*/ 0 w 17"/>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88">
                <a:moveTo>
                  <a:pt x="0" y="0"/>
                </a:moveTo>
                <a:lnTo>
                  <a:pt x="17" y="0"/>
                </a:lnTo>
                <a:lnTo>
                  <a:pt x="9" y="0"/>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1" name="Freeform 387"/>
          <p:cNvSpPr>
            <a:spLocks/>
          </p:cNvSpPr>
          <p:nvPr/>
        </p:nvSpPr>
        <p:spPr bwMode="auto">
          <a:xfrm>
            <a:off x="5427663" y="3324225"/>
            <a:ext cx="26987" cy="50800"/>
          </a:xfrm>
          <a:custGeom>
            <a:avLst/>
            <a:gdLst>
              <a:gd name="T0" fmla="*/ 0 w 17"/>
              <a:gd name="T1" fmla="*/ 2147483647 h 32"/>
              <a:gd name="T2" fmla="*/ 2147483647 w 17"/>
              <a:gd name="T3" fmla="*/ 2147483647 h 32"/>
              <a:gd name="T4" fmla="*/ 2147483647 w 17"/>
              <a:gd name="T5" fmla="*/ 0 h 32"/>
              <a:gd name="T6" fmla="*/ 2147483647 w 17"/>
              <a:gd name="T7" fmla="*/ 0 h 32"/>
              <a:gd name="T8" fmla="*/ 0 w 1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2"/>
                </a:moveTo>
                <a:lnTo>
                  <a:pt x="17" y="32"/>
                </a:lnTo>
                <a:lnTo>
                  <a:pt x="9"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2" name="Rectangle 388"/>
          <p:cNvSpPr>
            <a:spLocks noChangeArrowheads="1"/>
          </p:cNvSpPr>
          <p:nvPr/>
        </p:nvSpPr>
        <p:spPr bwMode="auto">
          <a:xfrm>
            <a:off x="5546725" y="3298825"/>
            <a:ext cx="104775"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53" name="Freeform 389"/>
          <p:cNvSpPr>
            <a:spLocks/>
          </p:cNvSpPr>
          <p:nvPr/>
        </p:nvSpPr>
        <p:spPr bwMode="auto">
          <a:xfrm>
            <a:off x="5546725" y="32988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4" name="Freeform 390"/>
          <p:cNvSpPr>
            <a:spLocks/>
          </p:cNvSpPr>
          <p:nvPr/>
        </p:nvSpPr>
        <p:spPr bwMode="auto">
          <a:xfrm>
            <a:off x="5638800" y="3298825"/>
            <a:ext cx="249238" cy="76200"/>
          </a:xfrm>
          <a:custGeom>
            <a:avLst/>
            <a:gdLst>
              <a:gd name="T0" fmla="*/ 2147483647 w 157"/>
              <a:gd name="T1" fmla="*/ 0 h 48"/>
              <a:gd name="T2" fmla="*/ 0 w 157"/>
              <a:gd name="T3" fmla="*/ 2147483647 h 48"/>
              <a:gd name="T4" fmla="*/ 2147483647 w 157"/>
              <a:gd name="T5" fmla="*/ 2147483647 h 48"/>
              <a:gd name="T6" fmla="*/ 2147483647 w 157"/>
              <a:gd name="T7" fmla="*/ 2147483647 h 48"/>
              <a:gd name="T8" fmla="*/ 2147483647 w 15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48">
                <a:moveTo>
                  <a:pt x="8" y="0"/>
                </a:moveTo>
                <a:lnTo>
                  <a:pt x="0" y="32"/>
                </a:lnTo>
                <a:lnTo>
                  <a:pt x="149" y="48"/>
                </a:lnTo>
                <a:lnTo>
                  <a:pt x="157"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5" name="Freeform 391"/>
          <p:cNvSpPr>
            <a:spLocks/>
          </p:cNvSpPr>
          <p:nvPr/>
        </p:nvSpPr>
        <p:spPr bwMode="auto">
          <a:xfrm>
            <a:off x="5638800" y="3298825"/>
            <a:ext cx="12700" cy="50800"/>
          </a:xfrm>
          <a:custGeom>
            <a:avLst/>
            <a:gdLst>
              <a:gd name="T0" fmla="*/ 2147483647 w 8"/>
              <a:gd name="T1" fmla="*/ 0 h 32"/>
              <a:gd name="T2" fmla="*/ 2147483647 w 8"/>
              <a:gd name="T3" fmla="*/ 0 h 32"/>
              <a:gd name="T4" fmla="*/ 2147483647 w 8"/>
              <a:gd name="T5" fmla="*/ 2147483647 h 32"/>
              <a:gd name="T6" fmla="*/ 0 w 8"/>
              <a:gd name="T7" fmla="*/ 2147483647 h 32"/>
              <a:gd name="T8" fmla="*/ 2147483647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8" y="32"/>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6" name="Freeform 392"/>
          <p:cNvSpPr>
            <a:spLocks/>
          </p:cNvSpPr>
          <p:nvPr/>
        </p:nvSpPr>
        <p:spPr bwMode="auto">
          <a:xfrm>
            <a:off x="5888038" y="3286125"/>
            <a:ext cx="92075" cy="88900"/>
          </a:xfrm>
          <a:custGeom>
            <a:avLst/>
            <a:gdLst>
              <a:gd name="T0" fmla="*/ 0 w 58"/>
              <a:gd name="T1" fmla="*/ 2147483647 h 56"/>
              <a:gd name="T2" fmla="*/ 2147483647 w 58"/>
              <a:gd name="T3" fmla="*/ 2147483647 h 56"/>
              <a:gd name="T4" fmla="*/ 2147483647 w 58"/>
              <a:gd name="T5" fmla="*/ 2147483647 h 56"/>
              <a:gd name="T6" fmla="*/ 2147483647 w 58"/>
              <a:gd name="T7" fmla="*/ 0 h 56"/>
              <a:gd name="T8" fmla="*/ 0 w 58"/>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0" y="24"/>
                </a:moveTo>
                <a:lnTo>
                  <a:pt x="8" y="56"/>
                </a:lnTo>
                <a:lnTo>
                  <a:pt x="58" y="32"/>
                </a:lnTo>
                <a:lnTo>
                  <a:pt x="50"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7" name="Rectangle 393"/>
          <p:cNvSpPr>
            <a:spLocks noChangeArrowheads="1"/>
          </p:cNvSpPr>
          <p:nvPr/>
        </p:nvSpPr>
        <p:spPr bwMode="auto">
          <a:xfrm>
            <a:off x="5875338" y="3375025"/>
            <a:ext cx="25400" cy="1588"/>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58" name="Freeform 394"/>
          <p:cNvSpPr>
            <a:spLocks/>
          </p:cNvSpPr>
          <p:nvPr/>
        </p:nvSpPr>
        <p:spPr bwMode="auto">
          <a:xfrm>
            <a:off x="5875338" y="3324225"/>
            <a:ext cx="25400" cy="50800"/>
          </a:xfrm>
          <a:custGeom>
            <a:avLst/>
            <a:gdLst>
              <a:gd name="T0" fmla="*/ 0 w 16"/>
              <a:gd name="T1" fmla="*/ 2147483647 h 32"/>
              <a:gd name="T2" fmla="*/ 2147483647 w 16"/>
              <a:gd name="T3" fmla="*/ 2147483647 h 32"/>
              <a:gd name="T4" fmla="*/ 2147483647 w 16"/>
              <a:gd name="T5" fmla="*/ 0 h 32"/>
              <a:gd name="T6" fmla="*/ 2147483647 w 16"/>
              <a:gd name="T7" fmla="*/ 0 h 32"/>
              <a:gd name="T8" fmla="*/ 0 w 16"/>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2">
                <a:moveTo>
                  <a:pt x="0" y="32"/>
                </a:moveTo>
                <a:lnTo>
                  <a:pt x="16"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9" name="Freeform 395"/>
          <p:cNvSpPr>
            <a:spLocks/>
          </p:cNvSpPr>
          <p:nvPr/>
        </p:nvSpPr>
        <p:spPr bwMode="auto">
          <a:xfrm>
            <a:off x="5967413" y="3260725"/>
            <a:ext cx="104775" cy="76200"/>
          </a:xfrm>
          <a:custGeom>
            <a:avLst/>
            <a:gdLst>
              <a:gd name="T0" fmla="*/ 0 w 66"/>
              <a:gd name="T1" fmla="*/ 2147483647 h 48"/>
              <a:gd name="T2" fmla="*/ 2147483647 w 66"/>
              <a:gd name="T3" fmla="*/ 2147483647 h 48"/>
              <a:gd name="T4" fmla="*/ 2147483647 w 66"/>
              <a:gd name="T5" fmla="*/ 2147483647 h 48"/>
              <a:gd name="T6" fmla="*/ 2147483647 w 66"/>
              <a:gd name="T7" fmla="*/ 0 h 48"/>
              <a:gd name="T8" fmla="*/ 0 w 66"/>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8">
                <a:moveTo>
                  <a:pt x="0" y="16"/>
                </a:moveTo>
                <a:lnTo>
                  <a:pt x="8" y="48"/>
                </a:lnTo>
                <a:lnTo>
                  <a:pt x="66" y="32"/>
                </a:lnTo>
                <a:lnTo>
                  <a:pt x="58"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0" name="Freeform 396"/>
          <p:cNvSpPr>
            <a:spLocks/>
          </p:cNvSpPr>
          <p:nvPr/>
        </p:nvSpPr>
        <p:spPr bwMode="auto">
          <a:xfrm>
            <a:off x="5967413" y="3286125"/>
            <a:ext cx="12700" cy="50800"/>
          </a:xfrm>
          <a:custGeom>
            <a:avLst/>
            <a:gdLst>
              <a:gd name="T0" fmla="*/ 0 w 8"/>
              <a:gd name="T1" fmla="*/ 0 h 32"/>
              <a:gd name="T2" fmla="*/ 0 w 8"/>
              <a:gd name="T3" fmla="*/ 0 h 32"/>
              <a:gd name="T4" fmla="*/ 2147483647 w 8"/>
              <a:gd name="T5" fmla="*/ 2147483647 h 32"/>
              <a:gd name="T6" fmla="*/ 2147483647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1" name="Freeform 397"/>
          <p:cNvSpPr>
            <a:spLocks/>
          </p:cNvSpPr>
          <p:nvPr/>
        </p:nvSpPr>
        <p:spPr bwMode="auto">
          <a:xfrm>
            <a:off x="6045200" y="3260725"/>
            <a:ext cx="211138" cy="127000"/>
          </a:xfrm>
          <a:custGeom>
            <a:avLst/>
            <a:gdLst>
              <a:gd name="T0" fmla="*/ 2147483647 w 133"/>
              <a:gd name="T1" fmla="*/ 0 h 80"/>
              <a:gd name="T2" fmla="*/ 0 w 133"/>
              <a:gd name="T3" fmla="*/ 2147483647 h 80"/>
              <a:gd name="T4" fmla="*/ 2147483647 w 133"/>
              <a:gd name="T5" fmla="*/ 2147483647 h 80"/>
              <a:gd name="T6" fmla="*/ 2147483647 w 133"/>
              <a:gd name="T7" fmla="*/ 2147483647 h 80"/>
              <a:gd name="T8" fmla="*/ 2147483647 w 133"/>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80">
                <a:moveTo>
                  <a:pt x="9" y="0"/>
                </a:moveTo>
                <a:lnTo>
                  <a:pt x="0" y="32"/>
                </a:lnTo>
                <a:lnTo>
                  <a:pt x="125" y="80"/>
                </a:lnTo>
                <a:lnTo>
                  <a:pt x="133" y="48"/>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2" name="Freeform 398"/>
          <p:cNvSpPr>
            <a:spLocks/>
          </p:cNvSpPr>
          <p:nvPr/>
        </p:nvSpPr>
        <p:spPr bwMode="auto">
          <a:xfrm>
            <a:off x="6045200" y="3260725"/>
            <a:ext cx="26988" cy="50800"/>
          </a:xfrm>
          <a:custGeom>
            <a:avLst/>
            <a:gdLst>
              <a:gd name="T0" fmla="*/ 2147483647 w 17"/>
              <a:gd name="T1" fmla="*/ 0 h 32"/>
              <a:gd name="T2" fmla="*/ 2147483647 w 17"/>
              <a:gd name="T3" fmla="*/ 0 h 32"/>
              <a:gd name="T4" fmla="*/ 2147483647 w 17"/>
              <a:gd name="T5" fmla="*/ 2147483647 h 32"/>
              <a:gd name="T6" fmla="*/ 0 w 17"/>
              <a:gd name="T7" fmla="*/ 2147483647 h 32"/>
              <a:gd name="T8" fmla="*/ 2147483647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9" y="0"/>
                </a:moveTo>
                <a:lnTo>
                  <a:pt x="9" y="0"/>
                </a:lnTo>
                <a:lnTo>
                  <a:pt x="17" y="32"/>
                </a:lnTo>
                <a:lnTo>
                  <a:pt x="0" y="32"/>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3" name="Rectangle 399"/>
          <p:cNvSpPr>
            <a:spLocks noChangeArrowheads="1"/>
          </p:cNvSpPr>
          <p:nvPr/>
        </p:nvSpPr>
        <p:spPr bwMode="auto">
          <a:xfrm>
            <a:off x="6256338" y="3336925"/>
            <a:ext cx="104775"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64" name="Freeform 400"/>
          <p:cNvSpPr>
            <a:spLocks/>
          </p:cNvSpPr>
          <p:nvPr/>
        </p:nvSpPr>
        <p:spPr bwMode="auto">
          <a:xfrm>
            <a:off x="6243638" y="33369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5" name="Freeform 401"/>
          <p:cNvSpPr>
            <a:spLocks/>
          </p:cNvSpPr>
          <p:nvPr/>
        </p:nvSpPr>
        <p:spPr bwMode="auto">
          <a:xfrm>
            <a:off x="6361113" y="3311525"/>
            <a:ext cx="144462" cy="76200"/>
          </a:xfrm>
          <a:custGeom>
            <a:avLst/>
            <a:gdLst>
              <a:gd name="T0" fmla="*/ 0 w 91"/>
              <a:gd name="T1" fmla="*/ 2147483647 h 48"/>
              <a:gd name="T2" fmla="*/ 2147483647 w 91"/>
              <a:gd name="T3" fmla="*/ 2147483647 h 48"/>
              <a:gd name="T4" fmla="*/ 2147483647 w 91"/>
              <a:gd name="T5" fmla="*/ 2147483647 h 48"/>
              <a:gd name="T6" fmla="*/ 2147483647 w 91"/>
              <a:gd name="T7" fmla="*/ 0 h 48"/>
              <a:gd name="T8" fmla="*/ 0 w 91"/>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8">
                <a:moveTo>
                  <a:pt x="0" y="16"/>
                </a:moveTo>
                <a:lnTo>
                  <a:pt x="8" y="48"/>
                </a:lnTo>
                <a:lnTo>
                  <a:pt x="91" y="32"/>
                </a:lnTo>
                <a:lnTo>
                  <a:pt x="83"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6" name="Freeform 402"/>
          <p:cNvSpPr>
            <a:spLocks/>
          </p:cNvSpPr>
          <p:nvPr/>
        </p:nvSpPr>
        <p:spPr bwMode="auto">
          <a:xfrm>
            <a:off x="6361113" y="33369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7" name="Freeform 403"/>
          <p:cNvSpPr>
            <a:spLocks/>
          </p:cNvSpPr>
          <p:nvPr/>
        </p:nvSpPr>
        <p:spPr bwMode="auto">
          <a:xfrm>
            <a:off x="6492875" y="3286125"/>
            <a:ext cx="65088" cy="76200"/>
          </a:xfrm>
          <a:custGeom>
            <a:avLst/>
            <a:gdLst>
              <a:gd name="T0" fmla="*/ 0 w 41"/>
              <a:gd name="T1" fmla="*/ 2147483647 h 48"/>
              <a:gd name="T2" fmla="*/ 2147483647 w 41"/>
              <a:gd name="T3" fmla="*/ 2147483647 h 48"/>
              <a:gd name="T4" fmla="*/ 2147483647 w 41"/>
              <a:gd name="T5" fmla="*/ 2147483647 h 48"/>
              <a:gd name="T6" fmla="*/ 2147483647 w 41"/>
              <a:gd name="T7" fmla="*/ 0 h 48"/>
              <a:gd name="T8" fmla="*/ 0 w 41"/>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8">
                <a:moveTo>
                  <a:pt x="0" y="16"/>
                </a:moveTo>
                <a:lnTo>
                  <a:pt x="8" y="48"/>
                </a:lnTo>
                <a:lnTo>
                  <a:pt x="41" y="32"/>
                </a:lnTo>
                <a:lnTo>
                  <a:pt x="33"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8" name="Freeform 404"/>
          <p:cNvSpPr>
            <a:spLocks/>
          </p:cNvSpPr>
          <p:nvPr/>
        </p:nvSpPr>
        <p:spPr bwMode="auto">
          <a:xfrm>
            <a:off x="6492875" y="3311525"/>
            <a:ext cx="12700" cy="50800"/>
          </a:xfrm>
          <a:custGeom>
            <a:avLst/>
            <a:gdLst>
              <a:gd name="T0" fmla="*/ 2147483647 w 8"/>
              <a:gd name="T1" fmla="*/ 2147483647 h 32"/>
              <a:gd name="T2" fmla="*/ 2147483647 w 8"/>
              <a:gd name="T3" fmla="*/ 2147483647 h 32"/>
              <a:gd name="T4" fmla="*/ 0 w 8"/>
              <a:gd name="T5" fmla="*/ 0 h 32"/>
              <a:gd name="T6" fmla="*/ 0 w 8"/>
              <a:gd name="T7" fmla="*/ 0 h 32"/>
              <a:gd name="T8" fmla="*/ 2147483647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32"/>
                </a:moveTo>
                <a:lnTo>
                  <a:pt x="8" y="32"/>
                </a:lnTo>
                <a:lnTo>
                  <a:pt x="0" y="0"/>
                </a:lnTo>
                <a:lnTo>
                  <a:pt x="8"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 name="Rectangle 405"/>
          <p:cNvSpPr>
            <a:spLocks noChangeArrowheads="1"/>
          </p:cNvSpPr>
          <p:nvPr/>
        </p:nvSpPr>
        <p:spPr bwMode="auto">
          <a:xfrm>
            <a:off x="6545263" y="3286125"/>
            <a:ext cx="171450"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70" name="Freeform 406"/>
          <p:cNvSpPr>
            <a:spLocks/>
          </p:cNvSpPr>
          <p:nvPr/>
        </p:nvSpPr>
        <p:spPr bwMode="auto">
          <a:xfrm>
            <a:off x="6545263" y="32861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 name="Freeform 407"/>
          <p:cNvSpPr>
            <a:spLocks/>
          </p:cNvSpPr>
          <p:nvPr/>
        </p:nvSpPr>
        <p:spPr bwMode="auto">
          <a:xfrm>
            <a:off x="6716713" y="3248025"/>
            <a:ext cx="144462" cy="88900"/>
          </a:xfrm>
          <a:custGeom>
            <a:avLst/>
            <a:gdLst>
              <a:gd name="T0" fmla="*/ 0 w 91"/>
              <a:gd name="T1" fmla="*/ 2147483647 h 56"/>
              <a:gd name="T2" fmla="*/ 2147483647 w 91"/>
              <a:gd name="T3" fmla="*/ 2147483647 h 56"/>
              <a:gd name="T4" fmla="*/ 2147483647 w 91"/>
              <a:gd name="T5" fmla="*/ 2147483647 h 56"/>
              <a:gd name="T6" fmla="*/ 2147483647 w 91"/>
              <a:gd name="T7" fmla="*/ 0 h 56"/>
              <a:gd name="T8" fmla="*/ 0 w 91"/>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6">
                <a:moveTo>
                  <a:pt x="0" y="24"/>
                </a:moveTo>
                <a:lnTo>
                  <a:pt x="8" y="56"/>
                </a:lnTo>
                <a:lnTo>
                  <a:pt x="91" y="32"/>
                </a:lnTo>
                <a:lnTo>
                  <a:pt x="83" y="0"/>
                </a:lnTo>
                <a:lnTo>
                  <a:pt x="0" y="24"/>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 name="Freeform 408"/>
          <p:cNvSpPr>
            <a:spLocks/>
          </p:cNvSpPr>
          <p:nvPr/>
        </p:nvSpPr>
        <p:spPr bwMode="auto">
          <a:xfrm>
            <a:off x="6716713" y="3286125"/>
            <a:ext cx="12700" cy="50800"/>
          </a:xfrm>
          <a:custGeom>
            <a:avLst/>
            <a:gdLst>
              <a:gd name="T0" fmla="*/ 0 w 8"/>
              <a:gd name="T1" fmla="*/ 2147483647 h 32"/>
              <a:gd name="T2" fmla="*/ 2147483647 w 8"/>
              <a:gd name="T3" fmla="*/ 2147483647 h 32"/>
              <a:gd name="T4" fmla="*/ 0 w 8"/>
              <a:gd name="T5" fmla="*/ 0 h 32"/>
              <a:gd name="T6" fmla="*/ 0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0"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 name="Rectangle 409"/>
          <p:cNvSpPr>
            <a:spLocks noChangeArrowheads="1"/>
          </p:cNvSpPr>
          <p:nvPr/>
        </p:nvSpPr>
        <p:spPr bwMode="auto">
          <a:xfrm>
            <a:off x="6848475" y="3248025"/>
            <a:ext cx="236538"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74" name="Freeform 410"/>
          <p:cNvSpPr>
            <a:spLocks/>
          </p:cNvSpPr>
          <p:nvPr/>
        </p:nvSpPr>
        <p:spPr bwMode="auto">
          <a:xfrm>
            <a:off x="6848475" y="3248025"/>
            <a:ext cx="12700" cy="50800"/>
          </a:xfrm>
          <a:custGeom>
            <a:avLst/>
            <a:gdLst>
              <a:gd name="T0" fmla="*/ 0 w 8"/>
              <a:gd name="T1" fmla="*/ 0 h 32"/>
              <a:gd name="T2" fmla="*/ 0 w 8"/>
              <a:gd name="T3" fmla="*/ 0 h 32"/>
              <a:gd name="T4" fmla="*/ 2147483647 w 8"/>
              <a:gd name="T5" fmla="*/ 2147483647 h 32"/>
              <a:gd name="T6" fmla="*/ 0 w 8"/>
              <a:gd name="T7" fmla="*/ 2147483647 h 32"/>
              <a:gd name="T8" fmla="*/ 0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0"/>
                </a:moveTo>
                <a:lnTo>
                  <a:pt x="0" y="0"/>
                </a:lnTo>
                <a:lnTo>
                  <a:pt x="8" y="32"/>
                </a:lnTo>
                <a:lnTo>
                  <a:pt x="0" y="32"/>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5" name="Freeform 411"/>
          <p:cNvSpPr>
            <a:spLocks/>
          </p:cNvSpPr>
          <p:nvPr/>
        </p:nvSpPr>
        <p:spPr bwMode="auto">
          <a:xfrm>
            <a:off x="7085013" y="3222625"/>
            <a:ext cx="328612" cy="76200"/>
          </a:xfrm>
          <a:custGeom>
            <a:avLst/>
            <a:gdLst>
              <a:gd name="T0" fmla="*/ 0 w 207"/>
              <a:gd name="T1" fmla="*/ 2147483647 h 48"/>
              <a:gd name="T2" fmla="*/ 0 w 207"/>
              <a:gd name="T3" fmla="*/ 2147483647 h 48"/>
              <a:gd name="T4" fmla="*/ 2147483647 w 207"/>
              <a:gd name="T5" fmla="*/ 2147483647 h 48"/>
              <a:gd name="T6" fmla="*/ 2147483647 w 207"/>
              <a:gd name="T7" fmla="*/ 0 h 48"/>
              <a:gd name="T8" fmla="*/ 0 w 207"/>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48">
                <a:moveTo>
                  <a:pt x="0" y="16"/>
                </a:moveTo>
                <a:lnTo>
                  <a:pt x="0" y="48"/>
                </a:lnTo>
                <a:lnTo>
                  <a:pt x="207" y="32"/>
                </a:lnTo>
                <a:lnTo>
                  <a:pt x="207" y="0"/>
                </a:lnTo>
                <a:lnTo>
                  <a:pt x="0" y="16"/>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6" name="Rectangle 412"/>
          <p:cNvSpPr>
            <a:spLocks noChangeArrowheads="1"/>
          </p:cNvSpPr>
          <p:nvPr/>
        </p:nvSpPr>
        <p:spPr bwMode="auto">
          <a:xfrm>
            <a:off x="7085013" y="3248025"/>
            <a:ext cx="1587" cy="50800"/>
          </a:xfrm>
          <a:prstGeom prst="rect">
            <a:avLst/>
          </a:prstGeom>
          <a:solidFill>
            <a:srgbClr val="EA56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477" name="Freeform 413"/>
          <p:cNvSpPr>
            <a:spLocks/>
          </p:cNvSpPr>
          <p:nvPr/>
        </p:nvSpPr>
        <p:spPr bwMode="auto">
          <a:xfrm>
            <a:off x="7399338" y="3222625"/>
            <a:ext cx="223837" cy="127000"/>
          </a:xfrm>
          <a:custGeom>
            <a:avLst/>
            <a:gdLst>
              <a:gd name="T0" fmla="*/ 2147483647 w 141"/>
              <a:gd name="T1" fmla="*/ 0 h 80"/>
              <a:gd name="T2" fmla="*/ 0 w 141"/>
              <a:gd name="T3" fmla="*/ 2147483647 h 80"/>
              <a:gd name="T4" fmla="*/ 2147483647 w 141"/>
              <a:gd name="T5" fmla="*/ 2147483647 h 80"/>
              <a:gd name="T6" fmla="*/ 2147483647 w 141"/>
              <a:gd name="T7" fmla="*/ 2147483647 h 80"/>
              <a:gd name="T8" fmla="*/ 2147483647 w 141"/>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80">
                <a:moveTo>
                  <a:pt x="9" y="0"/>
                </a:moveTo>
                <a:lnTo>
                  <a:pt x="0" y="32"/>
                </a:lnTo>
                <a:lnTo>
                  <a:pt x="133" y="80"/>
                </a:lnTo>
                <a:lnTo>
                  <a:pt x="141" y="48"/>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8" name="Freeform 414"/>
          <p:cNvSpPr>
            <a:spLocks/>
          </p:cNvSpPr>
          <p:nvPr/>
        </p:nvSpPr>
        <p:spPr bwMode="auto">
          <a:xfrm>
            <a:off x="7399338" y="3222625"/>
            <a:ext cx="14287" cy="50800"/>
          </a:xfrm>
          <a:custGeom>
            <a:avLst/>
            <a:gdLst>
              <a:gd name="T0" fmla="*/ 2147483647 w 9"/>
              <a:gd name="T1" fmla="*/ 0 h 32"/>
              <a:gd name="T2" fmla="*/ 2147483647 w 9"/>
              <a:gd name="T3" fmla="*/ 0 h 32"/>
              <a:gd name="T4" fmla="*/ 2147483647 w 9"/>
              <a:gd name="T5" fmla="*/ 2147483647 h 32"/>
              <a:gd name="T6" fmla="*/ 0 w 9"/>
              <a:gd name="T7" fmla="*/ 2147483647 h 32"/>
              <a:gd name="T8" fmla="*/ 2147483647 w 9"/>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9" y="0"/>
                </a:moveTo>
                <a:lnTo>
                  <a:pt x="9" y="0"/>
                </a:lnTo>
                <a:lnTo>
                  <a:pt x="9" y="32"/>
                </a:lnTo>
                <a:lnTo>
                  <a:pt x="0" y="32"/>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9" name="Freeform 415"/>
          <p:cNvSpPr>
            <a:spLocks/>
          </p:cNvSpPr>
          <p:nvPr/>
        </p:nvSpPr>
        <p:spPr bwMode="auto">
          <a:xfrm>
            <a:off x="7610475" y="3298825"/>
            <a:ext cx="117475" cy="101600"/>
          </a:xfrm>
          <a:custGeom>
            <a:avLst/>
            <a:gdLst>
              <a:gd name="T0" fmla="*/ 2147483647 w 74"/>
              <a:gd name="T1" fmla="*/ 0 h 64"/>
              <a:gd name="T2" fmla="*/ 0 w 74"/>
              <a:gd name="T3" fmla="*/ 2147483647 h 64"/>
              <a:gd name="T4" fmla="*/ 2147483647 w 74"/>
              <a:gd name="T5" fmla="*/ 2147483647 h 64"/>
              <a:gd name="T6" fmla="*/ 2147483647 w 74"/>
              <a:gd name="T7" fmla="*/ 2147483647 h 64"/>
              <a:gd name="T8" fmla="*/ 2147483647 w 74"/>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4">
                <a:moveTo>
                  <a:pt x="8" y="0"/>
                </a:moveTo>
                <a:lnTo>
                  <a:pt x="0" y="32"/>
                </a:lnTo>
                <a:lnTo>
                  <a:pt x="66" y="64"/>
                </a:lnTo>
                <a:lnTo>
                  <a:pt x="74"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0" name="Freeform 416"/>
          <p:cNvSpPr>
            <a:spLocks/>
          </p:cNvSpPr>
          <p:nvPr/>
        </p:nvSpPr>
        <p:spPr bwMode="auto">
          <a:xfrm>
            <a:off x="7610475" y="3298825"/>
            <a:ext cx="12700" cy="50800"/>
          </a:xfrm>
          <a:custGeom>
            <a:avLst/>
            <a:gdLst>
              <a:gd name="T0" fmla="*/ 2147483647 w 8"/>
              <a:gd name="T1" fmla="*/ 0 h 32"/>
              <a:gd name="T2" fmla="*/ 2147483647 w 8"/>
              <a:gd name="T3" fmla="*/ 0 h 32"/>
              <a:gd name="T4" fmla="*/ 0 w 8"/>
              <a:gd name="T5" fmla="*/ 2147483647 h 32"/>
              <a:gd name="T6" fmla="*/ 0 w 8"/>
              <a:gd name="T7" fmla="*/ 2147483647 h 32"/>
              <a:gd name="T8" fmla="*/ 2147483647 w 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8" y="0"/>
                </a:moveTo>
                <a:lnTo>
                  <a:pt x="8" y="0"/>
                </a:lnTo>
                <a:lnTo>
                  <a:pt x="0" y="32"/>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1" name="Freeform 417"/>
          <p:cNvSpPr>
            <a:spLocks/>
          </p:cNvSpPr>
          <p:nvPr/>
        </p:nvSpPr>
        <p:spPr bwMode="auto">
          <a:xfrm>
            <a:off x="7715250" y="3349625"/>
            <a:ext cx="144463" cy="76200"/>
          </a:xfrm>
          <a:custGeom>
            <a:avLst/>
            <a:gdLst>
              <a:gd name="T0" fmla="*/ 2147483647 w 91"/>
              <a:gd name="T1" fmla="*/ 0 h 48"/>
              <a:gd name="T2" fmla="*/ 0 w 91"/>
              <a:gd name="T3" fmla="*/ 2147483647 h 48"/>
              <a:gd name="T4" fmla="*/ 2147483647 w 91"/>
              <a:gd name="T5" fmla="*/ 2147483647 h 48"/>
              <a:gd name="T6" fmla="*/ 2147483647 w 91"/>
              <a:gd name="T7" fmla="*/ 2147483647 h 48"/>
              <a:gd name="T8" fmla="*/ 2147483647 w 91"/>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8">
                <a:moveTo>
                  <a:pt x="8" y="0"/>
                </a:moveTo>
                <a:lnTo>
                  <a:pt x="0" y="32"/>
                </a:lnTo>
                <a:lnTo>
                  <a:pt x="83" y="48"/>
                </a:lnTo>
                <a:lnTo>
                  <a:pt x="91" y="16"/>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2" name="Freeform 418"/>
          <p:cNvSpPr>
            <a:spLocks/>
          </p:cNvSpPr>
          <p:nvPr/>
        </p:nvSpPr>
        <p:spPr bwMode="auto">
          <a:xfrm>
            <a:off x="7715250" y="3349625"/>
            <a:ext cx="12700" cy="50800"/>
          </a:xfrm>
          <a:custGeom>
            <a:avLst/>
            <a:gdLst>
              <a:gd name="T0" fmla="*/ 0 w 8"/>
              <a:gd name="T1" fmla="*/ 2147483647 h 32"/>
              <a:gd name="T2" fmla="*/ 0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0"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3" name="Freeform 419"/>
          <p:cNvSpPr>
            <a:spLocks/>
          </p:cNvSpPr>
          <p:nvPr/>
        </p:nvSpPr>
        <p:spPr bwMode="auto">
          <a:xfrm>
            <a:off x="7859713" y="3375025"/>
            <a:ext cx="92075" cy="63500"/>
          </a:xfrm>
          <a:custGeom>
            <a:avLst/>
            <a:gdLst>
              <a:gd name="T0" fmla="*/ 0 w 58"/>
              <a:gd name="T1" fmla="*/ 0 h 40"/>
              <a:gd name="T2" fmla="*/ 0 w 58"/>
              <a:gd name="T3" fmla="*/ 2147483647 h 40"/>
              <a:gd name="T4" fmla="*/ 2147483647 w 58"/>
              <a:gd name="T5" fmla="*/ 2147483647 h 40"/>
              <a:gd name="T6" fmla="*/ 2147483647 w 58"/>
              <a:gd name="T7" fmla="*/ 2147483647 h 40"/>
              <a:gd name="T8" fmla="*/ 0 w 5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0">
                <a:moveTo>
                  <a:pt x="0" y="0"/>
                </a:moveTo>
                <a:lnTo>
                  <a:pt x="0" y="32"/>
                </a:lnTo>
                <a:lnTo>
                  <a:pt x="58" y="40"/>
                </a:lnTo>
                <a:lnTo>
                  <a:pt x="58" y="8"/>
                </a:lnTo>
                <a:lnTo>
                  <a:pt x="0"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4" name="Freeform 420"/>
          <p:cNvSpPr>
            <a:spLocks/>
          </p:cNvSpPr>
          <p:nvPr/>
        </p:nvSpPr>
        <p:spPr bwMode="auto">
          <a:xfrm>
            <a:off x="7847013" y="3375025"/>
            <a:ext cx="12700" cy="50800"/>
          </a:xfrm>
          <a:custGeom>
            <a:avLst/>
            <a:gdLst>
              <a:gd name="T0" fmla="*/ 0 w 8"/>
              <a:gd name="T1" fmla="*/ 2147483647 h 32"/>
              <a:gd name="T2" fmla="*/ 2147483647 w 8"/>
              <a:gd name="T3" fmla="*/ 2147483647 h 32"/>
              <a:gd name="T4" fmla="*/ 2147483647 w 8"/>
              <a:gd name="T5" fmla="*/ 0 h 32"/>
              <a:gd name="T6" fmla="*/ 2147483647 w 8"/>
              <a:gd name="T7" fmla="*/ 0 h 32"/>
              <a:gd name="T8" fmla="*/ 0 w 8"/>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2">
                <a:moveTo>
                  <a:pt x="0" y="32"/>
                </a:moveTo>
                <a:lnTo>
                  <a:pt x="8" y="32"/>
                </a:lnTo>
                <a:lnTo>
                  <a:pt x="8"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5" name="Freeform 421"/>
          <p:cNvSpPr>
            <a:spLocks/>
          </p:cNvSpPr>
          <p:nvPr/>
        </p:nvSpPr>
        <p:spPr bwMode="auto">
          <a:xfrm>
            <a:off x="7924800" y="3400425"/>
            <a:ext cx="250825" cy="177800"/>
          </a:xfrm>
          <a:custGeom>
            <a:avLst/>
            <a:gdLst>
              <a:gd name="T0" fmla="*/ 2147483647 w 158"/>
              <a:gd name="T1" fmla="*/ 0 h 112"/>
              <a:gd name="T2" fmla="*/ 0 w 158"/>
              <a:gd name="T3" fmla="*/ 2147483647 h 112"/>
              <a:gd name="T4" fmla="*/ 2147483647 w 158"/>
              <a:gd name="T5" fmla="*/ 2147483647 h 112"/>
              <a:gd name="T6" fmla="*/ 2147483647 w 158"/>
              <a:gd name="T7" fmla="*/ 2147483647 h 112"/>
              <a:gd name="T8" fmla="*/ 2147483647 w 158"/>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12">
                <a:moveTo>
                  <a:pt x="25" y="0"/>
                </a:moveTo>
                <a:lnTo>
                  <a:pt x="0" y="24"/>
                </a:lnTo>
                <a:lnTo>
                  <a:pt x="133" y="112"/>
                </a:lnTo>
                <a:lnTo>
                  <a:pt x="158" y="88"/>
                </a:lnTo>
                <a:lnTo>
                  <a:pt x="25"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6" name="Freeform 422"/>
          <p:cNvSpPr>
            <a:spLocks/>
          </p:cNvSpPr>
          <p:nvPr/>
        </p:nvSpPr>
        <p:spPr bwMode="auto">
          <a:xfrm>
            <a:off x="7924800" y="3387725"/>
            <a:ext cx="39688" cy="50800"/>
          </a:xfrm>
          <a:custGeom>
            <a:avLst/>
            <a:gdLst>
              <a:gd name="T0" fmla="*/ 2147483647 w 25"/>
              <a:gd name="T1" fmla="*/ 0 h 32"/>
              <a:gd name="T2" fmla="*/ 2147483647 w 25"/>
              <a:gd name="T3" fmla="*/ 2147483647 h 32"/>
              <a:gd name="T4" fmla="*/ 2147483647 w 25"/>
              <a:gd name="T5" fmla="*/ 2147483647 h 32"/>
              <a:gd name="T6" fmla="*/ 0 w 25"/>
              <a:gd name="T7" fmla="*/ 2147483647 h 32"/>
              <a:gd name="T8" fmla="*/ 2147483647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17" y="0"/>
                </a:moveTo>
                <a:lnTo>
                  <a:pt x="25" y="8"/>
                </a:lnTo>
                <a:lnTo>
                  <a:pt x="17" y="32"/>
                </a:lnTo>
                <a:lnTo>
                  <a:pt x="0" y="32"/>
                </a:lnTo>
                <a:lnTo>
                  <a:pt x="17"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7" name="Freeform 423"/>
          <p:cNvSpPr>
            <a:spLocks/>
          </p:cNvSpPr>
          <p:nvPr/>
        </p:nvSpPr>
        <p:spPr bwMode="auto">
          <a:xfrm>
            <a:off x="8148638" y="3527425"/>
            <a:ext cx="158750" cy="127000"/>
          </a:xfrm>
          <a:custGeom>
            <a:avLst/>
            <a:gdLst>
              <a:gd name="T0" fmla="*/ 2147483647 w 100"/>
              <a:gd name="T1" fmla="*/ 0 h 80"/>
              <a:gd name="T2" fmla="*/ 0 w 100"/>
              <a:gd name="T3" fmla="*/ 2147483647 h 80"/>
              <a:gd name="T4" fmla="*/ 2147483647 w 100"/>
              <a:gd name="T5" fmla="*/ 2147483647 h 80"/>
              <a:gd name="T6" fmla="*/ 2147483647 w 100"/>
              <a:gd name="T7" fmla="*/ 2147483647 h 80"/>
              <a:gd name="T8" fmla="*/ 2147483647 w 100"/>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80">
                <a:moveTo>
                  <a:pt x="8" y="0"/>
                </a:moveTo>
                <a:lnTo>
                  <a:pt x="0" y="32"/>
                </a:lnTo>
                <a:lnTo>
                  <a:pt x="91" y="80"/>
                </a:lnTo>
                <a:lnTo>
                  <a:pt x="100" y="48"/>
                </a:lnTo>
                <a:lnTo>
                  <a:pt x="8"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8" name="Freeform 424"/>
          <p:cNvSpPr>
            <a:spLocks/>
          </p:cNvSpPr>
          <p:nvPr/>
        </p:nvSpPr>
        <p:spPr bwMode="auto">
          <a:xfrm>
            <a:off x="8135938" y="3527425"/>
            <a:ext cx="39687" cy="50800"/>
          </a:xfrm>
          <a:custGeom>
            <a:avLst/>
            <a:gdLst>
              <a:gd name="T0" fmla="*/ 0 w 25"/>
              <a:gd name="T1" fmla="*/ 2147483647 h 32"/>
              <a:gd name="T2" fmla="*/ 2147483647 w 25"/>
              <a:gd name="T3" fmla="*/ 2147483647 h 32"/>
              <a:gd name="T4" fmla="*/ 2147483647 w 25"/>
              <a:gd name="T5" fmla="*/ 2147483647 h 32"/>
              <a:gd name="T6" fmla="*/ 2147483647 w 25"/>
              <a:gd name="T7" fmla="*/ 0 h 32"/>
              <a:gd name="T8" fmla="*/ 0 w 25"/>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32"/>
                </a:moveTo>
                <a:lnTo>
                  <a:pt x="8" y="32"/>
                </a:lnTo>
                <a:lnTo>
                  <a:pt x="25" y="8"/>
                </a:lnTo>
                <a:lnTo>
                  <a:pt x="16"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9" name="Freeform 425"/>
          <p:cNvSpPr>
            <a:spLocks/>
          </p:cNvSpPr>
          <p:nvPr/>
        </p:nvSpPr>
        <p:spPr bwMode="auto">
          <a:xfrm>
            <a:off x="8293100" y="3603625"/>
            <a:ext cx="171450" cy="76200"/>
          </a:xfrm>
          <a:custGeom>
            <a:avLst/>
            <a:gdLst>
              <a:gd name="T0" fmla="*/ 2147483647 w 108"/>
              <a:gd name="T1" fmla="*/ 0 h 48"/>
              <a:gd name="T2" fmla="*/ 0 w 108"/>
              <a:gd name="T3" fmla="*/ 2147483647 h 48"/>
              <a:gd name="T4" fmla="*/ 2147483647 w 108"/>
              <a:gd name="T5" fmla="*/ 2147483647 h 48"/>
              <a:gd name="T6" fmla="*/ 2147483647 w 108"/>
              <a:gd name="T7" fmla="*/ 2147483647 h 48"/>
              <a:gd name="T8" fmla="*/ 2147483647 w 10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8">
                <a:moveTo>
                  <a:pt x="9" y="0"/>
                </a:moveTo>
                <a:lnTo>
                  <a:pt x="0" y="32"/>
                </a:lnTo>
                <a:lnTo>
                  <a:pt x="100" y="48"/>
                </a:lnTo>
                <a:lnTo>
                  <a:pt x="108" y="16"/>
                </a:lnTo>
                <a:lnTo>
                  <a:pt x="9" y="0"/>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90" name="Freeform 426"/>
          <p:cNvSpPr>
            <a:spLocks/>
          </p:cNvSpPr>
          <p:nvPr/>
        </p:nvSpPr>
        <p:spPr bwMode="auto">
          <a:xfrm>
            <a:off x="8293100" y="3603625"/>
            <a:ext cx="14288" cy="50800"/>
          </a:xfrm>
          <a:custGeom>
            <a:avLst/>
            <a:gdLst>
              <a:gd name="T0" fmla="*/ 0 w 9"/>
              <a:gd name="T1" fmla="*/ 2147483647 h 32"/>
              <a:gd name="T2" fmla="*/ 0 w 9"/>
              <a:gd name="T3" fmla="*/ 2147483647 h 32"/>
              <a:gd name="T4" fmla="*/ 2147483647 w 9"/>
              <a:gd name="T5" fmla="*/ 0 h 32"/>
              <a:gd name="T6" fmla="*/ 2147483647 w 9"/>
              <a:gd name="T7" fmla="*/ 0 h 32"/>
              <a:gd name="T8" fmla="*/ 0 w 9"/>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2">
                <a:moveTo>
                  <a:pt x="0" y="32"/>
                </a:moveTo>
                <a:lnTo>
                  <a:pt x="0" y="32"/>
                </a:lnTo>
                <a:lnTo>
                  <a:pt x="9" y="0"/>
                </a:lnTo>
                <a:lnTo>
                  <a:pt x="0" y="32"/>
                </a:lnTo>
                <a:close/>
              </a:path>
            </a:pathLst>
          </a:custGeom>
          <a:solidFill>
            <a:srgbClr val="EA5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91" name="Freeform 427"/>
          <p:cNvSpPr>
            <a:spLocks/>
          </p:cNvSpPr>
          <p:nvPr/>
        </p:nvSpPr>
        <p:spPr bwMode="auto">
          <a:xfrm>
            <a:off x="1077913" y="5394325"/>
            <a:ext cx="7386637" cy="63500"/>
          </a:xfrm>
          <a:custGeom>
            <a:avLst/>
            <a:gdLst>
              <a:gd name="T0" fmla="*/ 2147483647 w 4653"/>
              <a:gd name="T1" fmla="*/ 2147483647 h 40"/>
              <a:gd name="T2" fmla="*/ 2147483647 w 4653"/>
              <a:gd name="T3" fmla="*/ 0 h 40"/>
              <a:gd name="T4" fmla="*/ 0 w 4653"/>
              <a:gd name="T5" fmla="*/ 0 h 40"/>
              <a:gd name="T6" fmla="*/ 0 60000 65536"/>
              <a:gd name="T7" fmla="*/ 0 60000 65536"/>
              <a:gd name="T8" fmla="*/ 0 60000 65536"/>
            </a:gdLst>
            <a:ahLst/>
            <a:cxnLst>
              <a:cxn ang="T6">
                <a:pos x="T0" y="T1"/>
              </a:cxn>
              <a:cxn ang="T7">
                <a:pos x="T2" y="T3"/>
              </a:cxn>
              <a:cxn ang="T8">
                <a:pos x="T4" y="T5"/>
              </a:cxn>
            </a:cxnLst>
            <a:rect l="0" t="0" r="r" b="b"/>
            <a:pathLst>
              <a:path w="4653" h="40">
                <a:moveTo>
                  <a:pt x="4653" y="40"/>
                </a:moveTo>
                <a:lnTo>
                  <a:pt x="4653" y="0"/>
                </a:lnTo>
                <a:lnTo>
                  <a:pt x="0" y="0"/>
                </a:lnTo>
              </a:path>
            </a:pathLst>
          </a:custGeom>
          <a:noFill/>
          <a:ln w="396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92" name="Freeform 428"/>
          <p:cNvSpPr>
            <a:spLocks/>
          </p:cNvSpPr>
          <p:nvPr/>
        </p:nvSpPr>
        <p:spPr bwMode="auto">
          <a:xfrm>
            <a:off x="1077913" y="2193925"/>
            <a:ext cx="52387" cy="3263900"/>
          </a:xfrm>
          <a:custGeom>
            <a:avLst/>
            <a:gdLst>
              <a:gd name="T0" fmla="*/ 0 w 33"/>
              <a:gd name="T1" fmla="*/ 0 h 2056"/>
              <a:gd name="T2" fmla="*/ 2147483647 w 33"/>
              <a:gd name="T3" fmla="*/ 0 h 2056"/>
              <a:gd name="T4" fmla="*/ 2147483647 w 33"/>
              <a:gd name="T5" fmla="*/ 2147483647 h 2056"/>
              <a:gd name="T6" fmla="*/ 0 60000 65536"/>
              <a:gd name="T7" fmla="*/ 0 60000 65536"/>
              <a:gd name="T8" fmla="*/ 0 60000 65536"/>
            </a:gdLst>
            <a:ahLst/>
            <a:cxnLst>
              <a:cxn ang="T6">
                <a:pos x="T0" y="T1"/>
              </a:cxn>
              <a:cxn ang="T7">
                <a:pos x="T2" y="T3"/>
              </a:cxn>
              <a:cxn ang="T8">
                <a:pos x="T4" y="T5"/>
              </a:cxn>
            </a:cxnLst>
            <a:rect l="0" t="0" r="r" b="b"/>
            <a:pathLst>
              <a:path w="33" h="2056">
                <a:moveTo>
                  <a:pt x="0" y="0"/>
                </a:moveTo>
                <a:lnTo>
                  <a:pt x="33" y="0"/>
                </a:lnTo>
                <a:lnTo>
                  <a:pt x="33" y="2056"/>
                </a:lnTo>
              </a:path>
            </a:pathLst>
          </a:custGeom>
          <a:noFill/>
          <a:ln w="396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93" name="Line 429"/>
          <p:cNvSpPr>
            <a:spLocks noChangeShapeType="1"/>
          </p:cNvSpPr>
          <p:nvPr/>
        </p:nvSpPr>
        <p:spPr bwMode="auto">
          <a:xfrm flipH="1">
            <a:off x="1077913" y="28289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4" name="Line 430"/>
          <p:cNvSpPr>
            <a:spLocks noChangeShapeType="1"/>
          </p:cNvSpPr>
          <p:nvPr/>
        </p:nvSpPr>
        <p:spPr bwMode="auto">
          <a:xfrm flipH="1">
            <a:off x="1077913" y="34766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5" name="Line 431"/>
          <p:cNvSpPr>
            <a:spLocks noChangeShapeType="1"/>
          </p:cNvSpPr>
          <p:nvPr/>
        </p:nvSpPr>
        <p:spPr bwMode="auto">
          <a:xfrm flipH="1">
            <a:off x="1077913" y="41116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6" name="Line 432"/>
          <p:cNvSpPr>
            <a:spLocks noChangeShapeType="1"/>
          </p:cNvSpPr>
          <p:nvPr/>
        </p:nvSpPr>
        <p:spPr bwMode="auto">
          <a:xfrm flipH="1">
            <a:off x="1077913" y="47593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7" name="Line 433"/>
          <p:cNvSpPr>
            <a:spLocks noChangeShapeType="1"/>
          </p:cNvSpPr>
          <p:nvPr/>
        </p:nvSpPr>
        <p:spPr bwMode="auto">
          <a:xfrm>
            <a:off x="1130300" y="5394325"/>
            <a:ext cx="1588"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8" name="Line 434"/>
          <p:cNvSpPr>
            <a:spLocks noChangeShapeType="1"/>
          </p:cNvSpPr>
          <p:nvPr/>
        </p:nvSpPr>
        <p:spPr bwMode="auto">
          <a:xfrm>
            <a:off x="8464550" y="5394325"/>
            <a:ext cx="1588"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9" name="Freeform 435"/>
          <p:cNvSpPr>
            <a:spLocks/>
          </p:cNvSpPr>
          <p:nvPr/>
        </p:nvSpPr>
        <p:spPr bwMode="auto">
          <a:xfrm>
            <a:off x="1077913" y="2193925"/>
            <a:ext cx="52387" cy="3263900"/>
          </a:xfrm>
          <a:custGeom>
            <a:avLst/>
            <a:gdLst>
              <a:gd name="T0" fmla="*/ 0 w 33"/>
              <a:gd name="T1" fmla="*/ 0 h 2056"/>
              <a:gd name="T2" fmla="*/ 2147483647 w 33"/>
              <a:gd name="T3" fmla="*/ 0 h 2056"/>
              <a:gd name="T4" fmla="*/ 2147483647 w 33"/>
              <a:gd name="T5" fmla="*/ 2147483647 h 2056"/>
              <a:gd name="T6" fmla="*/ 0 60000 65536"/>
              <a:gd name="T7" fmla="*/ 0 60000 65536"/>
              <a:gd name="T8" fmla="*/ 0 60000 65536"/>
            </a:gdLst>
            <a:ahLst/>
            <a:cxnLst>
              <a:cxn ang="T6">
                <a:pos x="T0" y="T1"/>
              </a:cxn>
              <a:cxn ang="T7">
                <a:pos x="T2" y="T3"/>
              </a:cxn>
              <a:cxn ang="T8">
                <a:pos x="T4" y="T5"/>
              </a:cxn>
            </a:cxnLst>
            <a:rect l="0" t="0" r="r" b="b"/>
            <a:pathLst>
              <a:path w="33" h="2056">
                <a:moveTo>
                  <a:pt x="0" y="0"/>
                </a:moveTo>
                <a:lnTo>
                  <a:pt x="33" y="0"/>
                </a:lnTo>
                <a:lnTo>
                  <a:pt x="33" y="2056"/>
                </a:lnTo>
              </a:path>
            </a:pathLst>
          </a:custGeom>
          <a:noFill/>
          <a:ln w="396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00" name="Line 436"/>
          <p:cNvSpPr>
            <a:spLocks noChangeShapeType="1"/>
          </p:cNvSpPr>
          <p:nvPr/>
        </p:nvSpPr>
        <p:spPr bwMode="auto">
          <a:xfrm flipH="1">
            <a:off x="1077913" y="28289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1" name="Line 437"/>
          <p:cNvSpPr>
            <a:spLocks noChangeShapeType="1"/>
          </p:cNvSpPr>
          <p:nvPr/>
        </p:nvSpPr>
        <p:spPr bwMode="auto">
          <a:xfrm flipH="1">
            <a:off x="1077913" y="34766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2" name="Line 438"/>
          <p:cNvSpPr>
            <a:spLocks noChangeShapeType="1"/>
          </p:cNvSpPr>
          <p:nvPr/>
        </p:nvSpPr>
        <p:spPr bwMode="auto">
          <a:xfrm flipH="1">
            <a:off x="1077913" y="41116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3" name="Line 439"/>
          <p:cNvSpPr>
            <a:spLocks noChangeShapeType="1"/>
          </p:cNvSpPr>
          <p:nvPr/>
        </p:nvSpPr>
        <p:spPr bwMode="auto">
          <a:xfrm flipH="1">
            <a:off x="1077913" y="4759325"/>
            <a:ext cx="52387" cy="1588"/>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4" name="Line 440"/>
          <p:cNvSpPr>
            <a:spLocks noChangeShapeType="1"/>
          </p:cNvSpPr>
          <p:nvPr/>
        </p:nvSpPr>
        <p:spPr bwMode="auto">
          <a:xfrm>
            <a:off x="1130300" y="5394325"/>
            <a:ext cx="1588"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5" name="Line 441"/>
          <p:cNvSpPr>
            <a:spLocks noChangeShapeType="1"/>
          </p:cNvSpPr>
          <p:nvPr/>
        </p:nvSpPr>
        <p:spPr bwMode="auto">
          <a:xfrm>
            <a:off x="7413625" y="5394325"/>
            <a:ext cx="1588"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6" name="Line 442"/>
          <p:cNvSpPr>
            <a:spLocks noChangeShapeType="1"/>
          </p:cNvSpPr>
          <p:nvPr/>
        </p:nvSpPr>
        <p:spPr bwMode="auto">
          <a:xfrm>
            <a:off x="6373813" y="5394325"/>
            <a:ext cx="1587"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7" name="Line 443"/>
          <p:cNvSpPr>
            <a:spLocks noChangeShapeType="1"/>
          </p:cNvSpPr>
          <p:nvPr/>
        </p:nvSpPr>
        <p:spPr bwMode="auto">
          <a:xfrm>
            <a:off x="5322888" y="5394325"/>
            <a:ext cx="1587"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8" name="Line 444"/>
          <p:cNvSpPr>
            <a:spLocks noChangeShapeType="1"/>
          </p:cNvSpPr>
          <p:nvPr/>
        </p:nvSpPr>
        <p:spPr bwMode="auto">
          <a:xfrm>
            <a:off x="4271963" y="5394325"/>
            <a:ext cx="1587"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9" name="Line 445"/>
          <p:cNvSpPr>
            <a:spLocks noChangeShapeType="1"/>
          </p:cNvSpPr>
          <p:nvPr/>
        </p:nvSpPr>
        <p:spPr bwMode="auto">
          <a:xfrm>
            <a:off x="3219450" y="5394325"/>
            <a:ext cx="1588"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0" name="Line 446"/>
          <p:cNvSpPr>
            <a:spLocks noChangeShapeType="1"/>
          </p:cNvSpPr>
          <p:nvPr/>
        </p:nvSpPr>
        <p:spPr bwMode="auto">
          <a:xfrm>
            <a:off x="2181225" y="5394325"/>
            <a:ext cx="1588" cy="63500"/>
          </a:xfrm>
          <a:prstGeom prst="line">
            <a:avLst/>
          </a:prstGeom>
          <a:noFill/>
          <a:ln w="39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511" name="Group 447"/>
          <p:cNvGrpSpPr>
            <a:grpSpLocks/>
          </p:cNvGrpSpPr>
          <p:nvPr/>
        </p:nvGrpSpPr>
        <p:grpSpPr bwMode="auto">
          <a:xfrm>
            <a:off x="1130300" y="2447925"/>
            <a:ext cx="7378700" cy="2781300"/>
            <a:chOff x="712" y="1542"/>
            <a:chExt cx="4648" cy="1752"/>
          </a:xfrm>
        </p:grpSpPr>
        <p:sp>
          <p:nvSpPr>
            <p:cNvPr id="11534" name="Rectangle 448"/>
            <p:cNvSpPr>
              <a:spLocks noChangeArrowheads="1"/>
            </p:cNvSpPr>
            <p:nvPr/>
          </p:nvSpPr>
          <p:spPr bwMode="auto">
            <a:xfrm>
              <a:off x="712" y="3262"/>
              <a:ext cx="83" cy="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35" name="Freeform 449"/>
            <p:cNvSpPr>
              <a:spLocks/>
            </p:cNvSpPr>
            <p:nvPr/>
          </p:nvSpPr>
          <p:spPr bwMode="auto">
            <a:xfrm>
              <a:off x="795" y="3254"/>
              <a:ext cx="132" cy="40"/>
            </a:xfrm>
            <a:custGeom>
              <a:avLst/>
              <a:gdLst>
                <a:gd name="T0" fmla="*/ 0 w 132"/>
                <a:gd name="T1" fmla="*/ 8 h 40"/>
                <a:gd name="T2" fmla="*/ 0 w 132"/>
                <a:gd name="T3" fmla="*/ 40 h 40"/>
                <a:gd name="T4" fmla="*/ 132 w 132"/>
                <a:gd name="T5" fmla="*/ 32 h 40"/>
                <a:gd name="T6" fmla="*/ 132 w 132"/>
                <a:gd name="T7" fmla="*/ 0 h 40"/>
                <a:gd name="T8" fmla="*/ 0 w 132"/>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0">
                  <a:moveTo>
                    <a:pt x="0" y="8"/>
                  </a:moveTo>
                  <a:lnTo>
                    <a:pt x="0" y="40"/>
                  </a:lnTo>
                  <a:lnTo>
                    <a:pt x="132" y="32"/>
                  </a:lnTo>
                  <a:lnTo>
                    <a:pt x="132"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36" name="Rectangle 450"/>
            <p:cNvSpPr>
              <a:spLocks noChangeArrowheads="1"/>
            </p:cNvSpPr>
            <p:nvPr/>
          </p:nvSpPr>
          <p:spPr bwMode="auto">
            <a:xfrm>
              <a:off x="795" y="3262"/>
              <a:ext cx="1" cy="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37" name="Rectangle 451"/>
            <p:cNvSpPr>
              <a:spLocks noChangeArrowheads="1"/>
            </p:cNvSpPr>
            <p:nvPr/>
          </p:nvSpPr>
          <p:spPr bwMode="auto">
            <a:xfrm>
              <a:off x="927" y="3254"/>
              <a:ext cx="67" cy="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38" name="Freeform 452"/>
            <p:cNvSpPr>
              <a:spLocks/>
            </p:cNvSpPr>
            <p:nvPr/>
          </p:nvSpPr>
          <p:spPr bwMode="auto">
            <a:xfrm>
              <a:off x="994" y="3230"/>
              <a:ext cx="74" cy="56"/>
            </a:xfrm>
            <a:custGeom>
              <a:avLst/>
              <a:gdLst>
                <a:gd name="T0" fmla="*/ 0 w 74"/>
                <a:gd name="T1" fmla="*/ 24 h 56"/>
                <a:gd name="T2" fmla="*/ 8 w 74"/>
                <a:gd name="T3" fmla="*/ 56 h 56"/>
                <a:gd name="T4" fmla="*/ 74 w 74"/>
                <a:gd name="T5" fmla="*/ 32 h 56"/>
                <a:gd name="T6" fmla="*/ 66 w 74"/>
                <a:gd name="T7" fmla="*/ 0 h 56"/>
                <a:gd name="T8" fmla="*/ 0 w 74"/>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56">
                  <a:moveTo>
                    <a:pt x="0" y="24"/>
                  </a:moveTo>
                  <a:lnTo>
                    <a:pt x="8" y="56"/>
                  </a:lnTo>
                  <a:lnTo>
                    <a:pt x="74" y="32"/>
                  </a:lnTo>
                  <a:lnTo>
                    <a:pt x="66" y="0"/>
                  </a:lnTo>
                  <a:lnTo>
                    <a:pt x="0"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39" name="Freeform 453"/>
            <p:cNvSpPr>
              <a:spLocks/>
            </p:cNvSpPr>
            <p:nvPr/>
          </p:nvSpPr>
          <p:spPr bwMode="auto">
            <a:xfrm>
              <a:off x="1060" y="3214"/>
              <a:ext cx="116" cy="48"/>
            </a:xfrm>
            <a:custGeom>
              <a:avLst/>
              <a:gdLst>
                <a:gd name="T0" fmla="*/ 0 w 116"/>
                <a:gd name="T1" fmla="*/ 16 h 48"/>
                <a:gd name="T2" fmla="*/ 0 w 116"/>
                <a:gd name="T3" fmla="*/ 48 h 48"/>
                <a:gd name="T4" fmla="*/ 116 w 116"/>
                <a:gd name="T5" fmla="*/ 32 h 48"/>
                <a:gd name="T6" fmla="*/ 116 w 116"/>
                <a:gd name="T7" fmla="*/ 0 h 48"/>
                <a:gd name="T8" fmla="*/ 0 w 116"/>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48">
                  <a:moveTo>
                    <a:pt x="0" y="16"/>
                  </a:moveTo>
                  <a:lnTo>
                    <a:pt x="0" y="48"/>
                  </a:lnTo>
                  <a:lnTo>
                    <a:pt x="116" y="32"/>
                  </a:lnTo>
                  <a:lnTo>
                    <a:pt x="116" y="0"/>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0" name="Rectangle 454"/>
            <p:cNvSpPr>
              <a:spLocks noChangeArrowheads="1"/>
            </p:cNvSpPr>
            <p:nvPr/>
          </p:nvSpPr>
          <p:spPr bwMode="auto">
            <a:xfrm>
              <a:off x="1176" y="3214"/>
              <a:ext cx="190" cy="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41" name="Rectangle 455"/>
            <p:cNvSpPr>
              <a:spLocks noChangeArrowheads="1"/>
            </p:cNvSpPr>
            <p:nvPr/>
          </p:nvSpPr>
          <p:spPr bwMode="auto">
            <a:xfrm>
              <a:off x="1424" y="3206"/>
              <a:ext cx="99" cy="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eaLnBrk="1" hangingPunct="1">
                <a:spcBef>
                  <a:spcPct val="0"/>
                </a:spcBef>
                <a:buFontTx/>
                <a:buNone/>
              </a:pPr>
              <a:endParaRPr lang="en-US" altLang="en-US" sz="2400">
                <a:solidFill>
                  <a:schemeClr val="tx1"/>
                </a:solidFill>
                <a:latin typeface="Wingdings 2" pitchFamily="18" charset="2"/>
              </a:endParaRPr>
            </a:p>
          </p:txBody>
        </p:sp>
        <p:sp>
          <p:nvSpPr>
            <p:cNvPr id="11542" name="Freeform 456"/>
            <p:cNvSpPr>
              <a:spLocks/>
            </p:cNvSpPr>
            <p:nvPr/>
          </p:nvSpPr>
          <p:spPr bwMode="auto">
            <a:xfrm>
              <a:off x="1523" y="3158"/>
              <a:ext cx="232" cy="80"/>
            </a:xfrm>
            <a:custGeom>
              <a:avLst/>
              <a:gdLst>
                <a:gd name="T0" fmla="*/ 0 w 232"/>
                <a:gd name="T1" fmla="*/ 48 h 80"/>
                <a:gd name="T2" fmla="*/ 9 w 232"/>
                <a:gd name="T3" fmla="*/ 80 h 80"/>
                <a:gd name="T4" fmla="*/ 232 w 232"/>
                <a:gd name="T5" fmla="*/ 32 h 80"/>
                <a:gd name="T6" fmla="*/ 224 w 232"/>
                <a:gd name="T7" fmla="*/ 0 h 80"/>
                <a:gd name="T8" fmla="*/ 0 w 232"/>
                <a:gd name="T9" fmla="*/ 48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80">
                  <a:moveTo>
                    <a:pt x="0" y="48"/>
                  </a:moveTo>
                  <a:lnTo>
                    <a:pt x="9" y="80"/>
                  </a:lnTo>
                  <a:lnTo>
                    <a:pt x="232" y="32"/>
                  </a:lnTo>
                  <a:lnTo>
                    <a:pt x="224" y="0"/>
                  </a:lnTo>
                  <a:lnTo>
                    <a:pt x="0" y="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3" name="Freeform 457"/>
            <p:cNvSpPr>
              <a:spLocks/>
            </p:cNvSpPr>
            <p:nvPr/>
          </p:nvSpPr>
          <p:spPr bwMode="auto">
            <a:xfrm>
              <a:off x="1747" y="3126"/>
              <a:ext cx="141" cy="64"/>
            </a:xfrm>
            <a:custGeom>
              <a:avLst/>
              <a:gdLst>
                <a:gd name="T0" fmla="*/ 0 w 141"/>
                <a:gd name="T1" fmla="*/ 32 h 64"/>
                <a:gd name="T2" fmla="*/ 8 w 141"/>
                <a:gd name="T3" fmla="*/ 64 h 64"/>
                <a:gd name="T4" fmla="*/ 141 w 141"/>
                <a:gd name="T5" fmla="*/ 32 h 64"/>
                <a:gd name="T6" fmla="*/ 132 w 141"/>
                <a:gd name="T7" fmla="*/ 0 h 64"/>
                <a:gd name="T8" fmla="*/ 0 w 141"/>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64">
                  <a:moveTo>
                    <a:pt x="0" y="32"/>
                  </a:moveTo>
                  <a:lnTo>
                    <a:pt x="8" y="64"/>
                  </a:lnTo>
                  <a:lnTo>
                    <a:pt x="141" y="32"/>
                  </a:lnTo>
                  <a:lnTo>
                    <a:pt x="132" y="0"/>
                  </a:lnTo>
                  <a:lnTo>
                    <a:pt x="0"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4" name="Freeform 458"/>
            <p:cNvSpPr>
              <a:spLocks/>
            </p:cNvSpPr>
            <p:nvPr/>
          </p:nvSpPr>
          <p:spPr bwMode="auto">
            <a:xfrm>
              <a:off x="1871" y="3126"/>
              <a:ext cx="99" cy="56"/>
            </a:xfrm>
            <a:custGeom>
              <a:avLst/>
              <a:gdLst>
                <a:gd name="T0" fmla="*/ 8 w 99"/>
                <a:gd name="T1" fmla="*/ 0 h 56"/>
                <a:gd name="T2" fmla="*/ 0 w 99"/>
                <a:gd name="T3" fmla="*/ 32 h 56"/>
                <a:gd name="T4" fmla="*/ 91 w 99"/>
                <a:gd name="T5" fmla="*/ 56 h 56"/>
                <a:gd name="T6" fmla="*/ 99 w 99"/>
                <a:gd name="T7" fmla="*/ 24 h 56"/>
                <a:gd name="T8" fmla="*/ 8 w 9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56">
                  <a:moveTo>
                    <a:pt x="8" y="0"/>
                  </a:moveTo>
                  <a:lnTo>
                    <a:pt x="0" y="32"/>
                  </a:lnTo>
                  <a:lnTo>
                    <a:pt x="91" y="56"/>
                  </a:lnTo>
                  <a:lnTo>
                    <a:pt x="99" y="24"/>
                  </a:lnTo>
                  <a:lnTo>
                    <a:pt x="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5" name="Freeform 459"/>
            <p:cNvSpPr>
              <a:spLocks/>
            </p:cNvSpPr>
            <p:nvPr/>
          </p:nvSpPr>
          <p:spPr bwMode="auto">
            <a:xfrm>
              <a:off x="1954" y="3134"/>
              <a:ext cx="66" cy="48"/>
            </a:xfrm>
            <a:custGeom>
              <a:avLst/>
              <a:gdLst>
                <a:gd name="T0" fmla="*/ 0 w 66"/>
                <a:gd name="T1" fmla="*/ 24 h 48"/>
                <a:gd name="T2" fmla="*/ 25 w 66"/>
                <a:gd name="T3" fmla="*/ 48 h 48"/>
                <a:gd name="T4" fmla="*/ 66 w 66"/>
                <a:gd name="T5" fmla="*/ 24 h 48"/>
                <a:gd name="T6" fmla="*/ 41 w 66"/>
                <a:gd name="T7" fmla="*/ 0 h 48"/>
                <a:gd name="T8" fmla="*/ 0 w 66"/>
                <a:gd name="T9" fmla="*/ 2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48">
                  <a:moveTo>
                    <a:pt x="0" y="24"/>
                  </a:moveTo>
                  <a:lnTo>
                    <a:pt x="25" y="48"/>
                  </a:lnTo>
                  <a:lnTo>
                    <a:pt x="66" y="24"/>
                  </a:lnTo>
                  <a:lnTo>
                    <a:pt x="41" y="0"/>
                  </a:lnTo>
                  <a:lnTo>
                    <a:pt x="0"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6" name="Freeform 460"/>
            <p:cNvSpPr>
              <a:spLocks/>
            </p:cNvSpPr>
            <p:nvPr/>
          </p:nvSpPr>
          <p:spPr bwMode="auto">
            <a:xfrm>
              <a:off x="2012" y="3126"/>
              <a:ext cx="356" cy="40"/>
            </a:xfrm>
            <a:custGeom>
              <a:avLst/>
              <a:gdLst>
                <a:gd name="T0" fmla="*/ 0 w 356"/>
                <a:gd name="T1" fmla="*/ 0 h 40"/>
                <a:gd name="T2" fmla="*/ 0 w 356"/>
                <a:gd name="T3" fmla="*/ 32 h 40"/>
                <a:gd name="T4" fmla="*/ 356 w 356"/>
                <a:gd name="T5" fmla="*/ 40 h 40"/>
                <a:gd name="T6" fmla="*/ 356 w 356"/>
                <a:gd name="T7" fmla="*/ 8 h 40"/>
                <a:gd name="T8" fmla="*/ 0 w 35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40">
                  <a:moveTo>
                    <a:pt x="0" y="0"/>
                  </a:moveTo>
                  <a:lnTo>
                    <a:pt x="0" y="32"/>
                  </a:lnTo>
                  <a:lnTo>
                    <a:pt x="356" y="40"/>
                  </a:lnTo>
                  <a:lnTo>
                    <a:pt x="356" y="8"/>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7" name="Freeform 461"/>
            <p:cNvSpPr>
              <a:spLocks/>
            </p:cNvSpPr>
            <p:nvPr/>
          </p:nvSpPr>
          <p:spPr bwMode="auto">
            <a:xfrm>
              <a:off x="2418" y="3110"/>
              <a:ext cx="132" cy="40"/>
            </a:xfrm>
            <a:custGeom>
              <a:avLst/>
              <a:gdLst>
                <a:gd name="T0" fmla="*/ 0 w 132"/>
                <a:gd name="T1" fmla="*/ 8 h 40"/>
                <a:gd name="T2" fmla="*/ 0 w 132"/>
                <a:gd name="T3" fmla="*/ 40 h 40"/>
                <a:gd name="T4" fmla="*/ 132 w 132"/>
                <a:gd name="T5" fmla="*/ 32 h 40"/>
                <a:gd name="T6" fmla="*/ 132 w 132"/>
                <a:gd name="T7" fmla="*/ 0 h 40"/>
                <a:gd name="T8" fmla="*/ 0 w 132"/>
                <a:gd name="T9" fmla="*/ 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0">
                  <a:moveTo>
                    <a:pt x="0" y="8"/>
                  </a:moveTo>
                  <a:lnTo>
                    <a:pt x="0" y="40"/>
                  </a:lnTo>
                  <a:lnTo>
                    <a:pt x="132" y="32"/>
                  </a:lnTo>
                  <a:lnTo>
                    <a:pt x="132"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8" name="Freeform 462"/>
            <p:cNvSpPr>
              <a:spLocks/>
            </p:cNvSpPr>
            <p:nvPr/>
          </p:nvSpPr>
          <p:spPr bwMode="auto">
            <a:xfrm>
              <a:off x="2666" y="3070"/>
              <a:ext cx="232" cy="72"/>
            </a:xfrm>
            <a:custGeom>
              <a:avLst/>
              <a:gdLst>
                <a:gd name="T0" fmla="*/ 0 w 232"/>
                <a:gd name="T1" fmla="*/ 40 h 72"/>
                <a:gd name="T2" fmla="*/ 8 w 232"/>
                <a:gd name="T3" fmla="*/ 72 h 72"/>
                <a:gd name="T4" fmla="*/ 232 w 232"/>
                <a:gd name="T5" fmla="*/ 32 h 72"/>
                <a:gd name="T6" fmla="*/ 223 w 232"/>
                <a:gd name="T7" fmla="*/ 0 h 72"/>
                <a:gd name="T8" fmla="*/ 0 w 232"/>
                <a:gd name="T9" fmla="*/ 4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72">
                  <a:moveTo>
                    <a:pt x="0" y="40"/>
                  </a:moveTo>
                  <a:lnTo>
                    <a:pt x="8" y="72"/>
                  </a:lnTo>
                  <a:lnTo>
                    <a:pt x="232" y="32"/>
                  </a:lnTo>
                  <a:lnTo>
                    <a:pt x="223" y="0"/>
                  </a:lnTo>
                  <a:lnTo>
                    <a:pt x="0" y="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9" name="Freeform 463"/>
            <p:cNvSpPr>
              <a:spLocks/>
            </p:cNvSpPr>
            <p:nvPr/>
          </p:nvSpPr>
          <p:spPr bwMode="auto">
            <a:xfrm>
              <a:off x="2939" y="2982"/>
              <a:ext cx="232" cy="96"/>
            </a:xfrm>
            <a:custGeom>
              <a:avLst/>
              <a:gdLst>
                <a:gd name="T0" fmla="*/ 0 w 232"/>
                <a:gd name="T1" fmla="*/ 64 h 96"/>
                <a:gd name="T2" fmla="*/ 8 w 232"/>
                <a:gd name="T3" fmla="*/ 96 h 96"/>
                <a:gd name="T4" fmla="*/ 232 w 232"/>
                <a:gd name="T5" fmla="*/ 32 h 96"/>
                <a:gd name="T6" fmla="*/ 224 w 232"/>
                <a:gd name="T7" fmla="*/ 0 h 96"/>
                <a:gd name="T8" fmla="*/ 0 w 232"/>
                <a:gd name="T9" fmla="*/ 64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96">
                  <a:moveTo>
                    <a:pt x="0" y="64"/>
                  </a:moveTo>
                  <a:lnTo>
                    <a:pt x="8" y="96"/>
                  </a:lnTo>
                  <a:lnTo>
                    <a:pt x="232" y="32"/>
                  </a:lnTo>
                  <a:lnTo>
                    <a:pt x="224" y="0"/>
                  </a:lnTo>
                  <a:lnTo>
                    <a:pt x="0" y="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0" name="Freeform 464"/>
            <p:cNvSpPr>
              <a:spLocks/>
            </p:cNvSpPr>
            <p:nvPr/>
          </p:nvSpPr>
          <p:spPr bwMode="auto">
            <a:xfrm>
              <a:off x="3254" y="2854"/>
              <a:ext cx="132" cy="80"/>
            </a:xfrm>
            <a:custGeom>
              <a:avLst/>
              <a:gdLst>
                <a:gd name="T0" fmla="*/ 0 w 132"/>
                <a:gd name="T1" fmla="*/ 48 h 80"/>
                <a:gd name="T2" fmla="*/ 8 w 132"/>
                <a:gd name="T3" fmla="*/ 80 h 80"/>
                <a:gd name="T4" fmla="*/ 132 w 132"/>
                <a:gd name="T5" fmla="*/ 32 h 80"/>
                <a:gd name="T6" fmla="*/ 124 w 132"/>
                <a:gd name="T7" fmla="*/ 0 h 80"/>
                <a:gd name="T8" fmla="*/ 0 w 132"/>
                <a:gd name="T9" fmla="*/ 48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0">
                  <a:moveTo>
                    <a:pt x="0" y="48"/>
                  </a:moveTo>
                  <a:lnTo>
                    <a:pt x="8" y="80"/>
                  </a:lnTo>
                  <a:lnTo>
                    <a:pt x="132" y="32"/>
                  </a:lnTo>
                  <a:lnTo>
                    <a:pt x="124" y="0"/>
                  </a:lnTo>
                  <a:lnTo>
                    <a:pt x="0" y="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1" name="Freeform 465"/>
            <p:cNvSpPr>
              <a:spLocks/>
            </p:cNvSpPr>
            <p:nvPr/>
          </p:nvSpPr>
          <p:spPr bwMode="auto">
            <a:xfrm>
              <a:off x="3361" y="2774"/>
              <a:ext cx="141" cy="112"/>
            </a:xfrm>
            <a:custGeom>
              <a:avLst/>
              <a:gdLst>
                <a:gd name="T0" fmla="*/ 0 w 141"/>
                <a:gd name="T1" fmla="*/ 88 h 112"/>
                <a:gd name="T2" fmla="*/ 25 w 141"/>
                <a:gd name="T3" fmla="*/ 112 h 112"/>
                <a:gd name="T4" fmla="*/ 141 w 141"/>
                <a:gd name="T5" fmla="*/ 24 h 112"/>
                <a:gd name="T6" fmla="*/ 116 w 141"/>
                <a:gd name="T7" fmla="*/ 0 h 112"/>
                <a:gd name="T8" fmla="*/ 0 w 141"/>
                <a:gd name="T9" fmla="*/ 88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12">
                  <a:moveTo>
                    <a:pt x="0" y="88"/>
                  </a:moveTo>
                  <a:lnTo>
                    <a:pt x="25" y="112"/>
                  </a:lnTo>
                  <a:lnTo>
                    <a:pt x="141" y="24"/>
                  </a:lnTo>
                  <a:lnTo>
                    <a:pt x="116" y="0"/>
                  </a:lnTo>
                  <a:lnTo>
                    <a:pt x="0" y="8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2" name="Freeform 466"/>
            <p:cNvSpPr>
              <a:spLocks/>
            </p:cNvSpPr>
            <p:nvPr/>
          </p:nvSpPr>
          <p:spPr bwMode="auto">
            <a:xfrm>
              <a:off x="3552" y="2702"/>
              <a:ext cx="74" cy="80"/>
            </a:xfrm>
            <a:custGeom>
              <a:avLst/>
              <a:gdLst>
                <a:gd name="T0" fmla="*/ 0 w 74"/>
                <a:gd name="T1" fmla="*/ 56 h 80"/>
                <a:gd name="T2" fmla="*/ 25 w 74"/>
                <a:gd name="T3" fmla="*/ 80 h 80"/>
                <a:gd name="T4" fmla="*/ 74 w 74"/>
                <a:gd name="T5" fmla="*/ 24 h 80"/>
                <a:gd name="T6" fmla="*/ 50 w 74"/>
                <a:gd name="T7" fmla="*/ 0 h 80"/>
                <a:gd name="T8" fmla="*/ 0 w 74"/>
                <a:gd name="T9" fmla="*/ 5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0">
                  <a:moveTo>
                    <a:pt x="0" y="56"/>
                  </a:moveTo>
                  <a:lnTo>
                    <a:pt x="25" y="80"/>
                  </a:lnTo>
                  <a:lnTo>
                    <a:pt x="74" y="24"/>
                  </a:lnTo>
                  <a:lnTo>
                    <a:pt x="50" y="0"/>
                  </a:lnTo>
                  <a:lnTo>
                    <a:pt x="0" y="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3" name="Freeform 467"/>
            <p:cNvSpPr>
              <a:spLocks/>
            </p:cNvSpPr>
            <p:nvPr/>
          </p:nvSpPr>
          <p:spPr bwMode="auto">
            <a:xfrm>
              <a:off x="3618" y="2670"/>
              <a:ext cx="83" cy="56"/>
            </a:xfrm>
            <a:custGeom>
              <a:avLst/>
              <a:gdLst>
                <a:gd name="T0" fmla="*/ 0 w 83"/>
                <a:gd name="T1" fmla="*/ 24 h 56"/>
                <a:gd name="T2" fmla="*/ 8 w 83"/>
                <a:gd name="T3" fmla="*/ 56 h 56"/>
                <a:gd name="T4" fmla="*/ 83 w 83"/>
                <a:gd name="T5" fmla="*/ 32 h 56"/>
                <a:gd name="T6" fmla="*/ 75 w 83"/>
                <a:gd name="T7" fmla="*/ 0 h 56"/>
                <a:gd name="T8" fmla="*/ 0 w 83"/>
                <a:gd name="T9" fmla="*/ 2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6">
                  <a:moveTo>
                    <a:pt x="0" y="24"/>
                  </a:moveTo>
                  <a:lnTo>
                    <a:pt x="8" y="56"/>
                  </a:lnTo>
                  <a:lnTo>
                    <a:pt x="83" y="32"/>
                  </a:lnTo>
                  <a:lnTo>
                    <a:pt x="75" y="0"/>
                  </a:lnTo>
                  <a:lnTo>
                    <a:pt x="0" y="2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4" name="Freeform 468"/>
            <p:cNvSpPr>
              <a:spLocks/>
            </p:cNvSpPr>
            <p:nvPr/>
          </p:nvSpPr>
          <p:spPr bwMode="auto">
            <a:xfrm>
              <a:off x="3676" y="2590"/>
              <a:ext cx="83" cy="104"/>
            </a:xfrm>
            <a:custGeom>
              <a:avLst/>
              <a:gdLst>
                <a:gd name="T0" fmla="*/ 0 w 83"/>
                <a:gd name="T1" fmla="*/ 96 h 104"/>
                <a:gd name="T2" fmla="*/ 33 w 83"/>
                <a:gd name="T3" fmla="*/ 104 h 104"/>
                <a:gd name="T4" fmla="*/ 83 w 83"/>
                <a:gd name="T5" fmla="*/ 8 h 104"/>
                <a:gd name="T6" fmla="*/ 50 w 83"/>
                <a:gd name="T7" fmla="*/ 0 h 104"/>
                <a:gd name="T8" fmla="*/ 0 w 83"/>
                <a:gd name="T9" fmla="*/ 9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4">
                  <a:moveTo>
                    <a:pt x="0" y="96"/>
                  </a:moveTo>
                  <a:lnTo>
                    <a:pt x="33" y="104"/>
                  </a:lnTo>
                  <a:lnTo>
                    <a:pt x="83" y="8"/>
                  </a:lnTo>
                  <a:lnTo>
                    <a:pt x="50" y="0"/>
                  </a:lnTo>
                  <a:lnTo>
                    <a:pt x="0" y="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5" name="Freeform 469"/>
            <p:cNvSpPr>
              <a:spLocks/>
            </p:cNvSpPr>
            <p:nvPr/>
          </p:nvSpPr>
          <p:spPr bwMode="auto">
            <a:xfrm>
              <a:off x="3742" y="2478"/>
              <a:ext cx="199" cy="128"/>
            </a:xfrm>
            <a:custGeom>
              <a:avLst/>
              <a:gdLst>
                <a:gd name="T0" fmla="*/ 0 w 199"/>
                <a:gd name="T1" fmla="*/ 96 h 128"/>
                <a:gd name="T2" fmla="*/ 9 w 199"/>
                <a:gd name="T3" fmla="*/ 128 h 128"/>
                <a:gd name="T4" fmla="*/ 199 w 199"/>
                <a:gd name="T5" fmla="*/ 32 h 128"/>
                <a:gd name="T6" fmla="*/ 191 w 199"/>
                <a:gd name="T7" fmla="*/ 0 h 128"/>
                <a:gd name="T8" fmla="*/ 0 w 199"/>
                <a:gd name="T9" fmla="*/ 96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128">
                  <a:moveTo>
                    <a:pt x="0" y="96"/>
                  </a:moveTo>
                  <a:lnTo>
                    <a:pt x="9" y="128"/>
                  </a:lnTo>
                  <a:lnTo>
                    <a:pt x="199" y="32"/>
                  </a:lnTo>
                  <a:lnTo>
                    <a:pt x="191" y="0"/>
                  </a:lnTo>
                  <a:lnTo>
                    <a:pt x="0" y="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6" name="Freeform 470"/>
            <p:cNvSpPr>
              <a:spLocks/>
            </p:cNvSpPr>
            <p:nvPr/>
          </p:nvSpPr>
          <p:spPr bwMode="auto">
            <a:xfrm>
              <a:off x="3916" y="2430"/>
              <a:ext cx="108" cy="80"/>
            </a:xfrm>
            <a:custGeom>
              <a:avLst/>
              <a:gdLst>
                <a:gd name="T0" fmla="*/ 0 w 108"/>
                <a:gd name="T1" fmla="*/ 56 h 80"/>
                <a:gd name="T2" fmla="*/ 25 w 108"/>
                <a:gd name="T3" fmla="*/ 80 h 80"/>
                <a:gd name="T4" fmla="*/ 108 w 108"/>
                <a:gd name="T5" fmla="*/ 24 h 80"/>
                <a:gd name="T6" fmla="*/ 83 w 108"/>
                <a:gd name="T7" fmla="*/ 0 h 80"/>
                <a:gd name="T8" fmla="*/ 0 w 108"/>
                <a:gd name="T9" fmla="*/ 5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80">
                  <a:moveTo>
                    <a:pt x="0" y="56"/>
                  </a:moveTo>
                  <a:lnTo>
                    <a:pt x="25" y="80"/>
                  </a:lnTo>
                  <a:lnTo>
                    <a:pt x="108" y="24"/>
                  </a:lnTo>
                  <a:lnTo>
                    <a:pt x="83" y="0"/>
                  </a:lnTo>
                  <a:lnTo>
                    <a:pt x="0" y="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7" name="Freeform 471"/>
            <p:cNvSpPr>
              <a:spLocks/>
            </p:cNvSpPr>
            <p:nvPr/>
          </p:nvSpPr>
          <p:spPr bwMode="auto">
            <a:xfrm>
              <a:off x="4073" y="2254"/>
              <a:ext cx="149" cy="120"/>
            </a:xfrm>
            <a:custGeom>
              <a:avLst/>
              <a:gdLst>
                <a:gd name="T0" fmla="*/ 0 w 149"/>
                <a:gd name="T1" fmla="*/ 96 h 120"/>
                <a:gd name="T2" fmla="*/ 25 w 149"/>
                <a:gd name="T3" fmla="*/ 120 h 120"/>
                <a:gd name="T4" fmla="*/ 149 w 149"/>
                <a:gd name="T5" fmla="*/ 24 h 120"/>
                <a:gd name="T6" fmla="*/ 125 w 149"/>
                <a:gd name="T7" fmla="*/ 0 h 120"/>
                <a:gd name="T8" fmla="*/ 0 w 149"/>
                <a:gd name="T9" fmla="*/ 9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120">
                  <a:moveTo>
                    <a:pt x="0" y="96"/>
                  </a:moveTo>
                  <a:lnTo>
                    <a:pt x="25" y="120"/>
                  </a:lnTo>
                  <a:lnTo>
                    <a:pt x="149" y="24"/>
                  </a:lnTo>
                  <a:lnTo>
                    <a:pt x="125" y="0"/>
                  </a:lnTo>
                  <a:lnTo>
                    <a:pt x="0" y="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8" name="Freeform 472"/>
            <p:cNvSpPr>
              <a:spLocks/>
            </p:cNvSpPr>
            <p:nvPr/>
          </p:nvSpPr>
          <p:spPr bwMode="auto">
            <a:xfrm>
              <a:off x="4198" y="2182"/>
              <a:ext cx="99" cy="96"/>
            </a:xfrm>
            <a:custGeom>
              <a:avLst/>
              <a:gdLst>
                <a:gd name="T0" fmla="*/ 0 w 99"/>
                <a:gd name="T1" fmla="*/ 72 h 96"/>
                <a:gd name="T2" fmla="*/ 24 w 99"/>
                <a:gd name="T3" fmla="*/ 96 h 96"/>
                <a:gd name="T4" fmla="*/ 99 w 99"/>
                <a:gd name="T5" fmla="*/ 24 h 96"/>
                <a:gd name="T6" fmla="*/ 74 w 99"/>
                <a:gd name="T7" fmla="*/ 0 h 96"/>
                <a:gd name="T8" fmla="*/ 0 w 99"/>
                <a:gd name="T9" fmla="*/ 7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96">
                  <a:moveTo>
                    <a:pt x="0" y="72"/>
                  </a:moveTo>
                  <a:lnTo>
                    <a:pt x="24" y="96"/>
                  </a:lnTo>
                  <a:lnTo>
                    <a:pt x="99" y="24"/>
                  </a:lnTo>
                  <a:lnTo>
                    <a:pt x="74" y="0"/>
                  </a:lnTo>
                  <a:lnTo>
                    <a:pt x="0"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9" name="Freeform 473"/>
            <p:cNvSpPr>
              <a:spLocks/>
            </p:cNvSpPr>
            <p:nvPr/>
          </p:nvSpPr>
          <p:spPr bwMode="auto">
            <a:xfrm>
              <a:off x="4305" y="2038"/>
              <a:ext cx="216" cy="128"/>
            </a:xfrm>
            <a:custGeom>
              <a:avLst/>
              <a:gdLst>
                <a:gd name="T0" fmla="*/ 0 w 216"/>
                <a:gd name="T1" fmla="*/ 104 h 128"/>
                <a:gd name="T2" fmla="*/ 25 w 216"/>
                <a:gd name="T3" fmla="*/ 128 h 128"/>
                <a:gd name="T4" fmla="*/ 216 w 216"/>
                <a:gd name="T5" fmla="*/ 24 h 128"/>
                <a:gd name="T6" fmla="*/ 191 w 216"/>
                <a:gd name="T7" fmla="*/ 0 h 128"/>
                <a:gd name="T8" fmla="*/ 0 w 216"/>
                <a:gd name="T9" fmla="*/ 104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28">
                  <a:moveTo>
                    <a:pt x="0" y="104"/>
                  </a:moveTo>
                  <a:lnTo>
                    <a:pt x="25" y="128"/>
                  </a:lnTo>
                  <a:lnTo>
                    <a:pt x="216" y="24"/>
                  </a:lnTo>
                  <a:lnTo>
                    <a:pt x="191" y="0"/>
                  </a:lnTo>
                  <a:lnTo>
                    <a:pt x="0"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0" name="Freeform 474"/>
            <p:cNvSpPr>
              <a:spLocks/>
            </p:cNvSpPr>
            <p:nvPr/>
          </p:nvSpPr>
          <p:spPr bwMode="auto">
            <a:xfrm>
              <a:off x="4496" y="1886"/>
              <a:ext cx="182" cy="176"/>
            </a:xfrm>
            <a:custGeom>
              <a:avLst/>
              <a:gdLst>
                <a:gd name="T0" fmla="*/ 0 w 182"/>
                <a:gd name="T1" fmla="*/ 152 h 176"/>
                <a:gd name="T2" fmla="*/ 25 w 182"/>
                <a:gd name="T3" fmla="*/ 176 h 176"/>
                <a:gd name="T4" fmla="*/ 182 w 182"/>
                <a:gd name="T5" fmla="*/ 24 h 176"/>
                <a:gd name="T6" fmla="*/ 157 w 182"/>
                <a:gd name="T7" fmla="*/ 0 h 176"/>
                <a:gd name="T8" fmla="*/ 0 w 182"/>
                <a:gd name="T9" fmla="*/ 152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76">
                  <a:moveTo>
                    <a:pt x="0" y="152"/>
                  </a:moveTo>
                  <a:lnTo>
                    <a:pt x="25" y="176"/>
                  </a:lnTo>
                  <a:lnTo>
                    <a:pt x="182" y="24"/>
                  </a:lnTo>
                  <a:lnTo>
                    <a:pt x="157" y="0"/>
                  </a:lnTo>
                  <a:lnTo>
                    <a:pt x="0" y="15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1" name="Freeform 475"/>
            <p:cNvSpPr>
              <a:spLocks/>
            </p:cNvSpPr>
            <p:nvPr/>
          </p:nvSpPr>
          <p:spPr bwMode="auto">
            <a:xfrm>
              <a:off x="4736" y="1838"/>
              <a:ext cx="25" cy="32"/>
            </a:xfrm>
            <a:custGeom>
              <a:avLst/>
              <a:gdLst>
                <a:gd name="T0" fmla="*/ 25 w 25"/>
                <a:gd name="T1" fmla="*/ 32 h 32"/>
                <a:gd name="T2" fmla="*/ 25 w 25"/>
                <a:gd name="T3" fmla="*/ 32 h 32"/>
                <a:gd name="T4" fmla="*/ 16 w 25"/>
                <a:gd name="T5" fmla="*/ 0 h 32"/>
                <a:gd name="T6" fmla="*/ 0 w 25"/>
                <a:gd name="T7" fmla="*/ 8 h 32"/>
                <a:gd name="T8" fmla="*/ 25 w 25"/>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25" y="32"/>
                  </a:moveTo>
                  <a:lnTo>
                    <a:pt x="25" y="32"/>
                  </a:lnTo>
                  <a:lnTo>
                    <a:pt x="16" y="0"/>
                  </a:lnTo>
                  <a:lnTo>
                    <a:pt x="0" y="8"/>
                  </a:lnTo>
                  <a:lnTo>
                    <a:pt x="25" y="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2" name="Freeform 476"/>
            <p:cNvSpPr>
              <a:spLocks/>
            </p:cNvSpPr>
            <p:nvPr/>
          </p:nvSpPr>
          <p:spPr bwMode="auto">
            <a:xfrm>
              <a:off x="4802" y="1718"/>
              <a:ext cx="207" cy="104"/>
            </a:xfrm>
            <a:custGeom>
              <a:avLst/>
              <a:gdLst>
                <a:gd name="T0" fmla="*/ 0 w 207"/>
                <a:gd name="T1" fmla="*/ 72 h 104"/>
                <a:gd name="T2" fmla="*/ 8 w 207"/>
                <a:gd name="T3" fmla="*/ 104 h 104"/>
                <a:gd name="T4" fmla="*/ 207 w 207"/>
                <a:gd name="T5" fmla="*/ 32 h 104"/>
                <a:gd name="T6" fmla="*/ 199 w 207"/>
                <a:gd name="T7" fmla="*/ 0 h 104"/>
                <a:gd name="T8" fmla="*/ 0 w 207"/>
                <a:gd name="T9" fmla="*/ 72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104">
                  <a:moveTo>
                    <a:pt x="0" y="72"/>
                  </a:moveTo>
                  <a:lnTo>
                    <a:pt x="8" y="104"/>
                  </a:lnTo>
                  <a:lnTo>
                    <a:pt x="207" y="32"/>
                  </a:lnTo>
                  <a:lnTo>
                    <a:pt x="199" y="0"/>
                  </a:lnTo>
                  <a:lnTo>
                    <a:pt x="0" y="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3" name="Freeform 477"/>
            <p:cNvSpPr>
              <a:spLocks/>
            </p:cNvSpPr>
            <p:nvPr/>
          </p:nvSpPr>
          <p:spPr bwMode="auto">
            <a:xfrm>
              <a:off x="5067" y="1678"/>
              <a:ext cx="124" cy="80"/>
            </a:xfrm>
            <a:custGeom>
              <a:avLst/>
              <a:gdLst>
                <a:gd name="T0" fmla="*/ 0 w 124"/>
                <a:gd name="T1" fmla="*/ 48 h 80"/>
                <a:gd name="T2" fmla="*/ 8 w 124"/>
                <a:gd name="T3" fmla="*/ 80 h 80"/>
                <a:gd name="T4" fmla="*/ 124 w 124"/>
                <a:gd name="T5" fmla="*/ 32 h 80"/>
                <a:gd name="T6" fmla="*/ 116 w 124"/>
                <a:gd name="T7" fmla="*/ 0 h 80"/>
                <a:gd name="T8" fmla="*/ 0 w 124"/>
                <a:gd name="T9" fmla="*/ 48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80">
                  <a:moveTo>
                    <a:pt x="0" y="48"/>
                  </a:moveTo>
                  <a:lnTo>
                    <a:pt x="8" y="80"/>
                  </a:lnTo>
                  <a:lnTo>
                    <a:pt x="124" y="32"/>
                  </a:lnTo>
                  <a:lnTo>
                    <a:pt x="116" y="0"/>
                  </a:lnTo>
                  <a:lnTo>
                    <a:pt x="0" y="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4" name="Freeform 478"/>
            <p:cNvSpPr>
              <a:spLocks/>
            </p:cNvSpPr>
            <p:nvPr/>
          </p:nvSpPr>
          <p:spPr bwMode="auto">
            <a:xfrm>
              <a:off x="5175" y="1678"/>
              <a:ext cx="107" cy="88"/>
            </a:xfrm>
            <a:custGeom>
              <a:avLst/>
              <a:gdLst>
                <a:gd name="T0" fmla="*/ 8 w 107"/>
                <a:gd name="T1" fmla="*/ 0 h 88"/>
                <a:gd name="T2" fmla="*/ 0 w 107"/>
                <a:gd name="T3" fmla="*/ 32 h 88"/>
                <a:gd name="T4" fmla="*/ 99 w 107"/>
                <a:gd name="T5" fmla="*/ 88 h 88"/>
                <a:gd name="T6" fmla="*/ 107 w 107"/>
                <a:gd name="T7" fmla="*/ 56 h 88"/>
                <a:gd name="T8" fmla="*/ 8 w 107"/>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88">
                  <a:moveTo>
                    <a:pt x="8" y="0"/>
                  </a:moveTo>
                  <a:lnTo>
                    <a:pt x="0" y="32"/>
                  </a:lnTo>
                  <a:lnTo>
                    <a:pt x="99" y="88"/>
                  </a:lnTo>
                  <a:lnTo>
                    <a:pt x="107" y="56"/>
                  </a:lnTo>
                  <a:lnTo>
                    <a:pt x="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5" name="Freeform 479"/>
            <p:cNvSpPr>
              <a:spLocks/>
            </p:cNvSpPr>
            <p:nvPr/>
          </p:nvSpPr>
          <p:spPr bwMode="auto">
            <a:xfrm>
              <a:off x="5282" y="1718"/>
              <a:ext cx="58" cy="48"/>
            </a:xfrm>
            <a:custGeom>
              <a:avLst/>
              <a:gdLst>
                <a:gd name="T0" fmla="*/ 0 w 58"/>
                <a:gd name="T1" fmla="*/ 16 h 48"/>
                <a:gd name="T2" fmla="*/ 8 w 58"/>
                <a:gd name="T3" fmla="*/ 48 h 48"/>
                <a:gd name="T4" fmla="*/ 58 w 58"/>
                <a:gd name="T5" fmla="*/ 32 h 48"/>
                <a:gd name="T6" fmla="*/ 50 w 58"/>
                <a:gd name="T7" fmla="*/ 0 h 48"/>
                <a:gd name="T8" fmla="*/ 0 w 58"/>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
                  <a:moveTo>
                    <a:pt x="0" y="16"/>
                  </a:moveTo>
                  <a:lnTo>
                    <a:pt x="8" y="48"/>
                  </a:lnTo>
                  <a:lnTo>
                    <a:pt x="58" y="32"/>
                  </a:lnTo>
                  <a:lnTo>
                    <a:pt x="50" y="0"/>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6" name="Freeform 480"/>
            <p:cNvSpPr>
              <a:spLocks/>
            </p:cNvSpPr>
            <p:nvPr/>
          </p:nvSpPr>
          <p:spPr bwMode="auto">
            <a:xfrm>
              <a:off x="3005" y="2958"/>
              <a:ext cx="381" cy="48"/>
            </a:xfrm>
            <a:custGeom>
              <a:avLst/>
              <a:gdLst>
                <a:gd name="T0" fmla="*/ 0 w 381"/>
                <a:gd name="T1" fmla="*/ 16 h 48"/>
                <a:gd name="T2" fmla="*/ 0 w 381"/>
                <a:gd name="T3" fmla="*/ 48 h 48"/>
                <a:gd name="T4" fmla="*/ 381 w 381"/>
                <a:gd name="T5" fmla="*/ 32 h 48"/>
                <a:gd name="T6" fmla="*/ 381 w 381"/>
                <a:gd name="T7" fmla="*/ 0 h 48"/>
                <a:gd name="T8" fmla="*/ 0 w 381"/>
                <a:gd name="T9" fmla="*/ 1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8">
                  <a:moveTo>
                    <a:pt x="0" y="16"/>
                  </a:moveTo>
                  <a:lnTo>
                    <a:pt x="0" y="48"/>
                  </a:lnTo>
                  <a:lnTo>
                    <a:pt x="381" y="32"/>
                  </a:lnTo>
                  <a:lnTo>
                    <a:pt x="381" y="0"/>
                  </a:lnTo>
                  <a:lnTo>
                    <a:pt x="0" y="16"/>
                  </a:lnTo>
                  <a:close/>
                </a:path>
              </a:pathLst>
            </a:custGeom>
            <a:solidFill>
              <a:srgbClr val="FB8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7" name="Rectangle 481"/>
            <p:cNvSpPr>
              <a:spLocks noChangeArrowheads="1"/>
            </p:cNvSpPr>
            <p:nvPr/>
          </p:nvSpPr>
          <p:spPr bwMode="auto">
            <a:xfrm>
              <a:off x="5088" y="1542"/>
              <a:ext cx="2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chemeClr val="tx2"/>
                  </a:solidFill>
                  <a:latin typeface="Arial" pitchFamily="34" charset="0"/>
                </a:rPr>
                <a:t>Lung</a:t>
              </a:r>
              <a:endParaRPr lang="en-US" altLang="en-US" sz="3200" b="0" baseline="0">
                <a:solidFill>
                  <a:schemeClr val="tx2"/>
                </a:solidFill>
                <a:latin typeface="Arial" pitchFamily="34" charset="0"/>
              </a:endParaRPr>
            </a:p>
          </p:txBody>
        </p:sp>
      </p:grpSp>
      <p:sp>
        <p:nvSpPr>
          <p:cNvPr id="11512" name="Rectangle 482"/>
          <p:cNvSpPr>
            <a:spLocks noChangeArrowheads="1"/>
          </p:cNvSpPr>
          <p:nvPr/>
        </p:nvSpPr>
        <p:spPr bwMode="auto">
          <a:xfrm>
            <a:off x="7899400" y="3133725"/>
            <a:ext cx="696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EA569F"/>
                </a:solidFill>
                <a:latin typeface="Arial" pitchFamily="34" charset="0"/>
              </a:rPr>
              <a:t>Breast</a:t>
            </a:r>
            <a:endParaRPr lang="en-US" altLang="en-US" sz="3200" b="0" baseline="0">
              <a:solidFill>
                <a:schemeClr val="tx1"/>
              </a:solidFill>
              <a:latin typeface="Arial" pitchFamily="34" charset="0"/>
            </a:endParaRPr>
          </a:p>
        </p:txBody>
      </p:sp>
      <p:sp>
        <p:nvSpPr>
          <p:cNvPr id="11513" name="Rectangle 483"/>
          <p:cNvSpPr>
            <a:spLocks noChangeArrowheads="1"/>
          </p:cNvSpPr>
          <p:nvPr/>
        </p:nvSpPr>
        <p:spPr bwMode="auto">
          <a:xfrm>
            <a:off x="7031038" y="3730625"/>
            <a:ext cx="15636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5EB935"/>
                </a:solidFill>
                <a:latin typeface="Arial" pitchFamily="34" charset="0"/>
              </a:rPr>
              <a:t>Colon &amp; Rectum</a:t>
            </a:r>
            <a:endParaRPr lang="en-US" altLang="en-US" sz="3200" b="0" baseline="0">
              <a:solidFill>
                <a:schemeClr val="tx1"/>
              </a:solidFill>
              <a:latin typeface="Arial" pitchFamily="34" charset="0"/>
            </a:endParaRPr>
          </a:p>
        </p:txBody>
      </p:sp>
      <p:sp>
        <p:nvSpPr>
          <p:cNvPr id="11514" name="Rectangle 484"/>
          <p:cNvSpPr>
            <a:spLocks noChangeArrowheads="1"/>
          </p:cNvSpPr>
          <p:nvPr/>
        </p:nvSpPr>
        <p:spPr bwMode="auto">
          <a:xfrm>
            <a:off x="7939088" y="4530725"/>
            <a:ext cx="6302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FB8B00"/>
                </a:solidFill>
                <a:latin typeface="Arial" pitchFamily="34" charset="0"/>
              </a:rPr>
              <a:t>Ovary</a:t>
            </a:r>
            <a:endParaRPr lang="en-US" altLang="en-US" sz="3200" b="0" baseline="0">
              <a:solidFill>
                <a:schemeClr val="tx1"/>
              </a:solidFill>
              <a:latin typeface="Arial" pitchFamily="34" charset="0"/>
            </a:endParaRPr>
          </a:p>
        </p:txBody>
      </p:sp>
      <p:sp>
        <p:nvSpPr>
          <p:cNvPr id="11515" name="Rectangle 485"/>
          <p:cNvSpPr>
            <a:spLocks noChangeArrowheads="1"/>
          </p:cNvSpPr>
          <p:nvPr/>
        </p:nvSpPr>
        <p:spPr bwMode="auto">
          <a:xfrm>
            <a:off x="7886700" y="5000625"/>
            <a:ext cx="7096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400" baseline="0">
                <a:solidFill>
                  <a:srgbClr val="EDE9B7"/>
                </a:solidFill>
                <a:latin typeface="Arial" pitchFamily="34" charset="0"/>
              </a:rPr>
              <a:t>Uterus</a:t>
            </a:r>
            <a:endParaRPr lang="en-US" altLang="en-US" sz="3200" b="0" baseline="0">
              <a:solidFill>
                <a:schemeClr val="tx1"/>
              </a:solidFill>
              <a:latin typeface="Arial" pitchFamily="34" charset="0"/>
            </a:endParaRPr>
          </a:p>
        </p:txBody>
      </p:sp>
      <p:sp>
        <p:nvSpPr>
          <p:cNvPr id="11516" name="Text Box 486"/>
          <p:cNvSpPr txBox="1">
            <a:spLocks noChangeArrowheads="1"/>
          </p:cNvSpPr>
          <p:nvPr/>
        </p:nvSpPr>
        <p:spPr bwMode="auto">
          <a:xfrm>
            <a:off x="654050" y="1998663"/>
            <a:ext cx="409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50</a:t>
            </a:r>
          </a:p>
        </p:txBody>
      </p:sp>
      <p:sp>
        <p:nvSpPr>
          <p:cNvPr id="11517" name="Text Box 487"/>
          <p:cNvSpPr txBox="1">
            <a:spLocks noChangeArrowheads="1"/>
          </p:cNvSpPr>
          <p:nvPr/>
        </p:nvSpPr>
        <p:spPr bwMode="auto">
          <a:xfrm>
            <a:off x="766763" y="5200650"/>
            <a:ext cx="2968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0</a:t>
            </a:r>
          </a:p>
        </p:txBody>
      </p:sp>
      <p:sp>
        <p:nvSpPr>
          <p:cNvPr id="11518" name="Text Box 488"/>
          <p:cNvSpPr txBox="1">
            <a:spLocks noChangeArrowheads="1"/>
          </p:cNvSpPr>
          <p:nvPr/>
        </p:nvSpPr>
        <p:spPr bwMode="auto">
          <a:xfrm>
            <a:off x="654050" y="4578350"/>
            <a:ext cx="409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10</a:t>
            </a:r>
          </a:p>
        </p:txBody>
      </p:sp>
      <p:sp>
        <p:nvSpPr>
          <p:cNvPr id="11519" name="Text Box 489"/>
          <p:cNvSpPr txBox="1">
            <a:spLocks noChangeArrowheads="1"/>
          </p:cNvSpPr>
          <p:nvPr/>
        </p:nvSpPr>
        <p:spPr bwMode="auto">
          <a:xfrm>
            <a:off x="654050" y="3910013"/>
            <a:ext cx="409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20</a:t>
            </a:r>
          </a:p>
        </p:txBody>
      </p:sp>
      <p:sp>
        <p:nvSpPr>
          <p:cNvPr id="11520" name="Text Box 490"/>
          <p:cNvSpPr txBox="1">
            <a:spLocks noChangeArrowheads="1"/>
          </p:cNvSpPr>
          <p:nvPr/>
        </p:nvSpPr>
        <p:spPr bwMode="auto">
          <a:xfrm>
            <a:off x="654050" y="3271838"/>
            <a:ext cx="409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30</a:t>
            </a:r>
          </a:p>
        </p:txBody>
      </p:sp>
      <p:sp>
        <p:nvSpPr>
          <p:cNvPr id="11521" name="Text Box 491"/>
          <p:cNvSpPr txBox="1">
            <a:spLocks noChangeArrowheads="1"/>
          </p:cNvSpPr>
          <p:nvPr/>
        </p:nvSpPr>
        <p:spPr bwMode="auto">
          <a:xfrm>
            <a:off x="654050" y="2635250"/>
            <a:ext cx="4095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40</a:t>
            </a:r>
          </a:p>
        </p:txBody>
      </p:sp>
      <p:sp>
        <p:nvSpPr>
          <p:cNvPr id="11522" name="Text Box 492"/>
          <p:cNvSpPr txBox="1">
            <a:spLocks noChangeArrowheads="1"/>
          </p:cNvSpPr>
          <p:nvPr/>
        </p:nvSpPr>
        <p:spPr bwMode="auto">
          <a:xfrm rot="-5400000">
            <a:off x="-406400" y="3694113"/>
            <a:ext cx="1787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Rate per 100,000</a:t>
            </a:r>
          </a:p>
        </p:txBody>
      </p:sp>
      <p:sp>
        <p:nvSpPr>
          <p:cNvPr id="11523" name="Text Box 493"/>
          <p:cNvSpPr txBox="1">
            <a:spLocks noChangeArrowheads="1"/>
          </p:cNvSpPr>
          <p:nvPr/>
        </p:nvSpPr>
        <p:spPr bwMode="auto">
          <a:xfrm>
            <a:off x="4511675" y="5862638"/>
            <a:ext cx="6238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r">
              <a:spcBef>
                <a:spcPct val="0"/>
              </a:spcBef>
              <a:buFontTx/>
              <a:buNone/>
            </a:pPr>
            <a:r>
              <a:rPr lang="en-US" altLang="en-US" sz="1600" baseline="0">
                <a:solidFill>
                  <a:srgbClr val="FFFFFF"/>
                </a:solidFill>
                <a:latin typeface="Arial" pitchFamily="34" charset="0"/>
              </a:rPr>
              <a:t>Year</a:t>
            </a:r>
          </a:p>
        </p:txBody>
      </p:sp>
      <p:sp>
        <p:nvSpPr>
          <p:cNvPr id="11524" name="Text Box 494"/>
          <p:cNvSpPr txBox="1">
            <a:spLocks noChangeArrowheads="1"/>
          </p:cNvSpPr>
          <p:nvPr/>
        </p:nvSpPr>
        <p:spPr bwMode="auto">
          <a:xfrm>
            <a:off x="739775" y="5559425"/>
            <a:ext cx="7461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1930</a:t>
            </a:r>
          </a:p>
        </p:txBody>
      </p:sp>
      <p:sp>
        <p:nvSpPr>
          <p:cNvPr id="11525" name="Text Box 495"/>
          <p:cNvSpPr txBox="1">
            <a:spLocks noChangeArrowheads="1"/>
          </p:cNvSpPr>
          <p:nvPr/>
        </p:nvSpPr>
        <p:spPr bwMode="auto">
          <a:xfrm>
            <a:off x="1830388" y="5559425"/>
            <a:ext cx="708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1940</a:t>
            </a:r>
          </a:p>
        </p:txBody>
      </p:sp>
      <p:sp>
        <p:nvSpPr>
          <p:cNvPr id="11526" name="Text Box 496"/>
          <p:cNvSpPr txBox="1">
            <a:spLocks noChangeArrowheads="1"/>
          </p:cNvSpPr>
          <p:nvPr/>
        </p:nvSpPr>
        <p:spPr bwMode="auto">
          <a:xfrm>
            <a:off x="2814638" y="5557838"/>
            <a:ext cx="8175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1950  </a:t>
            </a:r>
          </a:p>
        </p:txBody>
      </p:sp>
      <p:sp>
        <p:nvSpPr>
          <p:cNvPr id="11527" name="Text Box 497"/>
          <p:cNvSpPr txBox="1">
            <a:spLocks noChangeArrowheads="1"/>
          </p:cNvSpPr>
          <p:nvPr/>
        </p:nvSpPr>
        <p:spPr bwMode="auto">
          <a:xfrm>
            <a:off x="3852863" y="5557838"/>
            <a:ext cx="7889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1960</a:t>
            </a:r>
          </a:p>
        </p:txBody>
      </p:sp>
      <p:sp>
        <p:nvSpPr>
          <p:cNvPr id="11528" name="Text Box 498"/>
          <p:cNvSpPr txBox="1">
            <a:spLocks noChangeArrowheads="1"/>
          </p:cNvSpPr>
          <p:nvPr/>
        </p:nvSpPr>
        <p:spPr bwMode="auto">
          <a:xfrm>
            <a:off x="4979988" y="5557838"/>
            <a:ext cx="6746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1970</a:t>
            </a:r>
          </a:p>
        </p:txBody>
      </p:sp>
      <p:sp>
        <p:nvSpPr>
          <p:cNvPr id="11529" name="Text Box 499"/>
          <p:cNvSpPr txBox="1">
            <a:spLocks noChangeArrowheads="1"/>
          </p:cNvSpPr>
          <p:nvPr/>
        </p:nvSpPr>
        <p:spPr bwMode="auto">
          <a:xfrm>
            <a:off x="5991225" y="5559425"/>
            <a:ext cx="7413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1980</a:t>
            </a:r>
          </a:p>
        </p:txBody>
      </p:sp>
      <p:sp>
        <p:nvSpPr>
          <p:cNvPr id="11530" name="Text Box 500"/>
          <p:cNvSpPr txBox="1">
            <a:spLocks noChangeArrowheads="1"/>
          </p:cNvSpPr>
          <p:nvPr/>
        </p:nvSpPr>
        <p:spPr bwMode="auto">
          <a:xfrm>
            <a:off x="7053263" y="5557838"/>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1990</a:t>
            </a:r>
          </a:p>
        </p:txBody>
      </p:sp>
      <p:sp>
        <p:nvSpPr>
          <p:cNvPr id="11531" name="Text Box 501"/>
          <p:cNvSpPr txBox="1">
            <a:spLocks noChangeArrowheads="1"/>
          </p:cNvSpPr>
          <p:nvPr/>
        </p:nvSpPr>
        <p:spPr bwMode="auto">
          <a:xfrm>
            <a:off x="8104188" y="5557838"/>
            <a:ext cx="7223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600" baseline="0">
                <a:solidFill>
                  <a:srgbClr val="FFFFFF"/>
                </a:solidFill>
                <a:latin typeface="Arial" pitchFamily="34" charset="0"/>
              </a:rPr>
              <a:t>2000</a:t>
            </a:r>
          </a:p>
        </p:txBody>
      </p:sp>
      <p:sp>
        <p:nvSpPr>
          <p:cNvPr id="11532" name="Rectangle 502"/>
          <p:cNvSpPr>
            <a:spLocks noChangeArrowheads="1"/>
          </p:cNvSpPr>
          <p:nvPr/>
        </p:nvSpPr>
        <p:spPr bwMode="auto">
          <a:xfrm>
            <a:off x="6056313" y="1739900"/>
            <a:ext cx="2509837"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lnSpc>
                <a:spcPct val="90000"/>
              </a:lnSpc>
              <a:spcBef>
                <a:spcPct val="50000"/>
              </a:spcBef>
              <a:buFontTx/>
              <a:buNone/>
            </a:pPr>
            <a:r>
              <a:rPr lang="en-US" altLang="en-US" sz="1600" baseline="0" dirty="0">
                <a:solidFill>
                  <a:schemeClr val="tx1"/>
                </a:solidFill>
                <a:latin typeface="Arial" pitchFamily="34" charset="0"/>
              </a:rPr>
              <a:t>United States 1930-2000</a:t>
            </a:r>
          </a:p>
        </p:txBody>
      </p:sp>
      <p:sp>
        <p:nvSpPr>
          <p:cNvPr id="11533" name="Rectangle 503"/>
          <p:cNvSpPr>
            <a:spLocks noChangeArrowheads="1"/>
          </p:cNvSpPr>
          <p:nvPr/>
        </p:nvSpPr>
        <p:spPr bwMode="auto">
          <a:xfrm>
            <a:off x="161925" y="6589713"/>
            <a:ext cx="92614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600" b="0" baseline="0" dirty="0">
                <a:solidFill>
                  <a:schemeClr val="tx1"/>
                </a:solidFill>
                <a:latin typeface="Arial" pitchFamily="34" charset="0"/>
              </a:rPr>
              <a:t>Adapted from American Cancer Society. </a:t>
            </a:r>
            <a:r>
              <a:rPr lang="en-US" altLang="en-US" sz="1600" b="0" i="1" baseline="0" dirty="0">
                <a:solidFill>
                  <a:schemeClr val="tx1"/>
                </a:solidFill>
                <a:latin typeface="Arial" pitchFamily="34" charset="0"/>
              </a:rPr>
              <a:t>Cancer Facts and Figures</a:t>
            </a:r>
            <a:r>
              <a:rPr lang="en-US" altLang="en-US" sz="1600" b="0" baseline="0" dirty="0">
                <a:solidFill>
                  <a:schemeClr val="tx1"/>
                </a:solidFill>
                <a:latin typeface="Arial" pitchFamily="34" charset="0"/>
              </a:rPr>
              <a:t> </a:t>
            </a:r>
            <a:r>
              <a:rPr lang="en-US" altLang="en-US" sz="1600" b="0" i="1" baseline="0" dirty="0">
                <a:solidFill>
                  <a:schemeClr val="tx1"/>
                </a:solidFill>
                <a:latin typeface="Arial" pitchFamily="34" charset="0"/>
              </a:rPr>
              <a:t>2004</a:t>
            </a:r>
            <a:r>
              <a:rPr lang="en-US" altLang="en-US" sz="1600" b="0" baseline="0" dirty="0">
                <a:solidFill>
                  <a:schemeClr val="tx1"/>
                </a:solidFill>
                <a:latin typeface="Arial" pitchFamily="34" charset="0"/>
              </a:rPr>
              <a:t>. </a:t>
            </a:r>
          </a:p>
        </p:txBody>
      </p:sp>
    </p:spTree>
    <p:extLst>
      <p:ext uri="{BB962C8B-B14F-4D97-AF65-F5344CB8AC3E}">
        <p14:creationId xmlns:p14="http://schemas.microsoft.com/office/powerpoint/2010/main" val="5022984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ym typeface="Symbol" pitchFamily="18" charset="2"/>
              </a:rPr>
              <a:t>Factors Contributing to Declining </a:t>
            </a:r>
            <a:r>
              <a:rPr lang="en-US" altLang="en-US" smtClean="0"/>
              <a:t>US Mortality</a:t>
            </a:r>
          </a:p>
        </p:txBody>
      </p:sp>
      <p:sp>
        <p:nvSpPr>
          <p:cNvPr id="12291" name="Rectangle 3"/>
          <p:cNvSpPr>
            <a:spLocks noGrp="1" noChangeArrowheads="1"/>
          </p:cNvSpPr>
          <p:nvPr>
            <p:ph type="body" idx="1"/>
          </p:nvPr>
        </p:nvSpPr>
        <p:spPr/>
        <p:txBody>
          <a:bodyPr/>
          <a:lstStyle/>
          <a:p>
            <a:pPr eaLnBrk="1" hangingPunct="1"/>
            <a:r>
              <a:rPr lang="en-US" altLang="en-US" smtClean="0"/>
              <a:t>Increased awareness and screening</a:t>
            </a:r>
          </a:p>
          <a:p>
            <a:pPr eaLnBrk="1" hangingPunct="1"/>
            <a:r>
              <a:rPr lang="en-US" altLang="en-US" smtClean="0"/>
              <a:t>Early detection </a:t>
            </a:r>
          </a:p>
          <a:p>
            <a:pPr eaLnBrk="1" hangingPunct="1"/>
            <a:r>
              <a:rPr lang="en-US" altLang="en-US" smtClean="0"/>
              <a:t>Improvements in technology</a:t>
            </a:r>
          </a:p>
          <a:p>
            <a:pPr eaLnBrk="1" hangingPunct="1"/>
            <a:r>
              <a:rPr lang="en-US" altLang="en-US" smtClean="0"/>
              <a:t>New developments in pathological assessments</a:t>
            </a:r>
          </a:p>
          <a:p>
            <a:pPr eaLnBrk="1" hangingPunct="1"/>
            <a:r>
              <a:rPr lang="en-US" altLang="en-US" smtClean="0"/>
              <a:t>Improvements in treatment</a:t>
            </a:r>
          </a:p>
          <a:p>
            <a:pPr eaLnBrk="1" hangingPunct="1"/>
            <a:endParaRPr lang="en-US" altLang="en-US" smtClean="0"/>
          </a:p>
        </p:txBody>
      </p:sp>
      <p:sp>
        <p:nvSpPr>
          <p:cNvPr id="12292" name="Text Box 4"/>
          <p:cNvSpPr txBox="1">
            <a:spLocks noChangeArrowheads="1"/>
          </p:cNvSpPr>
          <p:nvPr/>
        </p:nvSpPr>
        <p:spPr bwMode="auto">
          <a:xfrm>
            <a:off x="68263" y="5746750"/>
            <a:ext cx="84947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nSpc>
                <a:spcPct val="90000"/>
              </a:lnSpc>
              <a:spcBef>
                <a:spcPct val="50000"/>
              </a:spcBef>
              <a:buFontTx/>
              <a:buNone/>
            </a:pPr>
            <a:r>
              <a:rPr lang="en-US" altLang="en-US" sz="1600" b="0" baseline="0" dirty="0">
                <a:solidFill>
                  <a:schemeClr val="tx1"/>
                </a:solidFill>
                <a:latin typeface="Arial" pitchFamily="34" charset="0"/>
              </a:rPr>
              <a:t>American Cancer Society. </a:t>
            </a:r>
            <a:r>
              <a:rPr lang="en-US" altLang="en-US" sz="1600" b="0" i="1" baseline="0" dirty="0">
                <a:solidFill>
                  <a:schemeClr val="tx1"/>
                </a:solidFill>
                <a:latin typeface="Arial" pitchFamily="34" charset="0"/>
              </a:rPr>
              <a:t>Breast Cancer Facts and Figures 2005-2006</a:t>
            </a:r>
            <a:r>
              <a:rPr lang="en-US" altLang="en-US" sz="1600" b="0" baseline="0" dirty="0">
                <a:solidFill>
                  <a:schemeClr val="tx1"/>
                </a:solidFill>
                <a:latin typeface="Arial" pitchFamily="34" charset="0"/>
              </a:rPr>
              <a:t>; Berry D, et al. </a:t>
            </a:r>
            <a:r>
              <a:rPr lang="en-US" altLang="en-US" sz="1600" b="0" i="1" baseline="0" dirty="0">
                <a:solidFill>
                  <a:schemeClr val="tx1"/>
                </a:solidFill>
                <a:latin typeface="Arial" pitchFamily="34" charset="0"/>
              </a:rPr>
              <a:t>N </a:t>
            </a:r>
            <a:r>
              <a:rPr lang="en-US" altLang="en-US" sz="1600" b="0" i="1" baseline="0" dirty="0" err="1">
                <a:solidFill>
                  <a:schemeClr val="tx1"/>
                </a:solidFill>
                <a:latin typeface="Arial" pitchFamily="34" charset="0"/>
              </a:rPr>
              <a:t>Engl</a:t>
            </a:r>
            <a:r>
              <a:rPr lang="en-US" altLang="en-US" sz="1600" b="0" i="1" baseline="0" dirty="0">
                <a:solidFill>
                  <a:schemeClr val="tx1"/>
                </a:solidFill>
                <a:latin typeface="Arial" pitchFamily="34" charset="0"/>
              </a:rPr>
              <a:t> J Med. </a:t>
            </a:r>
            <a:r>
              <a:rPr lang="en-US" altLang="en-US" sz="1600" b="0" baseline="0" dirty="0">
                <a:solidFill>
                  <a:schemeClr val="tx1"/>
                </a:solidFill>
                <a:latin typeface="Arial" pitchFamily="34" charset="0"/>
              </a:rPr>
              <a:t>2005;353:1784-1792.</a:t>
            </a:r>
          </a:p>
        </p:txBody>
      </p:sp>
    </p:spTree>
    <p:extLst>
      <p:ext uri="{BB962C8B-B14F-4D97-AF65-F5344CB8AC3E}">
        <p14:creationId xmlns:p14="http://schemas.microsoft.com/office/powerpoint/2010/main" val="2858811752"/>
      </p:ext>
    </p:extLst>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noTextEdit="1"/>
          </p:cNvSpPr>
          <p:nvPr>
            <p:ph type="media" sz="half" idx="1"/>
          </p:nvPr>
        </p:nvSpPr>
        <p:spPr>
          <a:xfrm>
            <a:off x="228600" y="1295400"/>
            <a:ext cx="4206875" cy="4800600"/>
          </a:xfrm>
        </p:spPr>
      </p:sp>
      <p:sp>
        <p:nvSpPr>
          <p:cNvPr id="71683" name="Rectangle 3"/>
          <p:cNvSpPr>
            <a:spLocks noGrp="1" noChangeArrowheads="1"/>
          </p:cNvSpPr>
          <p:nvPr>
            <p:ph type="body" sz="half" idx="2"/>
          </p:nvPr>
        </p:nvSpPr>
        <p:spPr>
          <a:xfrm>
            <a:off x="4595813" y="1295400"/>
            <a:ext cx="4206875" cy="4800600"/>
          </a:xfrm>
        </p:spPr>
        <p:txBody>
          <a:bodyPr/>
          <a:lstStyle/>
          <a:p>
            <a:pPr eaLnBrk="1" hangingPunct="1"/>
            <a:endParaRPr lang="en-US" altLang="en-US" sz="2100" smtClean="0"/>
          </a:p>
        </p:txBody>
      </p:sp>
      <p:pic>
        <p:nvPicPr>
          <p:cNvPr id="71684" name="Picture 4" descr="PK215_Template1_Title Slide_v04"/>
          <p:cNvPicPr>
            <a:picLocks noChangeAspect="1" noChangeArrowheads="1"/>
          </p:cNvPicPr>
          <p:nvPr/>
        </p:nvPicPr>
        <p:blipFill>
          <a:blip r:embed="rId3">
            <a:extLst>
              <a:ext uri="{28A0092B-C50C-407E-A947-70E740481C1C}">
                <a14:useLocalDpi xmlns:a14="http://schemas.microsoft.com/office/drawing/2010/main" val="0"/>
              </a:ext>
            </a:extLst>
          </a:blip>
          <a:srcRect t="267"/>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5"/>
          <p:cNvSpPr>
            <a:spLocks noChangeArrowheads="1"/>
          </p:cNvSpPr>
          <p:nvPr/>
        </p:nvSpPr>
        <p:spPr bwMode="auto">
          <a:xfrm>
            <a:off x="5943600" y="1295400"/>
            <a:ext cx="3048000"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FFFF00"/>
                </a:solidFill>
                <a:cs typeface="Arial" charset="0"/>
              </a:rPr>
              <a:t>Racial Differences </a:t>
            </a:r>
            <a:br>
              <a:rPr lang="en-US" altLang="en-US" sz="2400" b="1">
                <a:solidFill>
                  <a:srgbClr val="FFFF00"/>
                </a:solidFill>
                <a:cs typeface="Arial" charset="0"/>
              </a:rPr>
            </a:br>
            <a:r>
              <a:rPr lang="en-US" altLang="en-US" sz="2400" b="1">
                <a:solidFill>
                  <a:srgbClr val="FFFF00"/>
                </a:solidFill>
                <a:cs typeface="Arial" charset="0"/>
              </a:rPr>
              <a:t>in Cancer: </a:t>
            </a:r>
            <a:br>
              <a:rPr lang="en-US" altLang="en-US" sz="2400" b="1">
                <a:solidFill>
                  <a:srgbClr val="FFFF00"/>
                </a:solidFill>
                <a:cs typeface="Arial" charset="0"/>
              </a:rPr>
            </a:br>
            <a:r>
              <a:rPr lang="en-US" altLang="en-US">
                <a:solidFill>
                  <a:srgbClr val="9966FF"/>
                </a:solidFill>
                <a:cs typeface="Arial" charset="0"/>
              </a:rPr>
              <a:t/>
            </a:r>
            <a:br>
              <a:rPr lang="en-US" altLang="en-US">
                <a:solidFill>
                  <a:srgbClr val="9966FF"/>
                </a:solidFill>
                <a:cs typeface="Arial" charset="0"/>
              </a:rPr>
            </a:br>
            <a:r>
              <a:rPr lang="en-US" altLang="en-US">
                <a:solidFill>
                  <a:srgbClr val="9966FF"/>
                </a:solidFill>
                <a:cs typeface="Arial" charset="0"/>
              </a:rPr>
              <a:t>A Comparison of Black and White Adults in the United States</a:t>
            </a:r>
            <a:br>
              <a:rPr lang="en-US" altLang="en-US">
                <a:solidFill>
                  <a:srgbClr val="9966FF"/>
                </a:solidFill>
                <a:cs typeface="Arial" charset="0"/>
              </a:rPr>
            </a:br>
            <a:r>
              <a:rPr lang="en-US" altLang="en-US">
                <a:solidFill>
                  <a:srgbClr val="9966FF"/>
                </a:solidFill>
                <a:cs typeface="Arial" charset="0"/>
              </a:rPr>
              <a:t/>
            </a:r>
            <a:br>
              <a:rPr lang="en-US" altLang="en-US">
                <a:solidFill>
                  <a:srgbClr val="9966FF"/>
                </a:solidFill>
                <a:cs typeface="Arial" charset="0"/>
              </a:rPr>
            </a:br>
            <a:r>
              <a:rPr lang="en-US" altLang="en-US">
                <a:solidFill>
                  <a:srgbClr val="9966FF"/>
                </a:solidFill>
                <a:cs typeface="Arial" charset="0"/>
              </a:rPr>
              <a:t>Robin Hertz, Ph.D</a:t>
            </a:r>
            <a:br>
              <a:rPr lang="en-US" altLang="en-US">
                <a:solidFill>
                  <a:srgbClr val="9966FF"/>
                </a:solidFill>
                <a:cs typeface="Arial" charset="0"/>
              </a:rPr>
            </a:br>
            <a:r>
              <a:rPr lang="en-US" altLang="en-US">
                <a:solidFill>
                  <a:srgbClr val="9966FF"/>
                </a:solidFill>
                <a:cs typeface="Arial" charset="0"/>
              </a:rPr>
              <a:t>Edith Mitchell, MD, FACP</a:t>
            </a:r>
          </a:p>
        </p:txBody>
      </p:sp>
      <p:sp>
        <p:nvSpPr>
          <p:cNvPr id="258054" name="Rectangle 6"/>
          <p:cNvSpPr>
            <a:spLocks noGrp="1" noChangeArrowheads="1"/>
          </p:cNvSpPr>
          <p:nvPr>
            <p:ph type="title"/>
          </p:nvPr>
        </p:nvSpPr>
        <p:spPr/>
        <p:txBody>
          <a:bodyPr/>
          <a:lstStyle/>
          <a:p>
            <a:pPr eaLnBrk="1" hangingPunct="1">
              <a:defRPr/>
            </a:pPr>
            <a:endParaRPr lang="en-US" smtClean="0"/>
          </a:p>
        </p:txBody>
      </p:sp>
    </p:spTree>
    <p:extLst>
      <p:ext uri="{BB962C8B-B14F-4D97-AF65-F5344CB8AC3E}">
        <p14:creationId xmlns:p14="http://schemas.microsoft.com/office/powerpoint/2010/main" val="24382318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0013" y="225425"/>
            <a:ext cx="8758237" cy="357188"/>
          </a:xfrm>
        </p:spPr>
        <p:txBody>
          <a:bodyPr/>
          <a:lstStyle/>
          <a:p>
            <a:pPr eaLnBrk="1" hangingPunct="1"/>
            <a:r>
              <a:rPr lang="en-US" altLang="en-US" sz="2800" smtClean="0"/>
              <a:t>Breast Cancer Incidence Rates by Race and Age</a:t>
            </a:r>
          </a:p>
        </p:txBody>
      </p:sp>
      <p:graphicFrame>
        <p:nvGraphicFramePr>
          <p:cNvPr id="14339" name="Object 3"/>
          <p:cNvGraphicFramePr>
            <a:graphicFrameLocks/>
          </p:cNvGraphicFramePr>
          <p:nvPr/>
        </p:nvGraphicFramePr>
        <p:xfrm>
          <a:off x="223838" y="1066800"/>
          <a:ext cx="8154987" cy="5038725"/>
        </p:xfrm>
        <a:graphic>
          <a:graphicData uri="http://schemas.openxmlformats.org/presentationml/2006/ole">
            <mc:AlternateContent xmlns:mc="http://schemas.openxmlformats.org/markup-compatibility/2006">
              <mc:Choice xmlns:v="urn:schemas-microsoft-com:vml" Requires="v">
                <p:oleObj spid="_x0000_s1034" name="Chart" r:id="rId4" imgW="8153294" imgH="5038850" progId="MSGraph.Chart.8">
                  <p:embed followColorScheme="full"/>
                </p:oleObj>
              </mc:Choice>
              <mc:Fallback>
                <p:oleObj name="Chart" r:id="rId4" imgW="8153294" imgH="5038850" progId="MSGraph.Chart.8">
                  <p:embed followColorScheme="full"/>
                  <p:pic>
                    <p:nvPicPr>
                      <p:cNvPr id="0" name=""/>
                      <p:cNvPicPr>
                        <a:picLocks noChangeArrowheads="1"/>
                      </p:cNvPicPr>
                      <p:nvPr/>
                    </p:nvPicPr>
                    <p:blipFill>
                      <a:blip r:embed="rId5"/>
                      <a:srcRect/>
                      <a:stretch>
                        <a:fillRect/>
                      </a:stretch>
                    </p:blipFill>
                    <p:spPr bwMode="invGray">
                      <a:xfrm>
                        <a:off x="223838" y="1066800"/>
                        <a:ext cx="8154987"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4"/>
          <p:cNvSpPr>
            <a:spLocks noChangeArrowheads="1"/>
          </p:cNvSpPr>
          <p:nvPr/>
        </p:nvSpPr>
        <p:spPr bwMode="invGray">
          <a:xfrm>
            <a:off x="7432675" y="1077913"/>
            <a:ext cx="473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400" baseline="0">
                <a:latin typeface="Arial" pitchFamily="34" charset="0"/>
              </a:rPr>
              <a:t>Black</a:t>
            </a:r>
          </a:p>
        </p:txBody>
      </p:sp>
      <p:sp>
        <p:nvSpPr>
          <p:cNvPr id="14341" name="Line 5"/>
          <p:cNvSpPr>
            <a:spLocks noChangeShapeType="1"/>
          </p:cNvSpPr>
          <p:nvPr/>
        </p:nvSpPr>
        <p:spPr bwMode="invGray">
          <a:xfrm>
            <a:off x="7024688" y="1201738"/>
            <a:ext cx="334962" cy="0"/>
          </a:xfrm>
          <a:prstGeom prst="line">
            <a:avLst/>
          </a:prstGeom>
          <a:noFill/>
          <a:ln w="28575">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Rectangle 6"/>
          <p:cNvSpPr>
            <a:spLocks noChangeArrowheads="1"/>
          </p:cNvSpPr>
          <p:nvPr/>
        </p:nvSpPr>
        <p:spPr bwMode="invGray">
          <a:xfrm>
            <a:off x="8461375" y="1077913"/>
            <a:ext cx="48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0"/>
              </a:spcBef>
              <a:buFontTx/>
              <a:buNone/>
            </a:pPr>
            <a:r>
              <a:rPr lang="en-US" altLang="en-US" sz="1400" baseline="0">
                <a:latin typeface="Arial" pitchFamily="34" charset="0"/>
              </a:rPr>
              <a:t>White</a:t>
            </a:r>
          </a:p>
        </p:txBody>
      </p:sp>
      <p:sp>
        <p:nvSpPr>
          <p:cNvPr id="14343" name="Line 7"/>
          <p:cNvSpPr>
            <a:spLocks noChangeShapeType="1"/>
          </p:cNvSpPr>
          <p:nvPr/>
        </p:nvSpPr>
        <p:spPr bwMode="invGray">
          <a:xfrm>
            <a:off x="8045450" y="1201738"/>
            <a:ext cx="334963" cy="0"/>
          </a:xfrm>
          <a:prstGeom prst="line">
            <a:avLst/>
          </a:prstGeom>
          <a:noFill/>
          <a:ln w="28575">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ext Box 8"/>
          <p:cNvSpPr txBox="1">
            <a:spLocks noChangeArrowheads="1"/>
          </p:cNvSpPr>
          <p:nvPr/>
        </p:nvSpPr>
        <p:spPr bwMode="invGray">
          <a:xfrm rot="-5400000">
            <a:off x="-892175" y="3579813"/>
            <a:ext cx="2962275" cy="212725"/>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solidFill>
                  <a:srgbClr val="FF00FF"/>
                </a:solidFill>
                <a:latin typeface="Arial" pitchFamily="34" charset="0"/>
              </a:rPr>
              <a:t>Rate per 100,000 female population</a:t>
            </a:r>
          </a:p>
        </p:txBody>
      </p:sp>
      <p:sp>
        <p:nvSpPr>
          <p:cNvPr id="14345" name="Rectangle 9"/>
          <p:cNvSpPr>
            <a:spLocks noChangeArrowheads="1"/>
          </p:cNvSpPr>
          <p:nvPr/>
        </p:nvSpPr>
        <p:spPr bwMode="invGray">
          <a:xfrm>
            <a:off x="669925" y="6300788"/>
            <a:ext cx="6602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Bef>
                <a:spcPct val="20000"/>
              </a:spcBef>
              <a:buChar char="•"/>
              <a:tabLst>
                <a:tab pos="77788" algn="l"/>
                <a:tab pos="112713" algn="l"/>
              </a:tabLst>
              <a:defRPr sz="2100">
                <a:solidFill>
                  <a:schemeClr val="bg1"/>
                </a:solidFill>
                <a:latin typeface="Arial Unicode MS" pitchFamily="34" charset="-128"/>
              </a:defRPr>
            </a:lvl1pPr>
            <a:lvl2pPr marL="742950" indent="-285750" eaLnBrk="0" hangingPunct="0">
              <a:spcBef>
                <a:spcPct val="20000"/>
              </a:spcBef>
              <a:buChar char="–"/>
              <a:tabLst>
                <a:tab pos="77788" algn="l"/>
                <a:tab pos="112713" algn="l"/>
              </a:tabLst>
              <a:defRPr sz="2100">
                <a:solidFill>
                  <a:schemeClr val="bg1"/>
                </a:solidFill>
                <a:latin typeface="Arial Unicode MS" pitchFamily="34" charset="-128"/>
              </a:defRPr>
            </a:lvl2pPr>
            <a:lvl3pPr marL="1143000" indent="-228600" eaLnBrk="0" hangingPunct="0">
              <a:spcBef>
                <a:spcPct val="20000"/>
              </a:spcBef>
              <a:buChar char="•"/>
              <a:tabLst>
                <a:tab pos="77788" algn="l"/>
                <a:tab pos="112713" algn="l"/>
              </a:tabLst>
              <a:defRPr sz="2100">
                <a:solidFill>
                  <a:schemeClr val="bg1"/>
                </a:solidFill>
                <a:latin typeface="Arial Unicode MS" pitchFamily="34" charset="-128"/>
              </a:defRPr>
            </a:lvl3pPr>
            <a:lvl4pPr marL="1600200" indent="-228600" eaLnBrk="0" hangingPunct="0">
              <a:spcBef>
                <a:spcPct val="20000"/>
              </a:spcBef>
              <a:buChar char="–"/>
              <a:tabLst>
                <a:tab pos="77788" algn="l"/>
                <a:tab pos="112713" algn="l"/>
              </a:tabLst>
              <a:defRPr sz="2100">
                <a:solidFill>
                  <a:schemeClr val="bg1"/>
                </a:solidFill>
                <a:latin typeface="Arial Unicode MS" pitchFamily="34" charset="-128"/>
              </a:defRPr>
            </a:lvl4pPr>
            <a:lvl5pPr marL="2057400" indent="-228600" eaLnBrk="0" hangingPunct="0">
              <a:spcBef>
                <a:spcPct val="20000"/>
              </a:spcBef>
              <a:buChar char="•"/>
              <a:tabLst>
                <a:tab pos="77788" algn="l"/>
                <a:tab pos="112713" algn="l"/>
              </a:tabLst>
              <a:defRPr sz="2100">
                <a:solidFill>
                  <a:schemeClr val="bg1"/>
                </a:solidFill>
                <a:latin typeface="Arial Unicode MS" pitchFamily="34" charset="-128"/>
              </a:defRPr>
            </a:lvl5pPr>
            <a:lvl6pPr marL="25146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6pPr>
            <a:lvl7pPr marL="29718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7pPr>
            <a:lvl8pPr marL="34290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8pPr>
            <a:lvl9pPr marL="3886200" indent="-228600" eaLnBrk="0" fontAlgn="base" hangingPunct="0">
              <a:spcBef>
                <a:spcPct val="20000"/>
              </a:spcBef>
              <a:spcAft>
                <a:spcPct val="0"/>
              </a:spcAft>
              <a:buChar char="•"/>
              <a:tabLst>
                <a:tab pos="77788" algn="l"/>
                <a:tab pos="112713" algn="l"/>
              </a:tabLst>
              <a:defRPr sz="2100">
                <a:solidFill>
                  <a:schemeClr val="bg1"/>
                </a:solidFill>
                <a:latin typeface="Arial Unicode MS" pitchFamily="34" charset="-128"/>
              </a:defRPr>
            </a:lvl9pPr>
          </a:lstStyle>
          <a:p>
            <a:pPr algn="ctr" eaLnBrk="1" hangingPunct="1">
              <a:spcBef>
                <a:spcPct val="0"/>
              </a:spcBef>
              <a:buFontTx/>
              <a:buNone/>
            </a:pPr>
            <a:r>
              <a:rPr lang="en-US" altLang="en-US" sz="1100" baseline="0">
                <a:solidFill>
                  <a:srgbClr val="FFFF00"/>
                </a:solidFill>
              </a:rPr>
              <a:t>Source: SEER 1996–2001</a:t>
            </a:r>
            <a:br>
              <a:rPr lang="en-US" altLang="en-US" sz="1100" baseline="0">
                <a:solidFill>
                  <a:srgbClr val="FFFF00"/>
                </a:solidFill>
              </a:rPr>
            </a:br>
            <a:r>
              <a:rPr lang="en-US" altLang="en-US" sz="1100" baseline="0">
                <a:solidFill>
                  <a:srgbClr val="FFFF00"/>
                </a:solidFill>
              </a:rPr>
              <a:t>Note: Graphs may  not begin at age 20 due to sample size limitations.</a:t>
            </a:r>
          </a:p>
        </p:txBody>
      </p:sp>
      <p:sp>
        <p:nvSpPr>
          <p:cNvPr id="14346" name="Text Box 10"/>
          <p:cNvSpPr txBox="1">
            <a:spLocks noChangeArrowheads="1"/>
          </p:cNvSpPr>
          <p:nvPr/>
        </p:nvSpPr>
        <p:spPr bwMode="invGray">
          <a:xfrm>
            <a:off x="4302125" y="5862638"/>
            <a:ext cx="1416050" cy="212725"/>
          </a:xfrm>
          <a:prstGeom prst="rect">
            <a:avLst/>
          </a:prstGeom>
          <a:noFill/>
          <a:ln>
            <a:noFill/>
          </a:ln>
          <a:effectLst/>
          <a:extLst>
            <a:ext uri="{909E8E84-426E-40DD-AFC4-6F175D3DCCD1}">
              <a14:hiddenFill xmlns:a14="http://schemas.microsoft.com/office/drawing/2010/main">
                <a:gradFill rotWithShape="0">
                  <a:gsLst>
                    <a:gs pos="0">
                      <a:srgbClr val="CC0000"/>
                    </a:gs>
                    <a:gs pos="100000">
                      <a:srgbClr val="000000"/>
                    </a:gs>
                  </a:gsLst>
                  <a:lin ang="0" scaled="1"/>
                </a:gra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lgn="ctr">
              <a:spcBef>
                <a:spcPct val="0"/>
              </a:spcBef>
              <a:buFontTx/>
              <a:buNone/>
            </a:pPr>
            <a:r>
              <a:rPr lang="en-US" altLang="en-US" sz="1400" baseline="0">
                <a:latin typeface="Arial" pitchFamily="34" charset="0"/>
              </a:rPr>
              <a:t>Age at diagnosis</a:t>
            </a:r>
          </a:p>
        </p:txBody>
      </p:sp>
      <p:sp>
        <p:nvSpPr>
          <p:cNvPr id="14347" name="Text Box 11"/>
          <p:cNvSpPr txBox="1">
            <a:spLocks noChangeArrowheads="1"/>
          </p:cNvSpPr>
          <p:nvPr/>
        </p:nvSpPr>
        <p:spPr bwMode="auto">
          <a:xfrm>
            <a:off x="8534400" y="6400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bg1"/>
                </a:solidFill>
                <a:latin typeface="Arial Unicode MS" pitchFamily="34" charset="-128"/>
              </a:defRPr>
            </a:lvl1pPr>
            <a:lvl2pPr marL="742950" indent="-285750" eaLnBrk="0" hangingPunct="0">
              <a:spcBef>
                <a:spcPct val="20000"/>
              </a:spcBef>
              <a:buChar char="–"/>
              <a:defRPr sz="2100">
                <a:solidFill>
                  <a:schemeClr val="bg1"/>
                </a:solidFill>
                <a:latin typeface="Arial Unicode MS" pitchFamily="34" charset="-128"/>
              </a:defRPr>
            </a:lvl2pPr>
            <a:lvl3pPr marL="1143000" indent="-228600" eaLnBrk="0" hangingPunct="0">
              <a:spcBef>
                <a:spcPct val="20000"/>
              </a:spcBef>
              <a:buChar char="•"/>
              <a:defRPr sz="2100">
                <a:solidFill>
                  <a:schemeClr val="bg1"/>
                </a:solidFill>
                <a:latin typeface="Arial Unicode MS" pitchFamily="34" charset="-128"/>
              </a:defRPr>
            </a:lvl3pPr>
            <a:lvl4pPr marL="1600200" indent="-228600" eaLnBrk="0" hangingPunct="0">
              <a:spcBef>
                <a:spcPct val="20000"/>
              </a:spcBef>
              <a:buChar char="–"/>
              <a:defRPr sz="2100">
                <a:solidFill>
                  <a:schemeClr val="bg1"/>
                </a:solidFill>
                <a:latin typeface="Arial Unicode MS" pitchFamily="34" charset="-128"/>
              </a:defRPr>
            </a:lvl4pPr>
            <a:lvl5pPr marL="2057400" indent="-228600" eaLnBrk="0" hangingPunct="0">
              <a:spcBef>
                <a:spcPct val="20000"/>
              </a:spcBef>
              <a:buChar char="•"/>
              <a:defRPr sz="2100">
                <a:solidFill>
                  <a:schemeClr val="bg1"/>
                </a:solidFill>
                <a:latin typeface="Arial Unicode MS" pitchFamily="34" charset="-128"/>
              </a:defRPr>
            </a:lvl5pPr>
            <a:lvl6pPr marL="2514600" indent="-228600" eaLnBrk="0" fontAlgn="base" hangingPunct="0">
              <a:spcBef>
                <a:spcPct val="20000"/>
              </a:spcBef>
              <a:spcAft>
                <a:spcPct val="0"/>
              </a:spcAft>
              <a:buChar char="•"/>
              <a:defRPr sz="2100">
                <a:solidFill>
                  <a:schemeClr val="bg1"/>
                </a:solidFill>
                <a:latin typeface="Arial Unicode MS" pitchFamily="34" charset="-128"/>
              </a:defRPr>
            </a:lvl6pPr>
            <a:lvl7pPr marL="2971800" indent="-228600" eaLnBrk="0" fontAlgn="base" hangingPunct="0">
              <a:spcBef>
                <a:spcPct val="20000"/>
              </a:spcBef>
              <a:spcAft>
                <a:spcPct val="0"/>
              </a:spcAft>
              <a:buChar char="•"/>
              <a:defRPr sz="2100">
                <a:solidFill>
                  <a:schemeClr val="bg1"/>
                </a:solidFill>
                <a:latin typeface="Arial Unicode MS" pitchFamily="34" charset="-128"/>
              </a:defRPr>
            </a:lvl7pPr>
            <a:lvl8pPr marL="3429000" indent="-228600" eaLnBrk="0" fontAlgn="base" hangingPunct="0">
              <a:spcBef>
                <a:spcPct val="20000"/>
              </a:spcBef>
              <a:spcAft>
                <a:spcPct val="0"/>
              </a:spcAft>
              <a:buChar char="•"/>
              <a:defRPr sz="2100">
                <a:solidFill>
                  <a:schemeClr val="bg1"/>
                </a:solidFill>
                <a:latin typeface="Arial Unicode MS" pitchFamily="34" charset="-128"/>
              </a:defRPr>
            </a:lvl8pPr>
            <a:lvl9pPr marL="3886200" indent="-228600" eaLnBrk="0" fontAlgn="base" hangingPunct="0">
              <a:spcBef>
                <a:spcPct val="20000"/>
              </a:spcBef>
              <a:spcAft>
                <a:spcPct val="0"/>
              </a:spcAft>
              <a:buChar char="•"/>
              <a:defRPr sz="2100">
                <a:solidFill>
                  <a:schemeClr val="bg1"/>
                </a:solidFill>
                <a:latin typeface="Arial Unicode MS" pitchFamily="34" charset="-128"/>
              </a:defRPr>
            </a:lvl9pPr>
          </a:lstStyle>
          <a:p>
            <a:pPr>
              <a:spcBef>
                <a:spcPct val="50000"/>
              </a:spcBef>
              <a:buFontTx/>
              <a:buNone/>
            </a:pPr>
            <a:r>
              <a:rPr lang="en-US" altLang="en-US" sz="1800" b="0" baseline="0">
                <a:solidFill>
                  <a:schemeClr val="tx1"/>
                </a:solidFill>
                <a:latin typeface="Arial" pitchFamily="34" charset="0"/>
              </a:rPr>
              <a:t>18</a:t>
            </a:r>
          </a:p>
        </p:txBody>
      </p:sp>
    </p:spTree>
    <p:extLst>
      <p:ext uri="{BB962C8B-B14F-4D97-AF65-F5344CB8AC3E}">
        <p14:creationId xmlns:p14="http://schemas.microsoft.com/office/powerpoint/2010/main" val="22747285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9|34.1|1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rk_Jefferson">
  <a:themeElements>
    <a:clrScheme name="Jefferson Palette widescreen">
      <a:dk1>
        <a:sysClr val="windowText" lastClr="000000"/>
      </a:dk1>
      <a:lt1>
        <a:sysClr val="window" lastClr="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Light_Jefferson">
  <a:themeElements>
    <a:clrScheme name="Custom 1">
      <a:dk1>
        <a:srgbClr val="152456"/>
      </a:dk1>
      <a:lt1>
        <a:sysClr val="window" lastClr="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Light_Jefferson">
  <a:themeElements>
    <a:clrScheme name="Custom 1">
      <a:dk1>
        <a:srgbClr val="152456"/>
      </a:dk1>
      <a:lt1>
        <a:sysClr val="window" lastClr="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Dark_Jefferson">
  <a:themeElements>
    <a:clrScheme name="Jefferson Palette widescreen">
      <a:dk1>
        <a:sysClr val="windowText" lastClr="000000"/>
      </a:dk1>
      <a:lt1>
        <a:sysClr val="window" lastClr="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618</TotalTime>
  <Words>2048</Words>
  <Application>Microsoft Office PowerPoint</Application>
  <PresentationFormat>On-screen Show (4:3)</PresentationFormat>
  <Paragraphs>394</Paragraphs>
  <Slides>34</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39" baseType="lpstr">
      <vt:lpstr>Dark_Jefferson</vt:lpstr>
      <vt:lpstr>Light_Jefferson</vt:lpstr>
      <vt:lpstr>1_Light_Jefferson</vt:lpstr>
      <vt:lpstr>1_Dark_Jefferson</vt:lpstr>
      <vt:lpstr>Chart</vt:lpstr>
      <vt:lpstr>Disparities in Breast Cancer 2015</vt:lpstr>
      <vt:lpstr>PowerPoint Presentation</vt:lpstr>
      <vt:lpstr>Overview</vt:lpstr>
      <vt:lpstr>Incidence of Cancer in Women</vt:lpstr>
      <vt:lpstr>Prognostic Factors in Breast Cancer</vt:lpstr>
      <vt:lpstr>Annual Cancer Mortality</vt:lpstr>
      <vt:lpstr>Factors Contributing to Declining US Mortality</vt:lpstr>
      <vt:lpstr>PowerPoint Presentation</vt:lpstr>
      <vt:lpstr>Breast Cancer Incidence Rates by Race and Age</vt:lpstr>
      <vt:lpstr>Age-adjusted Breast Cancer Mortality Rate by Race</vt:lpstr>
      <vt:lpstr>Five-year Relative Survival in Women With Breast Cancer by Race and Age</vt:lpstr>
      <vt:lpstr>Breast Cancer Summary</vt:lpstr>
      <vt:lpstr>Annual Direct Medical Spending for Total Cancer Treatment by Race and Payment Source, Age 40–64</vt:lpstr>
      <vt:lpstr>Annual Direct Medical Spending for Total Cancer Treatment by Race and Payment Source, Age 65 and Older</vt:lpstr>
      <vt:lpstr>PowerPoint Presentation</vt:lpstr>
      <vt:lpstr>National Cancer Data Base M.C. Lee et al, 2007 Breast Cancer Symposium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PARP is an Important Enzyme in DNA Repair of Normal Cells as Well as Cancer Cells</vt:lpstr>
      <vt:lpstr>PowerPoint Presentation</vt:lpstr>
      <vt:lpstr>Differences in breast carcinoma characteristics in newly diagnosed African-American and Caucasian patients; a single-institution compilation compared with the National Cancer Institute SEER database (Morris et al).</vt:lpstr>
      <vt:lpstr>PowerPoint Presentation</vt:lpstr>
      <vt:lpstr>Consortium Approach</vt:lpstr>
      <vt:lpstr>PowerPoint Presentation</vt:lpstr>
      <vt:lpstr>PowerPoint Presentation</vt:lpstr>
      <vt:lpstr>Biomarkers</vt:lpstr>
      <vt:lpstr>Integrating Minority Populations and Gender into SKCC Research and  Clinical Trials</vt:lpstr>
      <vt:lpstr>Questions?</vt:lpstr>
    </vt:vector>
  </TitlesOfParts>
  <Company>TJUH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Hansen</dc:creator>
  <cp:lastModifiedBy>Erica Croce</cp:lastModifiedBy>
  <cp:revision>68</cp:revision>
  <cp:lastPrinted>2014-04-08T19:14:35Z</cp:lastPrinted>
  <dcterms:created xsi:type="dcterms:W3CDTF">2014-04-05T18:35:34Z</dcterms:created>
  <dcterms:modified xsi:type="dcterms:W3CDTF">2015-10-06T13:04:52Z</dcterms:modified>
</cp:coreProperties>
</file>