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Lst>
  <p:notesMasterIdLst>
    <p:notesMasterId r:id="rId65"/>
  </p:notesMasterIdLst>
  <p:sldIdLst>
    <p:sldId id="257" r:id="rId20"/>
    <p:sldId id="258" r:id="rId21"/>
    <p:sldId id="300" r:id="rId22"/>
    <p:sldId id="259" r:id="rId23"/>
    <p:sldId id="260" r:id="rId24"/>
    <p:sldId id="261" r:id="rId25"/>
    <p:sldId id="301" r:id="rId26"/>
    <p:sldId id="262" r:id="rId27"/>
    <p:sldId id="263" r:id="rId28"/>
    <p:sldId id="264" r:id="rId29"/>
    <p:sldId id="267" r:id="rId30"/>
    <p:sldId id="265" r:id="rId31"/>
    <p:sldId id="268" r:id="rId32"/>
    <p:sldId id="304" r:id="rId33"/>
    <p:sldId id="270" r:id="rId34"/>
    <p:sldId id="271" r:id="rId35"/>
    <p:sldId id="272" r:id="rId36"/>
    <p:sldId id="269" r:id="rId37"/>
    <p:sldId id="273" r:id="rId38"/>
    <p:sldId id="278" r:id="rId39"/>
    <p:sldId id="279" r:id="rId40"/>
    <p:sldId id="275" r:id="rId41"/>
    <p:sldId id="302" r:id="rId42"/>
    <p:sldId id="274" r:id="rId43"/>
    <p:sldId id="276" r:id="rId44"/>
    <p:sldId id="277" r:id="rId45"/>
    <p:sldId id="297" r:id="rId46"/>
    <p:sldId id="280" r:id="rId47"/>
    <p:sldId id="281" r:id="rId48"/>
    <p:sldId id="282" r:id="rId49"/>
    <p:sldId id="283" r:id="rId50"/>
    <p:sldId id="284" r:id="rId51"/>
    <p:sldId id="285" r:id="rId52"/>
    <p:sldId id="286" r:id="rId53"/>
    <p:sldId id="287" r:id="rId54"/>
    <p:sldId id="288" r:id="rId55"/>
    <p:sldId id="291" r:id="rId56"/>
    <p:sldId id="289" r:id="rId57"/>
    <p:sldId id="292" r:id="rId58"/>
    <p:sldId id="295" r:id="rId59"/>
    <p:sldId id="296" r:id="rId60"/>
    <p:sldId id="298" r:id="rId61"/>
    <p:sldId id="303" r:id="rId62"/>
    <p:sldId id="290" r:id="rId63"/>
    <p:sldId id="29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49" autoAdjust="0"/>
  </p:normalViewPr>
  <p:slideViewPr>
    <p:cSldViewPr>
      <p:cViewPr>
        <p:scale>
          <a:sx n="75" d="100"/>
          <a:sy n="75" d="100"/>
        </p:scale>
        <p:origin x="-122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44D58-0938-49B6-8DEF-E15AFD385EA4}" type="datetimeFigureOut">
              <a:rPr lang="en-US" smtClean="0"/>
              <a:pPr/>
              <a:t>9/29/2015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7D31C-AC33-4B3E-AE88-9C4398CDF403}" type="slidenum">
              <a:rPr lang="en-US" smtClean="0"/>
              <a:pPr/>
              <a:t>‹#›</a:t>
            </a:fld>
            <a:endParaRPr lang="en-US" dirty="0"/>
          </a:p>
        </p:txBody>
      </p:sp>
    </p:spTree>
    <p:extLst>
      <p:ext uri="{BB962C8B-B14F-4D97-AF65-F5344CB8AC3E}">
        <p14:creationId xmlns:p14="http://schemas.microsoft.com/office/powerpoint/2010/main" val="105287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(stats on those being diagnosed at this time)</a:t>
            </a:r>
          </a:p>
          <a:p>
            <a:pPr lvl="0"/>
            <a:r>
              <a:rPr lang="en-US" sz="1200" b="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is MBC? (understanding MBC)</a:t>
            </a:r>
          </a:p>
          <a:p>
            <a:pPr lvl="0"/>
            <a:r>
              <a:rPr lang="en-US" sz="1200" b="1" kern="1200" dirty="0" smtClean="0">
                <a:solidFill>
                  <a:schemeClr val="tx1"/>
                </a:solidFill>
                <a:effectLst/>
                <a:latin typeface="+mn-lt"/>
                <a:ea typeface="+mn-ea"/>
                <a:cs typeface="+mn-cs"/>
              </a:rPr>
              <a:t>Subtypes</a:t>
            </a:r>
            <a:r>
              <a:rPr lang="en-US" sz="1200" b="1" kern="1200" baseline="0" dirty="0" smtClean="0">
                <a:solidFill>
                  <a:schemeClr val="tx1"/>
                </a:solidFill>
                <a:effectLst/>
                <a:latin typeface="+mn-lt"/>
                <a:ea typeface="+mn-ea"/>
                <a:cs typeface="+mn-cs"/>
              </a:rPr>
              <a:t> of breast cancer:</a:t>
            </a:r>
            <a:r>
              <a:rPr lang="en-US" sz="1200" b="0" kern="1200" baseline="0" dirty="0" smtClean="0">
                <a:solidFill>
                  <a:schemeClr val="tx1"/>
                </a:solidFill>
                <a:effectLst/>
                <a:latin typeface="+mn-lt"/>
                <a:ea typeface="+mn-ea"/>
                <a:cs typeface="+mn-cs"/>
              </a:rPr>
              <a:t> In order to talk about treatment of MBC, need to know about the different subtypes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Treatment type</a:t>
            </a:r>
            <a:r>
              <a:rPr lang="en-US" sz="1200" kern="1200" dirty="0" smtClean="0">
                <a:solidFill>
                  <a:schemeClr val="tx1"/>
                </a:solidFill>
                <a:effectLst/>
                <a:latin typeface="+mn-lt"/>
                <a:ea typeface="+mn-ea"/>
                <a:cs typeface="+mn-cs"/>
              </a:rPr>
              <a:t>? Local</a:t>
            </a:r>
            <a:r>
              <a:rPr lang="en-US" sz="1200" kern="1200" baseline="0" dirty="0" smtClean="0">
                <a:solidFill>
                  <a:schemeClr val="tx1"/>
                </a:solidFill>
                <a:effectLst/>
                <a:latin typeface="+mn-lt"/>
                <a:ea typeface="+mn-ea"/>
                <a:cs typeface="+mn-cs"/>
              </a:rPr>
              <a:t> v. Systemic, standard v. clinical trial</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are we heading with future research and treatment interventions?</a:t>
            </a:r>
          </a:p>
          <a:p>
            <a:endParaRPr lang="en-US" dirty="0"/>
          </a:p>
        </p:txBody>
      </p:sp>
      <p:sp>
        <p:nvSpPr>
          <p:cNvPr id="4" name="Slide Number Placeholder 3"/>
          <p:cNvSpPr>
            <a:spLocks noGrp="1"/>
          </p:cNvSpPr>
          <p:nvPr>
            <p:ph type="sldNum" sz="quarter" idx="10"/>
          </p:nvPr>
        </p:nvSpPr>
        <p:spPr/>
        <p:txBody>
          <a:bodyPr/>
          <a:lstStyle/>
          <a:p>
            <a:fld id="{6677D31C-AC33-4B3E-AE88-9C4398CDF403}" type="slidenum">
              <a:rPr lang="en-US" smtClean="0"/>
              <a:pPr/>
              <a:t>2</a:t>
            </a:fld>
            <a:endParaRPr lang="en-US" dirty="0"/>
          </a:p>
        </p:txBody>
      </p:sp>
    </p:spTree>
    <p:extLst>
      <p:ext uri="{BB962C8B-B14F-4D97-AF65-F5344CB8AC3E}">
        <p14:creationId xmlns:p14="http://schemas.microsoft.com/office/powerpoint/2010/main" val="307993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a:t>
            </a:r>
            <a:r>
              <a:rPr lang="en-US" baseline="0" dirty="0" smtClean="0"/>
              <a:t> overview of where we are in the treatment of MBC in terms of standard of care and approved therapies. When should you consider clinical trials, and what kind of clinical trial?</a:t>
            </a:r>
          </a:p>
          <a:p>
            <a:r>
              <a:rPr lang="en-US" baseline="0" dirty="0" smtClean="0"/>
              <a:t>Before I discuss the “when” let me first give an overview of clinical trials and drug development broadly, and in cancer drug development specifically</a:t>
            </a:r>
          </a:p>
          <a:p>
            <a:r>
              <a:rPr lang="en-US" baseline="0" dirty="0" smtClean="0"/>
              <a:t>I’ll also discuss some recent advances and “newish” drugs now being incorporated into older/standard therapies</a:t>
            </a:r>
            <a:endParaRPr lang="en-US" dirty="0"/>
          </a:p>
        </p:txBody>
      </p:sp>
      <p:sp>
        <p:nvSpPr>
          <p:cNvPr id="4" name="Slide Number Placeholder 3"/>
          <p:cNvSpPr>
            <a:spLocks noGrp="1"/>
          </p:cNvSpPr>
          <p:nvPr>
            <p:ph type="sldNum" sz="quarter" idx="10"/>
          </p:nvPr>
        </p:nvSpPr>
        <p:spPr/>
        <p:txBody>
          <a:bodyPr/>
          <a:lstStyle/>
          <a:p>
            <a:fld id="{6677D31C-AC33-4B3E-AE88-9C4398CDF403}" type="slidenum">
              <a:rPr lang="en-US" smtClean="0"/>
              <a:pPr/>
              <a:t>19</a:t>
            </a:fld>
            <a:endParaRPr lang="en-US" dirty="0"/>
          </a:p>
        </p:txBody>
      </p:sp>
    </p:spTree>
    <p:extLst>
      <p:ext uri="{BB962C8B-B14F-4D97-AF65-F5344CB8AC3E}">
        <p14:creationId xmlns:p14="http://schemas.microsoft.com/office/powerpoint/2010/main" val="334933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xfrm>
            <a:off x="1130300" y="674688"/>
            <a:ext cx="4597400" cy="3448050"/>
          </a:xfrm>
          <a:solidFill>
            <a:srgbClr val="FFFFFF"/>
          </a:solidFill>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14338" name="Rectangle 3"/>
          <p:cNvSpPr>
            <a:spLocks noGrp="1" noChangeArrowheads="1"/>
          </p:cNvSpPr>
          <p:nvPr>
            <p:ph type="body" idx="1"/>
          </p:nvPr>
        </p:nvSpPr>
        <p:spPr>
          <a:xfrm>
            <a:off x="893763" y="4346575"/>
            <a:ext cx="5070475" cy="4122738"/>
          </a:xfrm>
          <a:solidFill>
            <a:srgbClr val="FFFFFF"/>
          </a:solidFill>
          <a:ln>
            <a:solidFill>
              <a:srgbClr val="000000"/>
            </a:solidFill>
            <a:miter lim="800000"/>
            <a:headEnd/>
            <a:tailEnd/>
          </a:ln>
        </p:spPr>
        <p:txBody>
          <a:bodyPr lIns="89730" tIns="44865" rIns="89730" bIns="44865"/>
          <a:lstStyle/>
          <a:p>
            <a:pPr defTabSz="1063625" eaLnBrk="1" hangingPunct="1">
              <a:defRPr/>
            </a:pPr>
            <a:endParaRPr lang="en-US" dirty="0">
              <a:latin typeface="Calibri"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Most women have had tamoxifen or an aromatase inhibitor already</a:t>
            </a:r>
          </a:p>
          <a:p>
            <a:r>
              <a:rPr lang="en-US" sz="1200" dirty="0" smtClean="0">
                <a:solidFill>
                  <a:schemeClr val="bg1"/>
                </a:solidFill>
              </a:rPr>
              <a:t>New strategies target pathways that circumvent hormone resistance </a:t>
            </a:r>
          </a:p>
          <a:p>
            <a:r>
              <a:rPr lang="en-US" sz="1200" dirty="0" smtClean="0">
                <a:solidFill>
                  <a:schemeClr val="bg1"/>
                </a:solidFill>
              </a:rPr>
              <a:t>Often add targeted agent to hormone therapy</a:t>
            </a:r>
          </a:p>
        </p:txBody>
      </p:sp>
      <p:sp>
        <p:nvSpPr>
          <p:cNvPr id="4" name="Slide Number Placeholder 3"/>
          <p:cNvSpPr>
            <a:spLocks noGrp="1"/>
          </p:cNvSpPr>
          <p:nvPr>
            <p:ph type="sldNum" sz="quarter" idx="10"/>
          </p:nvPr>
        </p:nvSpPr>
        <p:spPr/>
        <p:txBody>
          <a:bodyPr/>
          <a:lstStyle/>
          <a:p>
            <a:fld id="{6677D31C-AC33-4B3E-AE88-9C4398CDF403}" type="slidenum">
              <a:rPr lang="en-US" smtClean="0"/>
              <a:pPr/>
              <a:t>24</a:t>
            </a:fld>
            <a:endParaRPr lang="en-US" dirty="0"/>
          </a:p>
        </p:txBody>
      </p:sp>
    </p:spTree>
    <p:extLst>
      <p:ext uri="{BB962C8B-B14F-4D97-AF65-F5344CB8AC3E}">
        <p14:creationId xmlns:p14="http://schemas.microsoft.com/office/powerpoint/2010/main" val="178386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A10C44E-5CE3-4EA5-8D43-B0A814CB6782}" type="slidenum">
              <a:rPr lang="en-US" sz="1200">
                <a:solidFill>
                  <a:prstClr val="black"/>
                </a:solidFill>
              </a:rPr>
              <a:pPr/>
              <a:t>28</a:t>
            </a:fld>
            <a:endParaRPr lang="en-US" sz="120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B189E2-CC4D-4374-A0EB-FAA958209D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5444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7DD57A-1021-436F-895B-5438845826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43413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5318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87030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51366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6102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12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40898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77728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558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58076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864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C0CAE-1162-4499-8D24-77BB97CCE8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42609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62971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91777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7269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27054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166321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32292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1308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9708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37772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488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40883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92151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16319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18159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36391795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870CC77C-04E5-42D2-9A3E-A08EA9B214EF}"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32676538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9C98F982-1DA8-44D5-802A-178423E2714B}"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23503985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22829C69-A160-4E96-9A5A-28CDAA44E4C8}"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3015060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0013717B-0C5E-45FB-BDAB-62D8DAFB9882}"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6983435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DA8E99F0-1D5F-4284-BB06-F735A94ACEE8}"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35571891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AD9B4C24-D769-413A-93F4-538000B6C0A5}"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21411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80907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98E46793-B428-46AD-B076-03952FEB2FB5}"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39002024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4524E611-0E2C-4F37-BC32-ED573DC951DF}"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30601963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r>
              <a:rPr lang="en-US" dirty="0"/>
              <a:t>March 18, 2010</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pitchFamily="34" charset="0"/>
              </a:defRPr>
            </a:lvl1pPr>
          </a:lstStyle>
          <a:p>
            <a:pPr fontAlgn="base">
              <a:spcBef>
                <a:spcPct val="0"/>
              </a:spcBef>
              <a:spcAft>
                <a:spcPct val="0"/>
              </a:spcAft>
            </a:pPr>
            <a:fld id="{3A463FEB-4B97-4DD9-91F9-DD7EA78079F1}" type="slidenum">
              <a:rPr lang="en-US">
                <a:latin typeface="Arial" pitchFamily="34" charset="0"/>
                <a:ea typeface="MS PGothic" pitchFamily="34" charset="-128"/>
              </a:rPr>
              <a:pPr fontAlgn="base">
                <a:spcBef>
                  <a:spcPct val="0"/>
                </a:spcBef>
                <a:spcAft>
                  <a:spcPct val="0"/>
                </a:spcAft>
              </a:pPr>
              <a:t>‹#›</a:t>
            </a:fld>
            <a:endParaRPr lang="en-US" dirty="0">
              <a:latin typeface="Arial" pitchFamily="34" charset="0"/>
              <a:ea typeface="MS PGothic" pitchFamily="34" charset="-128"/>
            </a:endParaRPr>
          </a:p>
        </p:txBody>
      </p:sp>
    </p:spTree>
    <p:extLst>
      <p:ext uri="{BB962C8B-B14F-4D97-AF65-F5344CB8AC3E}">
        <p14:creationId xmlns:p14="http://schemas.microsoft.com/office/powerpoint/2010/main" val="10658540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1538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03595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38956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47197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8634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91307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84760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1785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98459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68404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43920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69050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9908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97073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0248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9929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38554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7938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35229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712941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91898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11980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90700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308023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20334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82800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02053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242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181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853063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43622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6602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44085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60671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34101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87159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59027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670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20659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875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05014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2140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91734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72871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952167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59013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85464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8748242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80129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18577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3341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72469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02494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790005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26730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25419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280094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85338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57207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95212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B189E2-CC4D-4374-A0EB-FAA958209D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38438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BCBBF2-6CEA-4769-860C-7B79F7C4C37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654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002742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29597A-6BF7-4685-8217-883CACF5972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68686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F6EECEB-E047-4A7E-B982-51C62B662D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92158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C9976F-56A7-4FA7-B15F-AB9EF22C81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525161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11CE90-872A-4316-A2FE-13DD40582D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16217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F6DF5D6-7ABB-4712-94B3-BABD7B27711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419816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349E4A-A1CD-47CA-BA4E-930097E5F6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54632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F6B2E4-DDE3-40F4-AD3B-CF676132546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78154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7DD57A-1021-436F-895B-5438845826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73084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C0CAE-1162-4499-8D24-77BB97CCE8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859831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B189E2-CC4D-4374-A0EB-FAA958209D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091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BCBBF2-6CEA-4769-860C-7B79F7C4C37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550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59754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BCBBF2-6CEA-4769-860C-7B79F7C4C37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9251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29597A-6BF7-4685-8217-883CACF5972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53343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F6EECEB-E047-4A7E-B982-51C62B662D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09322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C9976F-56A7-4FA7-B15F-AB9EF22C81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055330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11CE90-872A-4316-A2FE-13DD40582D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370270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F6DF5D6-7ABB-4712-94B3-BABD7B27711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28831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349E4A-A1CD-47CA-BA4E-930097E5F6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895282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F6B2E4-DDE3-40F4-AD3B-CF676132546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58906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7DD57A-1021-436F-895B-5438845826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16706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C0CAE-1162-4499-8D24-77BB97CCE8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634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855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71504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5770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56906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74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9663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8927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1750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3000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29597A-6BF7-4685-8217-883CACF5972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804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7126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3543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83512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7210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64306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23024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3361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06822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741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994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F6EECEB-E047-4A7E-B982-51C62B662D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418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53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1693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93421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3593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1646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7003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3956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7184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7573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8296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C9976F-56A7-4FA7-B15F-AB9EF22C81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8494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7250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69048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4646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5036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7464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75470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6248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5709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9040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58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11CE90-872A-4316-A2FE-13DD40582D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6552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82695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1038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6561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0075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2825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5933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5420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25894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6302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248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F6DF5D6-7ABB-4712-94B3-BABD7B27711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1231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913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78103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57771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7933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21107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1905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4517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4480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482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432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349E4A-A1CD-47CA-BA4E-930097E5F6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57864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52667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30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885531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344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90722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61888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6538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5141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9071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11E5B9-58C0-486D-AFA2-94787F5FF3A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7731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F6B2E4-DDE3-40F4-AD3B-CF676132546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9957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05B07B-C127-4C75-B917-5E36C1BE5F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93269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F0A4-D6D5-4DE7-9CCA-AC2E2940634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8132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2B28A3-395B-4E8D-AEDF-3AC9373B4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5747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A52523-3D2E-40BF-A744-CBD146EE26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1502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C44AF45-AF88-48D1-9897-6FA3504BD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32556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15CACB-B5A3-41EC-9354-77C93F6AF1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8650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D85F34-D48F-4D1E-8CF3-C5BCDD5F0F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8130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6E13D9-3551-48C5-9B1B-93E0D5A0D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37556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FF065-DFBF-4AFC-BCAA-7F621858F0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85093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79169-DF36-4238-B8AB-3D12C0149F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774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47A75F2-C8F2-4F6E-B240-F8366526A747}"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654177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441143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735431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tx2">
              <a:lumMod val="20000"/>
              <a:lumOff val="80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a:cxnSpLocks noChangeShapeType="1"/>
          </p:cNvCxnSpPr>
          <p:nvPr userDrawn="1"/>
        </p:nvCxnSpPr>
        <p:spPr bwMode="auto">
          <a:xfrm>
            <a:off x="533400" y="1371600"/>
            <a:ext cx="8229600" cy="1588"/>
          </a:xfrm>
          <a:prstGeom prst="line">
            <a:avLst/>
          </a:prstGeom>
          <a:noFill/>
          <a:ln w="25400">
            <a:solidFill>
              <a:srgbClr val="FF669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3266723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ctr" rtl="0" eaLnBrk="0" fontAlgn="base" hangingPunct="0">
        <a:spcBef>
          <a:spcPct val="0"/>
        </a:spcBef>
        <a:spcAft>
          <a:spcPct val="0"/>
        </a:spcAft>
        <a:defRPr sz="4400" b="1" kern="1200">
          <a:solidFill>
            <a:srgbClr val="18146F"/>
          </a:solidFill>
          <a:latin typeface="+mj-lt"/>
          <a:ea typeface="MS PGothic" pitchFamily="34" charset="-128"/>
          <a:cs typeface="ＭＳ Ｐゴシック" charset="0"/>
        </a:defRPr>
      </a:lvl1pPr>
      <a:lvl2pPr algn="ctr" rtl="0" eaLnBrk="0" fontAlgn="base" hangingPunct="0">
        <a:spcBef>
          <a:spcPct val="0"/>
        </a:spcBef>
        <a:spcAft>
          <a:spcPct val="0"/>
        </a:spcAft>
        <a:defRPr sz="4400" b="1">
          <a:solidFill>
            <a:srgbClr val="18146F"/>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b="1">
          <a:solidFill>
            <a:srgbClr val="18146F"/>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b="1">
          <a:solidFill>
            <a:srgbClr val="18146F"/>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b="1">
          <a:solidFill>
            <a:srgbClr val="18146F"/>
          </a:solidFill>
          <a:latin typeface="Calibri" charset="0"/>
          <a:ea typeface="MS PGothic" pitchFamily="34" charset="-128"/>
          <a:cs typeface="ＭＳ Ｐゴシック" charset="0"/>
        </a:defRPr>
      </a:lvl5pPr>
      <a:lvl6pPr marL="457200" algn="ctr" rtl="0" fontAlgn="base">
        <a:spcBef>
          <a:spcPct val="0"/>
        </a:spcBef>
        <a:spcAft>
          <a:spcPct val="0"/>
        </a:spcAft>
        <a:defRPr sz="4400" b="1">
          <a:solidFill>
            <a:srgbClr val="18146F"/>
          </a:solidFill>
          <a:latin typeface="Calibri" charset="0"/>
          <a:ea typeface="ＭＳ Ｐゴシック" charset="0"/>
          <a:cs typeface="ＭＳ Ｐゴシック" charset="0"/>
        </a:defRPr>
      </a:lvl6pPr>
      <a:lvl7pPr marL="914400" algn="ctr" rtl="0" fontAlgn="base">
        <a:spcBef>
          <a:spcPct val="0"/>
        </a:spcBef>
        <a:spcAft>
          <a:spcPct val="0"/>
        </a:spcAft>
        <a:defRPr sz="4400" b="1">
          <a:solidFill>
            <a:srgbClr val="18146F"/>
          </a:solidFill>
          <a:latin typeface="Calibri" charset="0"/>
          <a:ea typeface="ＭＳ Ｐゴシック" charset="0"/>
          <a:cs typeface="ＭＳ Ｐゴシック" charset="0"/>
        </a:defRPr>
      </a:lvl7pPr>
      <a:lvl8pPr marL="1371600" algn="ctr" rtl="0" fontAlgn="base">
        <a:spcBef>
          <a:spcPct val="0"/>
        </a:spcBef>
        <a:spcAft>
          <a:spcPct val="0"/>
        </a:spcAft>
        <a:defRPr sz="4400" b="1">
          <a:solidFill>
            <a:srgbClr val="18146F"/>
          </a:solidFill>
          <a:latin typeface="Calibri" charset="0"/>
          <a:ea typeface="ＭＳ Ｐゴシック" charset="0"/>
          <a:cs typeface="ＭＳ Ｐゴシック" charset="0"/>
        </a:defRPr>
      </a:lvl8pPr>
      <a:lvl9pPr marL="1828800" algn="ctr" rtl="0" fontAlgn="base">
        <a:spcBef>
          <a:spcPct val="0"/>
        </a:spcBef>
        <a:spcAft>
          <a:spcPct val="0"/>
        </a:spcAft>
        <a:defRPr sz="4400" b="1">
          <a:solidFill>
            <a:srgbClr val="18146F"/>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947179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1556034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13574161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90395414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97188434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47A75F2-C8F2-4F6E-B240-F8366526A747}"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9939513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47A75F2-C8F2-4F6E-B240-F8366526A747}"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65639680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851706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5897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839410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7297464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615519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787977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7161678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29C8864-4E8B-4BBE-87F9-98B06E65F07A}"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95747750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ancer.gov/clinicaltrials" TargetMode="External"/><Relationship Id="rId2" Type="http://schemas.openxmlformats.org/officeDocument/2006/relationships/hyperlink" Target="http://www.oncolink.com" TargetMode="External"/><Relationship Id="rId1" Type="http://schemas.openxmlformats.org/officeDocument/2006/relationships/slideLayout" Target="../slideLayouts/slideLayout200.xml"/><Relationship Id="rId4" Type="http://schemas.openxmlformats.org/officeDocument/2006/relationships/hyperlink" Target="https://www.breastcancertrials.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Metastatic Breast Cancer: A Medical Update</a:t>
            </a:r>
            <a:endParaRPr lang="en-US" dirty="0"/>
          </a:p>
        </p:txBody>
      </p:sp>
      <p:sp>
        <p:nvSpPr>
          <p:cNvPr id="3" name="Subtitle 2"/>
          <p:cNvSpPr>
            <a:spLocks noGrp="1"/>
          </p:cNvSpPr>
          <p:nvPr>
            <p:ph type="subTitle" idx="1"/>
          </p:nvPr>
        </p:nvSpPr>
        <p:spPr/>
        <p:txBody>
          <a:bodyPr/>
          <a:lstStyle/>
          <a:p>
            <a:r>
              <a:rPr lang="en-US" dirty="0" smtClean="0"/>
              <a:t>Jennifer M. Matro, MD</a:t>
            </a:r>
          </a:p>
          <a:p>
            <a:r>
              <a:rPr lang="en-US" sz="2400" dirty="0" smtClean="0"/>
              <a:t>Rena Rowan Breast Center</a:t>
            </a:r>
          </a:p>
          <a:p>
            <a:r>
              <a:rPr lang="en-US" sz="2400" dirty="0" smtClean="0"/>
              <a:t>Abramson Cancer Center</a:t>
            </a:r>
          </a:p>
          <a:p>
            <a:r>
              <a:rPr lang="en-US" sz="2400" dirty="0" smtClean="0"/>
              <a:t>University of Pennsylvania</a:t>
            </a:r>
            <a:endParaRPr lang="en-US" sz="2400" dirty="0"/>
          </a:p>
        </p:txBody>
      </p:sp>
    </p:spTree>
    <p:extLst>
      <p:ext uri="{BB962C8B-B14F-4D97-AF65-F5344CB8AC3E}">
        <p14:creationId xmlns:p14="http://schemas.microsoft.com/office/powerpoint/2010/main" val="420506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MBC: Who?</a:t>
            </a:r>
            <a:endParaRPr lang="en-US" dirty="0"/>
          </a:p>
        </p:txBody>
      </p:sp>
      <p:sp>
        <p:nvSpPr>
          <p:cNvPr id="3" name="Content Placeholder 2"/>
          <p:cNvSpPr>
            <a:spLocks noGrp="1"/>
          </p:cNvSpPr>
          <p:nvPr>
            <p:ph idx="1"/>
          </p:nvPr>
        </p:nvSpPr>
        <p:spPr/>
        <p:txBody>
          <a:bodyPr/>
          <a:lstStyle/>
          <a:p>
            <a:r>
              <a:rPr lang="en-US" dirty="0" smtClean="0"/>
              <a:t>Higher stage at diagnosis</a:t>
            </a:r>
          </a:p>
          <a:p>
            <a:pPr lvl="1"/>
            <a:r>
              <a:rPr lang="en-US" dirty="0" smtClean="0"/>
              <a:t># of lymph nodes</a:t>
            </a:r>
          </a:p>
          <a:p>
            <a:pPr lvl="1"/>
            <a:r>
              <a:rPr lang="en-US" dirty="0" smtClean="0"/>
              <a:t>Tumor size</a:t>
            </a:r>
          </a:p>
          <a:p>
            <a:r>
              <a:rPr lang="en-US" dirty="0" smtClean="0"/>
              <a:t>Triple negative &gt; HER2 positive &gt; Hormone receptor positive</a:t>
            </a:r>
          </a:p>
        </p:txBody>
      </p:sp>
    </p:spTree>
    <p:extLst>
      <p:ext uri="{BB962C8B-B14F-4D97-AF65-F5344CB8AC3E}">
        <p14:creationId xmlns:p14="http://schemas.microsoft.com/office/powerpoint/2010/main" val="210209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7"/>
          <p:cNvGrpSpPr>
            <a:grpSpLocks/>
          </p:cNvGrpSpPr>
          <p:nvPr/>
        </p:nvGrpSpPr>
        <p:grpSpPr bwMode="auto">
          <a:xfrm>
            <a:off x="609600" y="3200400"/>
            <a:ext cx="1752600" cy="1604963"/>
            <a:chOff x="1676400" y="2057400"/>
            <a:chExt cx="4191000" cy="3668486"/>
          </a:xfrm>
        </p:grpSpPr>
        <p:sp>
          <p:nvSpPr>
            <p:cNvPr id="5" name="Oval 4"/>
            <p:cNvSpPr/>
            <p:nvPr/>
          </p:nvSpPr>
          <p:spPr bwMode="auto">
            <a:xfrm>
              <a:off x="1983893" y="2286001"/>
              <a:ext cx="3655735" cy="31241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0735" name="Oval 7"/>
            <p:cNvSpPr>
              <a:spLocks noChangeArrowheads="1"/>
            </p:cNvSpPr>
            <p:nvPr/>
          </p:nvSpPr>
          <p:spPr bwMode="auto">
            <a:xfrm>
              <a:off x="3124200" y="2819400"/>
              <a:ext cx="2057400" cy="16764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36" name="8-Point Star 8"/>
            <p:cNvSpPr>
              <a:spLocks noChangeArrowheads="1"/>
            </p:cNvSpPr>
            <p:nvPr/>
          </p:nvSpPr>
          <p:spPr bwMode="auto">
            <a:xfrm>
              <a:off x="2133600" y="2590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37" name="8-Point Star 9"/>
            <p:cNvSpPr>
              <a:spLocks noChangeArrowheads="1"/>
            </p:cNvSpPr>
            <p:nvPr/>
          </p:nvSpPr>
          <p:spPr bwMode="auto">
            <a:xfrm>
              <a:off x="4572000" y="2209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38" name="8-Point Star 10"/>
            <p:cNvSpPr>
              <a:spLocks noChangeArrowheads="1"/>
            </p:cNvSpPr>
            <p:nvPr/>
          </p:nvSpPr>
          <p:spPr bwMode="auto">
            <a:xfrm>
              <a:off x="3733800" y="2057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39" name="8-Point Star 11"/>
            <p:cNvSpPr>
              <a:spLocks noChangeArrowheads="1"/>
            </p:cNvSpPr>
            <p:nvPr/>
          </p:nvSpPr>
          <p:spPr bwMode="auto">
            <a:xfrm>
              <a:off x="2895600" y="2209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0" name="8-Point Star 12"/>
            <p:cNvSpPr>
              <a:spLocks noChangeArrowheads="1"/>
            </p:cNvSpPr>
            <p:nvPr/>
          </p:nvSpPr>
          <p:spPr bwMode="auto">
            <a:xfrm>
              <a:off x="1752600" y="3200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1" name="8-Point Star 13"/>
            <p:cNvSpPr>
              <a:spLocks noChangeArrowheads="1"/>
            </p:cNvSpPr>
            <p:nvPr/>
          </p:nvSpPr>
          <p:spPr bwMode="auto">
            <a:xfrm>
              <a:off x="1905000" y="44196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2" name="8-Point Star 14"/>
            <p:cNvSpPr>
              <a:spLocks noChangeArrowheads="1"/>
            </p:cNvSpPr>
            <p:nvPr/>
          </p:nvSpPr>
          <p:spPr bwMode="auto">
            <a:xfrm>
              <a:off x="3962400" y="5105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3" name="8-Point Star 15"/>
            <p:cNvSpPr>
              <a:spLocks noChangeArrowheads="1"/>
            </p:cNvSpPr>
            <p:nvPr/>
          </p:nvSpPr>
          <p:spPr bwMode="auto">
            <a:xfrm>
              <a:off x="4800600" y="48006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4" name="8-Point Star 16"/>
            <p:cNvSpPr>
              <a:spLocks noChangeArrowheads="1"/>
            </p:cNvSpPr>
            <p:nvPr/>
          </p:nvSpPr>
          <p:spPr bwMode="auto">
            <a:xfrm>
              <a:off x="5257800" y="4191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5" name="8-Point Star 17"/>
            <p:cNvSpPr>
              <a:spLocks noChangeArrowheads="1"/>
            </p:cNvSpPr>
            <p:nvPr/>
          </p:nvSpPr>
          <p:spPr bwMode="auto">
            <a:xfrm>
              <a:off x="5334000" y="3429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6" name="8-Point Star 18"/>
            <p:cNvSpPr>
              <a:spLocks noChangeArrowheads="1"/>
            </p:cNvSpPr>
            <p:nvPr/>
          </p:nvSpPr>
          <p:spPr bwMode="auto">
            <a:xfrm>
              <a:off x="5105400" y="27432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7" name="8-Point Star 19"/>
            <p:cNvSpPr>
              <a:spLocks noChangeArrowheads="1"/>
            </p:cNvSpPr>
            <p:nvPr/>
          </p:nvSpPr>
          <p:spPr bwMode="auto">
            <a:xfrm>
              <a:off x="1676400" y="3810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8" name="8-Point Star 20"/>
            <p:cNvSpPr>
              <a:spLocks noChangeArrowheads="1"/>
            </p:cNvSpPr>
            <p:nvPr/>
          </p:nvSpPr>
          <p:spPr bwMode="auto">
            <a:xfrm>
              <a:off x="2438400" y="4876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49" name="8-Point Star 21"/>
            <p:cNvSpPr>
              <a:spLocks noChangeArrowheads="1"/>
            </p:cNvSpPr>
            <p:nvPr/>
          </p:nvSpPr>
          <p:spPr bwMode="auto">
            <a:xfrm>
              <a:off x="3134139" y="5192485"/>
              <a:ext cx="533400" cy="533401"/>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grpSp>
      <p:grpSp>
        <p:nvGrpSpPr>
          <p:cNvPr id="30722" name="Group 30"/>
          <p:cNvGrpSpPr>
            <a:grpSpLocks/>
          </p:cNvGrpSpPr>
          <p:nvPr/>
        </p:nvGrpSpPr>
        <p:grpSpPr bwMode="auto">
          <a:xfrm>
            <a:off x="609600" y="5181600"/>
            <a:ext cx="1676400" cy="1352550"/>
            <a:chOff x="5105400" y="4094631"/>
            <a:chExt cx="3200400" cy="2801045"/>
          </a:xfrm>
        </p:grpSpPr>
        <p:sp>
          <p:nvSpPr>
            <p:cNvPr id="26" name="Oval 25"/>
            <p:cNvSpPr/>
            <p:nvPr/>
          </p:nvSpPr>
          <p:spPr bwMode="auto">
            <a:xfrm>
              <a:off x="5105400" y="4094631"/>
              <a:ext cx="3200400" cy="280104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0733" name="Oval 26"/>
            <p:cNvSpPr>
              <a:spLocks noChangeArrowheads="1"/>
            </p:cNvSpPr>
            <p:nvPr/>
          </p:nvSpPr>
          <p:spPr bwMode="auto">
            <a:xfrm>
              <a:off x="6019800" y="4724400"/>
              <a:ext cx="1752600" cy="15240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grpSp>
      <p:grpSp>
        <p:nvGrpSpPr>
          <p:cNvPr id="30723" name="Group 29"/>
          <p:cNvGrpSpPr>
            <a:grpSpLocks/>
          </p:cNvGrpSpPr>
          <p:nvPr/>
        </p:nvGrpSpPr>
        <p:grpSpPr bwMode="auto">
          <a:xfrm>
            <a:off x="609600" y="1295400"/>
            <a:ext cx="1752600" cy="1504950"/>
            <a:chOff x="5257800" y="381000"/>
            <a:chExt cx="3657600" cy="3124200"/>
          </a:xfrm>
        </p:grpSpPr>
        <p:sp>
          <p:nvSpPr>
            <p:cNvPr id="23" name="Oval 22"/>
            <p:cNvSpPr/>
            <p:nvPr/>
          </p:nvSpPr>
          <p:spPr bwMode="auto">
            <a:xfrm>
              <a:off x="5257800" y="381000"/>
              <a:ext cx="3657600" cy="3124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0729" name="Oval 23"/>
            <p:cNvSpPr>
              <a:spLocks noChangeArrowheads="1"/>
            </p:cNvSpPr>
            <p:nvPr/>
          </p:nvSpPr>
          <p:spPr bwMode="auto">
            <a:xfrm>
              <a:off x="6400800" y="914400"/>
              <a:ext cx="2057400" cy="16764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0730" name="Oval 24"/>
            <p:cNvSpPr>
              <a:spLocks noChangeArrowheads="1"/>
            </p:cNvSpPr>
            <p:nvPr/>
          </p:nvSpPr>
          <p:spPr bwMode="auto">
            <a:xfrm>
              <a:off x="7007087" y="1646499"/>
              <a:ext cx="1272209" cy="790937"/>
            </a:xfrm>
            <a:prstGeom prst="ellipse">
              <a:avLst/>
            </a:prstGeom>
            <a:solidFill>
              <a:srgbClr val="FFFF00"/>
            </a:solidFill>
            <a:ln w="9525">
              <a:solidFill>
                <a:schemeClr val="tx1"/>
              </a:solidFill>
              <a:round/>
              <a:headEnd/>
              <a:tailEnd/>
            </a:ln>
          </p:spPr>
          <p:txBody>
            <a:bodyPr/>
            <a:lstStyle/>
            <a:p>
              <a:pPr eaLnBrk="0" fontAlgn="base" hangingPunct="0">
                <a:spcBef>
                  <a:spcPct val="0"/>
                </a:spcBef>
                <a:spcAft>
                  <a:spcPct val="0"/>
                </a:spcAft>
              </a:pPr>
              <a:r>
                <a:rPr lang="en-US" sz="1100" b="1" dirty="0">
                  <a:solidFill>
                    <a:srgbClr val="000000"/>
                  </a:solidFill>
                </a:rPr>
                <a:t>ER</a:t>
              </a:r>
            </a:p>
          </p:txBody>
        </p:sp>
        <p:sp>
          <p:nvSpPr>
            <p:cNvPr id="29" name="Oval 28"/>
            <p:cNvSpPr/>
            <p:nvPr/>
          </p:nvSpPr>
          <p:spPr bwMode="auto">
            <a:xfrm>
              <a:off x="6689035" y="1171937"/>
              <a:ext cx="1113183" cy="662411"/>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r>
                <a:rPr lang="en-US" sz="1000" b="1" dirty="0">
                  <a:solidFill>
                    <a:srgbClr val="000000"/>
                  </a:solidFill>
                  <a:cs typeface="ＭＳ Ｐゴシック" charset="0"/>
                </a:rPr>
                <a:t>PR</a:t>
              </a:r>
            </a:p>
          </p:txBody>
        </p:sp>
      </p:grpSp>
      <p:sp>
        <p:nvSpPr>
          <p:cNvPr id="34" name="Title 33"/>
          <p:cNvSpPr>
            <a:spLocks noGrp="1"/>
          </p:cNvSpPr>
          <p:nvPr>
            <p:ph type="title"/>
          </p:nvPr>
        </p:nvSpPr>
        <p:spPr>
          <a:xfrm>
            <a:off x="228600" y="28575"/>
            <a:ext cx="8763000" cy="1143000"/>
          </a:xfrm>
        </p:spPr>
        <p:txBody>
          <a:bodyPr/>
          <a:lstStyle/>
          <a:p>
            <a:r>
              <a:rPr lang="en-US" sz="4000" dirty="0" smtClean="0"/>
              <a:t>3 main </a:t>
            </a:r>
            <a:r>
              <a:rPr lang="en-US" altLang="en-US" sz="4000" dirty="0" smtClean="0"/>
              <a:t>“</a:t>
            </a:r>
            <a:r>
              <a:rPr lang="en-US" sz="4000" dirty="0" smtClean="0"/>
              <a:t>types</a:t>
            </a:r>
            <a:r>
              <a:rPr lang="en-US" altLang="en-US" sz="4000" dirty="0" smtClean="0"/>
              <a:t>”</a:t>
            </a:r>
            <a:r>
              <a:rPr lang="en-US" sz="4000" dirty="0" smtClean="0"/>
              <a:t> of breast cancer</a:t>
            </a:r>
          </a:p>
        </p:txBody>
      </p:sp>
      <p:sp>
        <p:nvSpPr>
          <p:cNvPr id="30725" name="TextBox 34"/>
          <p:cNvSpPr txBox="1">
            <a:spLocks noChangeArrowheads="1"/>
          </p:cNvSpPr>
          <p:nvPr/>
        </p:nvSpPr>
        <p:spPr bwMode="auto">
          <a:xfrm>
            <a:off x="2743200" y="3429000"/>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a:solidFill>
                  <a:srgbClr val="FFB759"/>
                </a:solidFill>
              </a:rPr>
              <a:t>Her2-positive: </a:t>
            </a:r>
            <a:r>
              <a:rPr lang="en-US" dirty="0" smtClean="0">
                <a:solidFill>
                  <a:srgbClr val="FFB759"/>
                </a:solidFill>
              </a:rPr>
              <a:t> 20-25</a:t>
            </a:r>
            <a:r>
              <a:rPr lang="en-US" dirty="0">
                <a:solidFill>
                  <a:srgbClr val="FFB759"/>
                </a:solidFill>
              </a:rPr>
              <a:t>%</a:t>
            </a:r>
          </a:p>
        </p:txBody>
      </p:sp>
      <p:sp>
        <p:nvSpPr>
          <p:cNvPr id="30726" name="TextBox 36"/>
          <p:cNvSpPr txBox="1">
            <a:spLocks noChangeArrowheads="1"/>
          </p:cNvSpPr>
          <p:nvPr/>
        </p:nvSpPr>
        <p:spPr bwMode="auto">
          <a:xfrm>
            <a:off x="2743200" y="15240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a:solidFill>
                  <a:srgbClr val="FFB759"/>
                </a:solidFill>
              </a:rPr>
              <a:t>Hormone-receptor positive (ER+ and/or PR+):  65%</a:t>
            </a:r>
          </a:p>
        </p:txBody>
      </p:sp>
      <p:sp>
        <p:nvSpPr>
          <p:cNvPr id="30727" name="TextBox 37"/>
          <p:cNvSpPr txBox="1">
            <a:spLocks noChangeArrowheads="1"/>
          </p:cNvSpPr>
          <p:nvPr/>
        </p:nvSpPr>
        <p:spPr bwMode="auto">
          <a:xfrm>
            <a:off x="2743200" y="52578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altLang="en-US" dirty="0">
                <a:solidFill>
                  <a:srgbClr val="FFB759"/>
                </a:solidFill>
              </a:rPr>
              <a:t>“</a:t>
            </a:r>
            <a:r>
              <a:rPr lang="en-US" dirty="0">
                <a:solidFill>
                  <a:srgbClr val="FFB759"/>
                </a:solidFill>
              </a:rPr>
              <a:t>Triple-negative</a:t>
            </a:r>
            <a:r>
              <a:rPr lang="en-US" altLang="en-US" dirty="0">
                <a:solidFill>
                  <a:srgbClr val="FFB759"/>
                </a:solidFill>
              </a:rPr>
              <a:t>”</a:t>
            </a:r>
            <a:r>
              <a:rPr lang="en-US" dirty="0">
                <a:solidFill>
                  <a:srgbClr val="FFB759"/>
                </a:solidFill>
              </a:rPr>
              <a:t> (lacks  all three receptors): </a:t>
            </a:r>
            <a:r>
              <a:rPr lang="en-US" dirty="0" smtClean="0">
                <a:solidFill>
                  <a:srgbClr val="FFB759"/>
                </a:solidFill>
              </a:rPr>
              <a:t>10-15%</a:t>
            </a:r>
            <a:endParaRPr lang="en-US" dirty="0">
              <a:solidFill>
                <a:srgbClr val="FFB759"/>
              </a:solidFill>
            </a:endParaRPr>
          </a:p>
        </p:txBody>
      </p:sp>
    </p:spTree>
    <p:extLst>
      <p:ext uri="{BB962C8B-B14F-4D97-AF65-F5344CB8AC3E}">
        <p14:creationId xmlns:p14="http://schemas.microsoft.com/office/powerpoint/2010/main" val="327159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MBC by Subtype</a:t>
            </a:r>
            <a:endParaRPr lang="en-US" dirty="0"/>
          </a:p>
        </p:txBody>
      </p:sp>
      <p:sp>
        <p:nvSpPr>
          <p:cNvPr id="3" name="Content Placeholder 2"/>
          <p:cNvSpPr>
            <a:spLocks noGrp="1"/>
          </p:cNvSpPr>
          <p:nvPr>
            <p:ph idx="1"/>
          </p:nvPr>
        </p:nvSpPr>
        <p:spPr/>
        <p:txBody>
          <a:bodyPr/>
          <a:lstStyle/>
          <a:p>
            <a:r>
              <a:rPr lang="en-US" dirty="0" smtClean="0"/>
              <a:t>TNBC: Younger age, shortest time to metastatic disease (&lt;3years); lung/brain &gt; bone/liver</a:t>
            </a:r>
          </a:p>
          <a:p>
            <a:r>
              <a:rPr lang="en-US" dirty="0" smtClean="0"/>
              <a:t>HER2+: Younger age, shorter time to metastatic disease (&lt;5yr); liver mets more common than HR+; brain common</a:t>
            </a:r>
          </a:p>
          <a:p>
            <a:r>
              <a:rPr lang="en-US" dirty="0" smtClean="0"/>
              <a:t>ER/PR+: Older, lowest risk of metastasis, long disease free interval (can develop &gt;10-20yrs after diagnosis); bone most common</a:t>
            </a:r>
          </a:p>
          <a:p>
            <a:endParaRPr lang="en-US" dirty="0"/>
          </a:p>
        </p:txBody>
      </p:sp>
    </p:spTree>
    <p:extLst>
      <p:ext uri="{BB962C8B-B14F-4D97-AF65-F5344CB8AC3E}">
        <p14:creationId xmlns:p14="http://schemas.microsoft.com/office/powerpoint/2010/main" val="398813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sz="4000" dirty="0" smtClean="0"/>
              <a:t>Metastatic breast cancer challenges</a:t>
            </a:r>
          </a:p>
        </p:txBody>
      </p:sp>
      <p:sp>
        <p:nvSpPr>
          <p:cNvPr id="238595" name="Rectangle 3"/>
          <p:cNvSpPr>
            <a:spLocks noGrp="1" noChangeArrowheads="1"/>
          </p:cNvSpPr>
          <p:nvPr>
            <p:ph type="body" idx="1"/>
          </p:nvPr>
        </p:nvSpPr>
        <p:spPr>
          <a:xfrm>
            <a:off x="457200" y="1981200"/>
            <a:ext cx="8229600" cy="4525963"/>
          </a:xfrm>
        </p:spPr>
        <p:txBody>
          <a:bodyPr/>
          <a:lstStyle/>
          <a:p>
            <a:pPr eaLnBrk="1" hangingPunct="1"/>
            <a:r>
              <a:rPr lang="en-US" dirty="0" smtClean="0"/>
              <a:t>Each cancer and patient is unique</a:t>
            </a:r>
          </a:p>
          <a:p>
            <a:pPr lvl="1" eaLnBrk="1" hangingPunct="1"/>
            <a:r>
              <a:rPr lang="en-US" dirty="0" smtClean="0"/>
              <a:t>Every cancer has multiple mutations or gene copy number alterations</a:t>
            </a:r>
          </a:p>
          <a:p>
            <a:pPr lvl="1" eaLnBrk="1" hangingPunct="1"/>
            <a:r>
              <a:rPr lang="en-US" dirty="0" smtClean="0"/>
              <a:t>Cancers are heterogeneous</a:t>
            </a:r>
          </a:p>
          <a:p>
            <a:pPr lvl="1" eaLnBrk="1" hangingPunct="1"/>
            <a:r>
              <a:rPr lang="en-US" dirty="0" smtClean="0"/>
              <a:t>Metastases can be different in different parts of the body</a:t>
            </a:r>
          </a:p>
          <a:p>
            <a:pPr eaLnBrk="1" hangingPunct="1"/>
            <a:r>
              <a:rPr lang="en-US" dirty="0" smtClean="0"/>
              <a:t>Drug resistance</a:t>
            </a:r>
          </a:p>
          <a:p>
            <a:pPr lvl="1" eaLnBrk="1" hangingPunct="1"/>
            <a:r>
              <a:rPr lang="en-US" dirty="0" smtClean="0"/>
              <a:t>Cancers can adapt to tolerate therapies</a:t>
            </a:r>
          </a:p>
        </p:txBody>
      </p:sp>
    </p:spTree>
    <p:extLst>
      <p:ext uri="{BB962C8B-B14F-4D97-AF65-F5344CB8AC3E}">
        <p14:creationId xmlns:p14="http://schemas.microsoft.com/office/powerpoint/2010/main" val="3462379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Treatment of Metastatic Breast Cancer</a:t>
            </a:r>
            <a:endParaRPr lang="en-US" dirty="0"/>
          </a:p>
        </p:txBody>
      </p:sp>
      <p:sp>
        <p:nvSpPr>
          <p:cNvPr id="5" name="Subtitle 4"/>
          <p:cNvSpPr>
            <a:spLocks noGrp="1"/>
          </p:cNvSpPr>
          <p:nvPr>
            <p:ph type="subTitle" idx="1"/>
          </p:nvPr>
        </p:nvSpPr>
        <p:spPr/>
        <p:txBody>
          <a:bodyPr/>
          <a:lstStyle/>
          <a:p>
            <a:r>
              <a:rPr lang="en-US" dirty="0" smtClean="0"/>
              <a:t>Local v. Systemic</a:t>
            </a:r>
          </a:p>
          <a:p>
            <a:r>
              <a:rPr lang="en-US" dirty="0" smtClean="0"/>
              <a:t>Standard of care v. Clinical trial</a:t>
            </a:r>
            <a:endParaRPr lang="en-US" dirty="0"/>
          </a:p>
        </p:txBody>
      </p:sp>
    </p:spTree>
    <p:extLst>
      <p:ext uri="{BB962C8B-B14F-4D97-AF65-F5344CB8AC3E}">
        <p14:creationId xmlns:p14="http://schemas.microsoft.com/office/powerpoint/2010/main" val="63559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treatment options</a:t>
            </a:r>
          </a:p>
        </p:txBody>
      </p:sp>
      <p:sp>
        <p:nvSpPr>
          <p:cNvPr id="3" name="Content Placeholder 2"/>
          <p:cNvSpPr>
            <a:spLocks noGrp="1"/>
          </p:cNvSpPr>
          <p:nvPr>
            <p:ph idx="1"/>
          </p:nvPr>
        </p:nvSpPr>
        <p:spPr>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marL="0" indent="0">
              <a:buFontTx/>
              <a:buNone/>
              <a:defRPr/>
            </a:pPr>
            <a:r>
              <a:rPr lang="en-US" sz="2400" dirty="0" smtClean="0">
                <a:effectLst/>
                <a:ea typeface="+mn-ea"/>
              </a:rPr>
              <a:t>Reserved for areas that need intensive local control for </a:t>
            </a:r>
          </a:p>
          <a:p>
            <a:pPr>
              <a:defRPr/>
            </a:pPr>
            <a:r>
              <a:rPr lang="en-US" sz="2400" dirty="0" smtClean="0">
                <a:effectLst/>
                <a:ea typeface="+mn-ea"/>
              </a:rPr>
              <a:t>Pain, Obstruction, Poor healing, Brain/spinal cord issues</a:t>
            </a:r>
          </a:p>
          <a:p>
            <a:pPr>
              <a:defRPr/>
            </a:pPr>
            <a:endParaRPr lang="en-US" sz="800" dirty="0" smtClean="0">
              <a:effectLst/>
              <a:ea typeface="+mn-ea"/>
            </a:endParaRPr>
          </a:p>
          <a:p>
            <a:pPr marL="0" indent="0">
              <a:buFontTx/>
              <a:buNone/>
              <a:defRPr/>
            </a:pPr>
            <a:r>
              <a:rPr lang="en-US" sz="2400" dirty="0" smtClean="0">
                <a:solidFill>
                  <a:srgbClr val="FFB759"/>
                </a:solidFill>
                <a:effectLst/>
                <a:ea typeface="+mn-ea"/>
              </a:rPr>
              <a:t>Types</a:t>
            </a:r>
            <a:r>
              <a:rPr lang="en-US" sz="2400" dirty="0" smtClean="0">
                <a:effectLst/>
                <a:ea typeface="+mn-ea"/>
              </a:rPr>
              <a:t>:</a:t>
            </a:r>
          </a:p>
          <a:p>
            <a:pPr>
              <a:defRPr/>
            </a:pPr>
            <a:r>
              <a:rPr lang="en-US" sz="2400" dirty="0" smtClean="0">
                <a:effectLst/>
                <a:ea typeface="+mn-ea"/>
              </a:rPr>
              <a:t>Radiation</a:t>
            </a:r>
          </a:p>
          <a:p>
            <a:pPr lvl="1">
              <a:defRPr/>
            </a:pPr>
            <a:r>
              <a:rPr lang="en-US" sz="2400" dirty="0" smtClean="0">
                <a:effectLst/>
                <a:ea typeface="+mn-ea"/>
              </a:rPr>
              <a:t>Stereotactic vs. traditional</a:t>
            </a:r>
          </a:p>
          <a:p>
            <a:pPr>
              <a:defRPr/>
            </a:pPr>
            <a:r>
              <a:rPr lang="en-US" sz="2400" dirty="0" smtClean="0">
                <a:effectLst/>
                <a:ea typeface="+mn-ea"/>
              </a:rPr>
              <a:t>Surgery</a:t>
            </a:r>
          </a:p>
          <a:p>
            <a:pPr>
              <a:defRPr/>
            </a:pPr>
            <a:endParaRPr lang="en-US" sz="800" dirty="0">
              <a:effectLst/>
              <a:ea typeface="+mn-ea"/>
            </a:endParaRPr>
          </a:p>
          <a:p>
            <a:pPr marL="0" indent="0">
              <a:buFontTx/>
              <a:buNone/>
              <a:defRPr/>
            </a:pPr>
            <a:r>
              <a:rPr lang="en-US" sz="2400" dirty="0" smtClean="0">
                <a:solidFill>
                  <a:srgbClr val="FFB759"/>
                </a:solidFill>
                <a:effectLst/>
                <a:ea typeface="+mn-ea"/>
              </a:rPr>
              <a:t>Pros:  </a:t>
            </a:r>
            <a:r>
              <a:rPr lang="en-US" sz="2400" dirty="0" smtClean="0">
                <a:effectLst/>
                <a:ea typeface="+mn-ea"/>
              </a:rPr>
              <a:t>Intensive, quick local effect</a:t>
            </a:r>
          </a:p>
          <a:p>
            <a:pPr marL="0" indent="0">
              <a:buFontTx/>
              <a:buNone/>
              <a:defRPr/>
            </a:pPr>
            <a:r>
              <a:rPr lang="en-US" sz="2400" dirty="0" smtClean="0">
                <a:solidFill>
                  <a:srgbClr val="FFB759"/>
                </a:solidFill>
                <a:effectLst/>
                <a:ea typeface="+mn-ea"/>
              </a:rPr>
              <a:t>Cons:  </a:t>
            </a:r>
            <a:r>
              <a:rPr lang="en-US" sz="2400" dirty="0" smtClean="0">
                <a:effectLst/>
                <a:ea typeface="+mn-ea"/>
              </a:rPr>
              <a:t>Need to pause treatment to other areas, doesn’t address the need to control spread through the bloodstream</a:t>
            </a:r>
            <a:endParaRPr lang="en-US" sz="2400" dirty="0">
              <a:effectLst/>
              <a:ea typeface="+mn-ea"/>
            </a:endParaRPr>
          </a:p>
        </p:txBody>
      </p:sp>
    </p:spTree>
    <p:extLst>
      <p:ext uri="{BB962C8B-B14F-4D97-AF65-F5344CB8AC3E}">
        <p14:creationId xmlns:p14="http://schemas.microsoft.com/office/powerpoint/2010/main" val="342225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7"/>
          <p:cNvGrpSpPr>
            <a:grpSpLocks/>
          </p:cNvGrpSpPr>
          <p:nvPr/>
        </p:nvGrpSpPr>
        <p:grpSpPr bwMode="auto">
          <a:xfrm>
            <a:off x="609600" y="3200400"/>
            <a:ext cx="1752600" cy="1604963"/>
            <a:chOff x="1676400" y="2057400"/>
            <a:chExt cx="4191000" cy="3668486"/>
          </a:xfrm>
        </p:grpSpPr>
        <p:sp>
          <p:nvSpPr>
            <p:cNvPr id="5" name="Oval 4"/>
            <p:cNvSpPr/>
            <p:nvPr/>
          </p:nvSpPr>
          <p:spPr bwMode="auto">
            <a:xfrm>
              <a:off x="1983893" y="2286001"/>
              <a:ext cx="3655735" cy="31241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2783" name="Oval 7"/>
            <p:cNvSpPr>
              <a:spLocks noChangeArrowheads="1"/>
            </p:cNvSpPr>
            <p:nvPr/>
          </p:nvSpPr>
          <p:spPr bwMode="auto">
            <a:xfrm>
              <a:off x="3124200" y="2819400"/>
              <a:ext cx="2057400" cy="16764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84" name="8-Point Star 8"/>
            <p:cNvSpPr>
              <a:spLocks noChangeArrowheads="1"/>
            </p:cNvSpPr>
            <p:nvPr/>
          </p:nvSpPr>
          <p:spPr bwMode="auto">
            <a:xfrm>
              <a:off x="2133600" y="2590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85" name="8-Point Star 9"/>
            <p:cNvSpPr>
              <a:spLocks noChangeArrowheads="1"/>
            </p:cNvSpPr>
            <p:nvPr/>
          </p:nvSpPr>
          <p:spPr bwMode="auto">
            <a:xfrm>
              <a:off x="4572000" y="2209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86" name="8-Point Star 10"/>
            <p:cNvSpPr>
              <a:spLocks noChangeArrowheads="1"/>
            </p:cNvSpPr>
            <p:nvPr/>
          </p:nvSpPr>
          <p:spPr bwMode="auto">
            <a:xfrm>
              <a:off x="3733800" y="2057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87" name="8-Point Star 11"/>
            <p:cNvSpPr>
              <a:spLocks noChangeArrowheads="1"/>
            </p:cNvSpPr>
            <p:nvPr/>
          </p:nvSpPr>
          <p:spPr bwMode="auto">
            <a:xfrm>
              <a:off x="2895600" y="2209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88" name="8-Point Star 12"/>
            <p:cNvSpPr>
              <a:spLocks noChangeArrowheads="1"/>
            </p:cNvSpPr>
            <p:nvPr/>
          </p:nvSpPr>
          <p:spPr bwMode="auto">
            <a:xfrm>
              <a:off x="1752600" y="3200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89" name="8-Point Star 13"/>
            <p:cNvSpPr>
              <a:spLocks noChangeArrowheads="1"/>
            </p:cNvSpPr>
            <p:nvPr/>
          </p:nvSpPr>
          <p:spPr bwMode="auto">
            <a:xfrm>
              <a:off x="1905000" y="44196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0" name="8-Point Star 14"/>
            <p:cNvSpPr>
              <a:spLocks noChangeArrowheads="1"/>
            </p:cNvSpPr>
            <p:nvPr/>
          </p:nvSpPr>
          <p:spPr bwMode="auto">
            <a:xfrm>
              <a:off x="3962400" y="5105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1" name="8-Point Star 15"/>
            <p:cNvSpPr>
              <a:spLocks noChangeArrowheads="1"/>
            </p:cNvSpPr>
            <p:nvPr/>
          </p:nvSpPr>
          <p:spPr bwMode="auto">
            <a:xfrm>
              <a:off x="4800600" y="48006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2" name="8-Point Star 16"/>
            <p:cNvSpPr>
              <a:spLocks noChangeArrowheads="1"/>
            </p:cNvSpPr>
            <p:nvPr/>
          </p:nvSpPr>
          <p:spPr bwMode="auto">
            <a:xfrm>
              <a:off x="5257800" y="4191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3" name="8-Point Star 17"/>
            <p:cNvSpPr>
              <a:spLocks noChangeArrowheads="1"/>
            </p:cNvSpPr>
            <p:nvPr/>
          </p:nvSpPr>
          <p:spPr bwMode="auto">
            <a:xfrm>
              <a:off x="5334000" y="3429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4" name="8-Point Star 18"/>
            <p:cNvSpPr>
              <a:spLocks noChangeArrowheads="1"/>
            </p:cNvSpPr>
            <p:nvPr/>
          </p:nvSpPr>
          <p:spPr bwMode="auto">
            <a:xfrm>
              <a:off x="5105400" y="27432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5" name="8-Point Star 19"/>
            <p:cNvSpPr>
              <a:spLocks noChangeArrowheads="1"/>
            </p:cNvSpPr>
            <p:nvPr/>
          </p:nvSpPr>
          <p:spPr bwMode="auto">
            <a:xfrm>
              <a:off x="1676400" y="3810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6" name="8-Point Star 20"/>
            <p:cNvSpPr>
              <a:spLocks noChangeArrowheads="1"/>
            </p:cNvSpPr>
            <p:nvPr/>
          </p:nvSpPr>
          <p:spPr bwMode="auto">
            <a:xfrm>
              <a:off x="2438400" y="4876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97" name="8-Point Star 21"/>
            <p:cNvSpPr>
              <a:spLocks noChangeArrowheads="1"/>
            </p:cNvSpPr>
            <p:nvPr/>
          </p:nvSpPr>
          <p:spPr bwMode="auto">
            <a:xfrm>
              <a:off x="3134139" y="5192485"/>
              <a:ext cx="533400" cy="533401"/>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grpSp>
      <p:grpSp>
        <p:nvGrpSpPr>
          <p:cNvPr id="32770" name="Group 30"/>
          <p:cNvGrpSpPr>
            <a:grpSpLocks/>
          </p:cNvGrpSpPr>
          <p:nvPr/>
        </p:nvGrpSpPr>
        <p:grpSpPr bwMode="auto">
          <a:xfrm>
            <a:off x="609600" y="5181600"/>
            <a:ext cx="1676400" cy="1352550"/>
            <a:chOff x="5105400" y="4094631"/>
            <a:chExt cx="3200400" cy="2801045"/>
          </a:xfrm>
        </p:grpSpPr>
        <p:sp>
          <p:nvSpPr>
            <p:cNvPr id="26" name="Oval 25"/>
            <p:cNvSpPr/>
            <p:nvPr/>
          </p:nvSpPr>
          <p:spPr bwMode="auto">
            <a:xfrm>
              <a:off x="5105400" y="4094631"/>
              <a:ext cx="3200400" cy="280104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2781" name="Oval 26"/>
            <p:cNvSpPr>
              <a:spLocks noChangeArrowheads="1"/>
            </p:cNvSpPr>
            <p:nvPr/>
          </p:nvSpPr>
          <p:spPr bwMode="auto">
            <a:xfrm>
              <a:off x="6019800" y="4724400"/>
              <a:ext cx="1752600" cy="15240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grpSp>
      <p:grpSp>
        <p:nvGrpSpPr>
          <p:cNvPr id="32771" name="Group 29"/>
          <p:cNvGrpSpPr>
            <a:grpSpLocks/>
          </p:cNvGrpSpPr>
          <p:nvPr/>
        </p:nvGrpSpPr>
        <p:grpSpPr bwMode="auto">
          <a:xfrm>
            <a:off x="609600" y="1295400"/>
            <a:ext cx="1752600" cy="1504950"/>
            <a:chOff x="5257800" y="381000"/>
            <a:chExt cx="3657600" cy="3124200"/>
          </a:xfrm>
        </p:grpSpPr>
        <p:sp>
          <p:nvSpPr>
            <p:cNvPr id="23" name="Oval 22"/>
            <p:cNvSpPr/>
            <p:nvPr/>
          </p:nvSpPr>
          <p:spPr bwMode="auto">
            <a:xfrm>
              <a:off x="5257800" y="381000"/>
              <a:ext cx="3657600" cy="3124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2777" name="Oval 23"/>
            <p:cNvSpPr>
              <a:spLocks noChangeArrowheads="1"/>
            </p:cNvSpPr>
            <p:nvPr/>
          </p:nvSpPr>
          <p:spPr bwMode="auto">
            <a:xfrm>
              <a:off x="6400800" y="914400"/>
              <a:ext cx="2057400" cy="16764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2778" name="Oval 24"/>
            <p:cNvSpPr>
              <a:spLocks noChangeArrowheads="1"/>
            </p:cNvSpPr>
            <p:nvPr/>
          </p:nvSpPr>
          <p:spPr bwMode="auto">
            <a:xfrm>
              <a:off x="7086600" y="1804686"/>
              <a:ext cx="910282" cy="609600"/>
            </a:xfrm>
            <a:prstGeom prst="ellipse">
              <a:avLst/>
            </a:prstGeom>
            <a:solidFill>
              <a:srgbClr val="FFFF00"/>
            </a:solidFill>
            <a:ln w="9525">
              <a:solidFill>
                <a:schemeClr val="tx1"/>
              </a:solidFill>
              <a:round/>
              <a:headEnd/>
              <a:tailEnd/>
            </a:ln>
          </p:spPr>
          <p:txBody>
            <a:bodyPr/>
            <a:lstStyle/>
            <a:p>
              <a:pPr eaLnBrk="0" fontAlgn="base" hangingPunct="0">
                <a:spcBef>
                  <a:spcPct val="0"/>
                </a:spcBef>
                <a:spcAft>
                  <a:spcPct val="0"/>
                </a:spcAft>
              </a:pPr>
              <a:r>
                <a:rPr lang="en-US" sz="1200" b="1" dirty="0">
                  <a:solidFill>
                    <a:srgbClr val="000000"/>
                  </a:solidFill>
                </a:rPr>
                <a:t>E</a:t>
              </a:r>
            </a:p>
          </p:txBody>
        </p:sp>
        <p:sp>
          <p:nvSpPr>
            <p:cNvPr id="29" name="Oval 28"/>
            <p:cNvSpPr/>
            <p:nvPr/>
          </p:nvSpPr>
          <p:spPr bwMode="auto">
            <a:xfrm>
              <a:off x="6722165" y="1142278"/>
              <a:ext cx="907774" cy="662408"/>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r>
                <a:rPr lang="en-US" sz="1000" b="1" dirty="0">
                  <a:solidFill>
                    <a:srgbClr val="000000"/>
                  </a:solidFill>
                  <a:cs typeface="ＭＳ Ｐゴシック" charset="0"/>
                </a:rPr>
                <a:t>P</a:t>
              </a:r>
            </a:p>
          </p:txBody>
        </p:sp>
      </p:grpSp>
      <p:sp>
        <p:nvSpPr>
          <p:cNvPr id="34" name="Title 33"/>
          <p:cNvSpPr>
            <a:spLocks noGrp="1"/>
          </p:cNvSpPr>
          <p:nvPr>
            <p:ph type="title"/>
          </p:nvPr>
        </p:nvSpPr>
        <p:spPr>
          <a:xfrm>
            <a:off x="76200" y="28575"/>
            <a:ext cx="8991600" cy="1143000"/>
          </a:xfrm>
        </p:spPr>
        <p:txBody>
          <a:bodyPr/>
          <a:lstStyle/>
          <a:p>
            <a:r>
              <a:rPr lang="en-US" sz="3600" dirty="0" smtClean="0"/>
              <a:t>Systemic treatment based on </a:t>
            </a:r>
            <a:r>
              <a:rPr lang="en-US" altLang="en-US" sz="3600" dirty="0" smtClean="0"/>
              <a:t>“</a:t>
            </a:r>
            <a:r>
              <a:rPr lang="en-US" sz="3600" dirty="0" smtClean="0"/>
              <a:t>types</a:t>
            </a:r>
            <a:r>
              <a:rPr lang="en-US" altLang="en-US" sz="3600" dirty="0" smtClean="0"/>
              <a:t>”</a:t>
            </a:r>
            <a:r>
              <a:rPr lang="en-US" sz="3600" dirty="0" smtClean="0"/>
              <a:t> and </a:t>
            </a:r>
            <a:r>
              <a:rPr lang="en-US" altLang="en-US" sz="3600" dirty="0" smtClean="0"/>
              <a:t>“</a:t>
            </a:r>
            <a:r>
              <a:rPr lang="en-US" sz="3600" dirty="0" smtClean="0"/>
              <a:t>targets</a:t>
            </a:r>
            <a:r>
              <a:rPr lang="en-US" altLang="en-US" sz="3600" dirty="0" smtClean="0"/>
              <a:t>”</a:t>
            </a:r>
            <a:endParaRPr lang="en-US" sz="3600" dirty="0" smtClean="0"/>
          </a:p>
        </p:txBody>
      </p:sp>
      <p:sp>
        <p:nvSpPr>
          <p:cNvPr id="44037" name="TextBox 34"/>
          <p:cNvSpPr txBox="1">
            <a:spLocks noChangeArrowheads="1"/>
          </p:cNvSpPr>
          <p:nvPr/>
        </p:nvSpPr>
        <p:spPr bwMode="auto">
          <a:xfrm>
            <a:off x="2819400" y="3429000"/>
            <a:ext cx="601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dirty="0" smtClean="0">
                <a:solidFill>
                  <a:srgbClr val="FFB759"/>
                </a:solidFill>
              </a:rPr>
              <a:t>Her2-positive</a:t>
            </a:r>
          </a:p>
          <a:p>
            <a:pPr marL="342900" indent="-342900" eaLnBrk="0" fontAlgn="base" hangingPunct="0">
              <a:spcBef>
                <a:spcPct val="0"/>
              </a:spcBef>
              <a:spcAft>
                <a:spcPct val="0"/>
              </a:spcAft>
              <a:buFontTx/>
              <a:buChar char="-"/>
              <a:defRPr/>
            </a:pPr>
            <a:r>
              <a:rPr lang="en-US" dirty="0" smtClean="0">
                <a:solidFill>
                  <a:srgbClr val="FFFFFF"/>
                </a:solidFill>
              </a:rPr>
              <a:t>Anti-Her2 targeted therapy</a:t>
            </a:r>
          </a:p>
          <a:p>
            <a:pPr marL="342900" indent="-342900" eaLnBrk="0" fontAlgn="base" hangingPunct="0">
              <a:spcBef>
                <a:spcPct val="0"/>
              </a:spcBef>
              <a:spcAft>
                <a:spcPct val="0"/>
              </a:spcAft>
              <a:buFontTx/>
              <a:buChar char="-"/>
              <a:defRPr/>
            </a:pPr>
            <a:r>
              <a:rPr lang="en-US" dirty="0" smtClean="0">
                <a:solidFill>
                  <a:srgbClr val="FFFFFF"/>
                </a:solidFill>
              </a:rPr>
              <a:t>Chemotherapy</a:t>
            </a:r>
          </a:p>
          <a:p>
            <a:pPr marL="342900" indent="-342900" eaLnBrk="0" fontAlgn="base" hangingPunct="0">
              <a:spcBef>
                <a:spcPct val="0"/>
              </a:spcBef>
              <a:spcAft>
                <a:spcPct val="0"/>
              </a:spcAft>
              <a:buFontTx/>
              <a:buChar char="-"/>
              <a:defRPr/>
            </a:pPr>
            <a:endParaRPr lang="en-US" dirty="0" smtClean="0">
              <a:solidFill>
                <a:srgbClr val="FFB759"/>
              </a:solidFill>
            </a:endParaRPr>
          </a:p>
        </p:txBody>
      </p:sp>
      <p:sp>
        <p:nvSpPr>
          <p:cNvPr id="44038" name="TextBox 36"/>
          <p:cNvSpPr txBox="1">
            <a:spLocks noChangeArrowheads="1"/>
          </p:cNvSpPr>
          <p:nvPr/>
        </p:nvSpPr>
        <p:spPr bwMode="auto">
          <a:xfrm>
            <a:off x="2590800" y="12192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a:solidFill>
                  <a:srgbClr val="FFB759"/>
                </a:solidFill>
              </a:rPr>
              <a:t>Hormone-receptor positive (ER+ and/or PR+</a:t>
            </a:r>
            <a:r>
              <a:rPr lang="en-US" dirty="0" smtClean="0">
                <a:solidFill>
                  <a:srgbClr val="FFB759"/>
                </a:solidFill>
              </a:rPr>
              <a:t>)</a:t>
            </a:r>
          </a:p>
          <a:p>
            <a:pPr eaLnBrk="0" fontAlgn="base" hangingPunct="0">
              <a:spcBef>
                <a:spcPct val="0"/>
              </a:spcBef>
              <a:spcAft>
                <a:spcPct val="0"/>
              </a:spcAft>
              <a:buFontTx/>
              <a:buChar char="-"/>
            </a:pPr>
            <a:r>
              <a:rPr lang="en-US" dirty="0" smtClean="0">
                <a:solidFill>
                  <a:srgbClr val="FFFFFF"/>
                </a:solidFill>
              </a:rPr>
              <a:t> Anti</a:t>
            </a:r>
            <a:r>
              <a:rPr lang="en-US" dirty="0">
                <a:solidFill>
                  <a:srgbClr val="FFFFFF"/>
                </a:solidFill>
              </a:rPr>
              <a:t>-estrogens</a:t>
            </a:r>
            <a:endParaRPr lang="en-US" dirty="0" smtClean="0">
              <a:solidFill>
                <a:srgbClr val="FFFFFF"/>
              </a:solidFill>
            </a:endParaRPr>
          </a:p>
          <a:p>
            <a:pPr eaLnBrk="0" fontAlgn="base" hangingPunct="0">
              <a:spcBef>
                <a:spcPct val="0"/>
              </a:spcBef>
              <a:spcAft>
                <a:spcPct val="0"/>
              </a:spcAft>
              <a:buFontTx/>
              <a:buChar char="-"/>
            </a:pPr>
            <a:r>
              <a:rPr lang="en-US" altLang="en-US" dirty="0" smtClean="0">
                <a:solidFill>
                  <a:srgbClr val="FFFFFF"/>
                </a:solidFill>
              </a:rPr>
              <a:t> “</a:t>
            </a:r>
            <a:r>
              <a:rPr lang="en-US" dirty="0">
                <a:solidFill>
                  <a:srgbClr val="FFFFFF"/>
                </a:solidFill>
              </a:rPr>
              <a:t>Targets</a:t>
            </a:r>
            <a:r>
              <a:rPr lang="en-US" altLang="en-US" dirty="0">
                <a:solidFill>
                  <a:srgbClr val="FFFFFF"/>
                </a:solidFill>
              </a:rPr>
              <a:t>”</a:t>
            </a:r>
            <a:r>
              <a:rPr lang="en-US" dirty="0">
                <a:solidFill>
                  <a:srgbClr val="FFFFFF"/>
                </a:solidFill>
              </a:rPr>
              <a:t> of resistance</a:t>
            </a:r>
            <a:endParaRPr lang="en-US" dirty="0" smtClean="0">
              <a:solidFill>
                <a:srgbClr val="FFFFFF"/>
              </a:solidFill>
            </a:endParaRPr>
          </a:p>
          <a:p>
            <a:pPr eaLnBrk="0" fontAlgn="base" hangingPunct="0">
              <a:spcBef>
                <a:spcPct val="0"/>
              </a:spcBef>
              <a:spcAft>
                <a:spcPct val="0"/>
              </a:spcAft>
              <a:buFontTx/>
              <a:buChar char="-"/>
            </a:pPr>
            <a:r>
              <a:rPr lang="en-US" dirty="0" smtClean="0">
                <a:solidFill>
                  <a:srgbClr val="FFFFFF"/>
                </a:solidFill>
              </a:rPr>
              <a:t> Chemotherapy</a:t>
            </a:r>
            <a:endParaRPr lang="en-US" dirty="0">
              <a:solidFill>
                <a:srgbClr val="FFFFFF"/>
              </a:solidFill>
            </a:endParaRPr>
          </a:p>
        </p:txBody>
      </p:sp>
      <p:sp>
        <p:nvSpPr>
          <p:cNvPr id="44039" name="TextBox 37"/>
          <p:cNvSpPr txBox="1">
            <a:spLocks noChangeArrowheads="1"/>
          </p:cNvSpPr>
          <p:nvPr/>
        </p:nvSpPr>
        <p:spPr bwMode="auto">
          <a:xfrm>
            <a:off x="2667000" y="5181600"/>
            <a:ext cx="6096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smtClean="0">
                <a:solidFill>
                  <a:srgbClr val="FFB759"/>
                </a:solidFill>
              </a:rPr>
              <a:t>Triple</a:t>
            </a:r>
            <a:r>
              <a:rPr lang="en-US" dirty="0">
                <a:solidFill>
                  <a:srgbClr val="FFB759"/>
                </a:solidFill>
              </a:rPr>
              <a:t>-</a:t>
            </a:r>
            <a:r>
              <a:rPr lang="en-US" dirty="0" smtClean="0">
                <a:solidFill>
                  <a:srgbClr val="FFB759"/>
                </a:solidFill>
              </a:rPr>
              <a:t>negative: </a:t>
            </a:r>
          </a:p>
          <a:p>
            <a:pPr eaLnBrk="0" fontAlgn="base" hangingPunct="0">
              <a:spcBef>
                <a:spcPct val="0"/>
              </a:spcBef>
              <a:spcAft>
                <a:spcPct val="0"/>
              </a:spcAft>
              <a:buFontTx/>
              <a:buChar char="-"/>
            </a:pPr>
            <a:r>
              <a:rPr lang="en-US" dirty="0" smtClean="0">
                <a:solidFill>
                  <a:srgbClr val="FFFFFF"/>
                </a:solidFill>
              </a:rPr>
              <a:t> Chemotherapy</a:t>
            </a:r>
          </a:p>
          <a:p>
            <a:pPr eaLnBrk="0" fontAlgn="base" hangingPunct="0">
              <a:spcBef>
                <a:spcPct val="0"/>
              </a:spcBef>
              <a:spcAft>
                <a:spcPct val="0"/>
              </a:spcAft>
              <a:buFontTx/>
              <a:buChar char="-"/>
            </a:pPr>
            <a:r>
              <a:rPr lang="en-US" dirty="0" smtClean="0">
                <a:solidFill>
                  <a:srgbClr val="FFFFFF"/>
                </a:solidFill>
              </a:rPr>
              <a:t> Looking </a:t>
            </a:r>
            <a:r>
              <a:rPr lang="en-US" dirty="0">
                <a:solidFill>
                  <a:srgbClr val="FFFFFF"/>
                </a:solidFill>
              </a:rPr>
              <a:t>for new </a:t>
            </a:r>
            <a:r>
              <a:rPr lang="en-US" altLang="en-US" dirty="0">
                <a:solidFill>
                  <a:srgbClr val="FFFFFF"/>
                </a:solidFill>
              </a:rPr>
              <a:t>“</a:t>
            </a:r>
            <a:r>
              <a:rPr lang="en-US" dirty="0">
                <a:solidFill>
                  <a:srgbClr val="FFFFFF"/>
                </a:solidFill>
              </a:rPr>
              <a:t>targets</a:t>
            </a:r>
            <a:r>
              <a:rPr lang="en-US" altLang="en-US" dirty="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562289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t>What is </a:t>
            </a:r>
            <a:r>
              <a:rPr lang="en-US" altLang="en-US" dirty="0" smtClean="0"/>
              <a:t>“</a:t>
            </a:r>
            <a:r>
              <a:rPr lang="en-US" dirty="0" smtClean="0"/>
              <a:t>targeted therapy</a:t>
            </a:r>
            <a:r>
              <a:rPr lang="en-US" altLang="en-US" dirty="0" smtClean="0"/>
              <a:t>”</a:t>
            </a:r>
            <a:r>
              <a:rPr lang="en-US" dirty="0" smtClean="0"/>
              <a:t>?</a:t>
            </a:r>
          </a:p>
        </p:txBody>
      </p:sp>
      <p:sp>
        <p:nvSpPr>
          <p:cNvPr id="3" name="Content Placeholder 2"/>
          <p:cNvSpPr>
            <a:spLocks noGrp="1"/>
          </p:cNvSpPr>
          <p:nvPr>
            <p:ph idx="1"/>
          </p:nvPr>
        </p:nvSpPr>
        <p:spPr/>
        <p:txBody>
          <a:bodyPr/>
          <a:lstStyle/>
          <a:p>
            <a:pPr eaLnBrk="1" hangingPunct="1"/>
            <a:r>
              <a:rPr lang="en-US" dirty="0" smtClean="0"/>
              <a:t>Treatments are linked to the biology of the cancer</a:t>
            </a:r>
          </a:p>
          <a:p>
            <a:pPr eaLnBrk="1" hangingPunct="1"/>
            <a:r>
              <a:rPr lang="en-US" dirty="0" smtClean="0"/>
              <a:t>We identify unique </a:t>
            </a:r>
            <a:r>
              <a:rPr lang="en-US" altLang="en-US" dirty="0" smtClean="0"/>
              <a:t>“</a:t>
            </a:r>
            <a:r>
              <a:rPr lang="en-US" dirty="0" smtClean="0"/>
              <a:t>targets</a:t>
            </a:r>
            <a:r>
              <a:rPr lang="en-US" altLang="en-US" dirty="0" smtClean="0"/>
              <a:t>”</a:t>
            </a:r>
            <a:r>
              <a:rPr lang="en-US" dirty="0" smtClean="0"/>
              <a:t> for the drugs to attack</a:t>
            </a:r>
          </a:p>
          <a:p>
            <a:pPr eaLnBrk="1" hangingPunct="1"/>
            <a:r>
              <a:rPr lang="en-US" dirty="0" smtClean="0"/>
              <a:t>Treatments have fewer general side effects</a:t>
            </a:r>
          </a:p>
          <a:p>
            <a:pPr lvl="1" eaLnBrk="1" hangingPunct="1"/>
            <a:r>
              <a:rPr lang="en-US" dirty="0" smtClean="0"/>
              <a:t>Less damage to normal cells (i.e. hair follicles)</a:t>
            </a:r>
          </a:p>
          <a:p>
            <a:pPr eaLnBrk="1" hangingPunct="1"/>
            <a:r>
              <a:rPr lang="en-US" dirty="0" smtClean="0"/>
              <a:t>Many drugs are oral</a:t>
            </a:r>
          </a:p>
        </p:txBody>
      </p:sp>
    </p:spTree>
    <p:extLst>
      <p:ext uri="{BB962C8B-B14F-4D97-AF65-F5344CB8AC3E}">
        <p14:creationId xmlns:p14="http://schemas.microsoft.com/office/powerpoint/2010/main" val="231546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sz="3200" dirty="0" smtClean="0"/>
              <a:t>Cancer cells have </a:t>
            </a:r>
            <a:r>
              <a:rPr lang="en-US" altLang="en-US" sz="3200" dirty="0" smtClean="0"/>
              <a:t>“</a:t>
            </a:r>
            <a:r>
              <a:rPr lang="en-US" sz="3200" dirty="0" smtClean="0"/>
              <a:t>targets</a:t>
            </a:r>
            <a:r>
              <a:rPr lang="en-US" altLang="en-US" sz="3200" dirty="0" smtClean="0"/>
              <a:t>”</a:t>
            </a:r>
            <a:r>
              <a:rPr lang="en-US" sz="3200" dirty="0" smtClean="0"/>
              <a:t> inside and out </a:t>
            </a:r>
          </a:p>
        </p:txBody>
      </p:sp>
    </p:spTree>
    <p:extLst>
      <p:ext uri="{BB962C8B-B14F-4D97-AF65-F5344CB8AC3E}">
        <p14:creationId xmlns:p14="http://schemas.microsoft.com/office/powerpoint/2010/main" val="3169758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0"/>
            <a:ext cx="7772400" cy="1362075"/>
          </a:xfrm>
        </p:spPr>
        <p:txBody>
          <a:bodyPr/>
          <a:lstStyle/>
          <a:p>
            <a:r>
              <a:rPr lang="en-US" dirty="0" smtClean="0"/>
              <a:t>standard of care v. clinical trials?</a:t>
            </a:r>
            <a:endParaRPr lang="en-US" dirty="0"/>
          </a:p>
        </p:txBody>
      </p:sp>
      <p:sp>
        <p:nvSpPr>
          <p:cNvPr id="3" name="Text Placeholder 4"/>
          <p:cNvSpPr>
            <a:spLocks noGrp="1"/>
          </p:cNvSpPr>
          <p:nvPr>
            <p:ph type="body" idx="1"/>
          </p:nvPr>
        </p:nvSpPr>
        <p:spPr>
          <a:xfrm>
            <a:off x="762000" y="3810000"/>
            <a:ext cx="7772400" cy="1500187"/>
          </a:xfrm>
        </p:spPr>
        <p:txBody>
          <a:bodyPr/>
          <a:lstStyle/>
          <a:p>
            <a:r>
              <a:rPr lang="en-US" sz="2800" dirty="0" smtClean="0"/>
              <a:t>Overview of clinical trials, drug selection and development</a:t>
            </a:r>
            <a:endParaRPr lang="en-US" sz="2800" dirty="0"/>
          </a:p>
        </p:txBody>
      </p:sp>
    </p:spTree>
    <p:extLst>
      <p:ext uri="{BB962C8B-B14F-4D97-AF65-F5344CB8AC3E}">
        <p14:creationId xmlns:p14="http://schemas.microsoft.com/office/powerpoint/2010/main" val="2714472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47800"/>
            <a:ext cx="8458200" cy="4525963"/>
          </a:xfrm>
        </p:spPr>
        <p:txBody>
          <a:bodyPr/>
          <a:lstStyle/>
          <a:p>
            <a:r>
              <a:rPr lang="en-US" dirty="0" smtClean="0"/>
              <a:t>What is metastatic breast </a:t>
            </a:r>
            <a:r>
              <a:rPr lang="en-US" dirty="0"/>
              <a:t>c</a:t>
            </a:r>
            <a:r>
              <a:rPr lang="en-US" dirty="0" smtClean="0"/>
              <a:t>ancer (MBC)?</a:t>
            </a:r>
          </a:p>
          <a:p>
            <a:r>
              <a:rPr lang="en-US" dirty="0" smtClean="0"/>
              <a:t>Who is at risk?</a:t>
            </a:r>
          </a:p>
          <a:p>
            <a:r>
              <a:rPr lang="en-US" dirty="0" smtClean="0"/>
              <a:t>Subtypes of Breast Cancer</a:t>
            </a:r>
          </a:p>
          <a:p>
            <a:r>
              <a:rPr lang="en-US" dirty="0" smtClean="0"/>
              <a:t>Treatment of MBC</a:t>
            </a:r>
          </a:p>
          <a:p>
            <a:pPr lvl="1"/>
            <a:r>
              <a:rPr lang="en-US" sz="2600" dirty="0" smtClean="0"/>
              <a:t>Local v. systemic</a:t>
            </a:r>
          </a:p>
          <a:p>
            <a:pPr lvl="1"/>
            <a:r>
              <a:rPr lang="en-US" sz="2600" dirty="0" smtClean="0"/>
              <a:t>Standard of care v. clinical trial</a:t>
            </a:r>
          </a:p>
          <a:p>
            <a:r>
              <a:rPr lang="en-US" dirty="0" smtClean="0"/>
              <a:t>How should I decide on a treatment plan?</a:t>
            </a:r>
          </a:p>
          <a:p>
            <a:pPr lvl="1"/>
            <a:r>
              <a:rPr lang="en-US" sz="2600" dirty="0" smtClean="0"/>
              <a:t>What are the current standards and what’s new on the research front?</a:t>
            </a:r>
          </a:p>
          <a:p>
            <a:r>
              <a:rPr lang="en-US" dirty="0" smtClean="0"/>
              <a:t>Where are we headed with future research?</a:t>
            </a:r>
            <a:endParaRPr lang="en-US" dirty="0"/>
          </a:p>
        </p:txBody>
      </p:sp>
    </p:spTree>
    <p:extLst>
      <p:ext uri="{BB962C8B-B14F-4D97-AF65-F5344CB8AC3E}">
        <p14:creationId xmlns:p14="http://schemas.microsoft.com/office/powerpoint/2010/main" val="8357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Drug development in oncology</a:t>
            </a:r>
          </a:p>
        </p:txBody>
      </p:sp>
      <p:sp>
        <p:nvSpPr>
          <p:cNvPr id="5" name="Content Placeholder 4"/>
          <p:cNvSpPr>
            <a:spLocks noGrp="1"/>
          </p:cNvSpPr>
          <p:nvPr>
            <p:ph idx="1"/>
          </p:nvPr>
        </p:nvSpPr>
        <p:spPr>
          <a:xfrm>
            <a:off x="457200" y="1676400"/>
            <a:ext cx="8229600" cy="4525963"/>
          </a:xfrm>
        </p:spPr>
        <p:txBody>
          <a:bodyPr/>
          <a:lstStyle/>
          <a:p>
            <a:r>
              <a:rPr lang="en-US" dirty="0" smtClean="0"/>
              <a:t>Drugs are tested in clinical trials</a:t>
            </a:r>
          </a:p>
          <a:p>
            <a:r>
              <a:rPr lang="en-US" dirty="0" smtClean="0"/>
              <a:t>Distinct phases:  I, II, III</a:t>
            </a:r>
          </a:p>
          <a:p>
            <a:r>
              <a:rPr lang="en-US" dirty="0" smtClean="0"/>
              <a:t>Limited to certain stages of disease</a:t>
            </a:r>
          </a:p>
          <a:p>
            <a:pPr lvl="1"/>
            <a:r>
              <a:rPr lang="en-US" dirty="0" smtClean="0"/>
              <a:t>Metastatic</a:t>
            </a:r>
          </a:p>
          <a:p>
            <a:pPr lvl="1"/>
            <a:r>
              <a:rPr lang="en-US" dirty="0" smtClean="0"/>
              <a:t>Neoadjuvant or adjuvant</a:t>
            </a:r>
          </a:p>
          <a:p>
            <a:r>
              <a:rPr lang="en-US" dirty="0" smtClean="0"/>
              <a:t>Focus on the biology of the tumor</a:t>
            </a:r>
          </a:p>
          <a:p>
            <a:r>
              <a:rPr lang="en-US" dirty="0" smtClean="0"/>
              <a:t>Newest drugs are </a:t>
            </a:r>
            <a:r>
              <a:rPr lang="en-US" altLang="en-US" dirty="0" smtClean="0"/>
              <a:t>“</a:t>
            </a:r>
            <a:r>
              <a:rPr lang="en-US" dirty="0" smtClean="0"/>
              <a:t>targeted to the tumor</a:t>
            </a:r>
            <a:r>
              <a:rPr lang="en-US" altLang="en-US" dirty="0" smtClean="0"/>
              <a:t>”</a:t>
            </a:r>
            <a:endParaRPr lang="en-US" dirty="0" smtClean="0"/>
          </a:p>
          <a:p>
            <a:pPr lvl="1">
              <a:buFontTx/>
              <a:buNone/>
            </a:pPr>
            <a:endParaRPr lang="en-US" dirty="0" smtClean="0"/>
          </a:p>
        </p:txBody>
      </p:sp>
    </p:spTree>
    <p:extLst>
      <p:ext uri="{BB962C8B-B14F-4D97-AF65-F5344CB8AC3E}">
        <p14:creationId xmlns:p14="http://schemas.microsoft.com/office/powerpoint/2010/main" val="4240652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dd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20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5"/>
          <p:cNvSpPr txBox="1">
            <a:spLocks noChangeArrowheads="1"/>
          </p:cNvSpPr>
          <p:nvPr/>
        </p:nvSpPr>
        <p:spPr bwMode="auto">
          <a:xfrm>
            <a:off x="838200" y="5319713"/>
            <a:ext cx="75438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800" dirty="0">
                <a:solidFill>
                  <a:srgbClr val="FFFF00"/>
                </a:solidFill>
              </a:rPr>
              <a:t>One FDA-Approved Drug - Start to Finish</a:t>
            </a:r>
          </a:p>
          <a:p>
            <a:pPr algn="ctr" fontAlgn="base">
              <a:spcBef>
                <a:spcPct val="0"/>
              </a:spcBef>
              <a:spcAft>
                <a:spcPct val="0"/>
              </a:spcAft>
              <a:buFont typeface="Arial" pitchFamily="34" charset="0"/>
              <a:buChar char="•"/>
            </a:pPr>
            <a:r>
              <a:rPr lang="en-US" sz="2800" dirty="0">
                <a:solidFill>
                  <a:srgbClr val="FFFF00"/>
                </a:solidFill>
              </a:rPr>
              <a:t> </a:t>
            </a:r>
            <a:r>
              <a:rPr lang="en-US" dirty="0">
                <a:solidFill>
                  <a:srgbClr val="FFFF00"/>
                </a:solidFill>
              </a:rPr>
              <a:t>10- 15 Years</a:t>
            </a:r>
          </a:p>
          <a:p>
            <a:pPr algn="ctr" fontAlgn="base">
              <a:spcBef>
                <a:spcPct val="0"/>
              </a:spcBef>
              <a:spcAft>
                <a:spcPct val="0"/>
              </a:spcAft>
              <a:buFont typeface="Arial" pitchFamily="34" charset="0"/>
              <a:buChar char="•"/>
            </a:pPr>
            <a:r>
              <a:rPr lang="en-US" dirty="0">
                <a:solidFill>
                  <a:srgbClr val="FFFF00"/>
                </a:solidFill>
              </a:rPr>
              <a:t> 1,000 – 6,000 Volunteers</a:t>
            </a:r>
          </a:p>
          <a:p>
            <a:pPr algn="ctr" fontAlgn="base">
              <a:spcBef>
                <a:spcPct val="0"/>
              </a:spcBef>
              <a:spcAft>
                <a:spcPct val="0"/>
              </a:spcAft>
              <a:buFont typeface="Arial" pitchFamily="34" charset="0"/>
              <a:buChar char="•"/>
            </a:pPr>
            <a:r>
              <a:rPr lang="en-US" dirty="0">
                <a:solidFill>
                  <a:srgbClr val="FFFF00"/>
                </a:solidFill>
              </a:rPr>
              <a:t> $1 Billion</a:t>
            </a:r>
          </a:p>
        </p:txBody>
      </p:sp>
      <p:sp>
        <p:nvSpPr>
          <p:cNvPr id="39939" name="TextBox 5"/>
          <p:cNvSpPr txBox="1">
            <a:spLocks noChangeArrowheads="1"/>
          </p:cNvSpPr>
          <p:nvPr/>
        </p:nvSpPr>
        <p:spPr bwMode="auto">
          <a:xfrm>
            <a:off x="6675438" y="6488113"/>
            <a:ext cx="2263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600" i="1" dirty="0">
                <a:solidFill>
                  <a:srgbClr val="FFFFFF"/>
                </a:solidFill>
              </a:rPr>
              <a:t>Courtesy L. Esserman</a:t>
            </a:r>
          </a:p>
        </p:txBody>
      </p:sp>
      <p:sp>
        <p:nvSpPr>
          <p:cNvPr id="3" name="Title 2"/>
          <p:cNvSpPr>
            <a:spLocks noGrp="1"/>
          </p:cNvSpPr>
          <p:nvPr>
            <p:ph type="title"/>
          </p:nvPr>
        </p:nvSpPr>
        <p:spPr>
          <a:xfrm>
            <a:off x="457200" y="152400"/>
            <a:ext cx="8229600" cy="1143000"/>
          </a:xfrm>
        </p:spPr>
        <p:txBody>
          <a:bodyPr>
            <a:normAutofit/>
          </a:bodyPr>
          <a:lstStyle/>
          <a:p>
            <a:r>
              <a:rPr lang="en-US" sz="4000" dirty="0" smtClean="0">
                <a:cs typeface="Arial" pitchFamily="34" charset="0"/>
              </a:rPr>
              <a:t>The drug development </a:t>
            </a:r>
            <a:r>
              <a:rPr lang="en-US" altLang="en-US" sz="4000" dirty="0" smtClean="0">
                <a:cs typeface="Arial" pitchFamily="34" charset="0"/>
              </a:rPr>
              <a:t>“</a:t>
            </a:r>
            <a:r>
              <a:rPr lang="en-US" sz="4000" dirty="0" smtClean="0">
                <a:cs typeface="Arial" pitchFamily="34" charset="0"/>
              </a:rPr>
              <a:t>pipeline</a:t>
            </a:r>
            <a:r>
              <a:rPr lang="en-US" altLang="en-US" sz="4000" dirty="0" smtClean="0">
                <a:cs typeface="Arial" pitchFamily="34" charset="0"/>
              </a:rPr>
              <a:t>”</a:t>
            </a:r>
            <a:endParaRPr lang="en-US" sz="3600" dirty="0" smtClean="0"/>
          </a:p>
        </p:txBody>
      </p:sp>
    </p:spTree>
    <p:extLst>
      <p:ext uri="{BB962C8B-B14F-4D97-AF65-F5344CB8AC3E}">
        <p14:creationId xmlns:p14="http://schemas.microsoft.com/office/powerpoint/2010/main" val="218093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4213" y="188913"/>
            <a:ext cx="7772400" cy="1143000"/>
          </a:xfrm>
        </p:spPr>
        <p:txBody>
          <a:bodyPr/>
          <a:lstStyle/>
          <a:p>
            <a:pPr eaLnBrk="1" hangingPunct="1"/>
            <a:r>
              <a:rPr lang="en-US" dirty="0" smtClean="0">
                <a:solidFill>
                  <a:schemeClr val="tx1"/>
                </a:solidFill>
              </a:rPr>
              <a:t>Novel breast cancer targets</a:t>
            </a:r>
          </a:p>
        </p:txBody>
      </p:sp>
      <p:grpSp>
        <p:nvGrpSpPr>
          <p:cNvPr id="34818" name="Group 1367"/>
          <p:cNvGrpSpPr>
            <a:grpSpLocks/>
          </p:cNvGrpSpPr>
          <p:nvPr/>
        </p:nvGrpSpPr>
        <p:grpSpPr bwMode="auto">
          <a:xfrm>
            <a:off x="7640638" y="2703513"/>
            <a:ext cx="952500" cy="228600"/>
            <a:chOff x="799" y="333"/>
            <a:chExt cx="600" cy="144"/>
          </a:xfrm>
        </p:grpSpPr>
        <p:grpSp>
          <p:nvGrpSpPr>
            <p:cNvPr id="35504" name="Group 1368"/>
            <p:cNvGrpSpPr>
              <a:grpSpLocks/>
            </p:cNvGrpSpPr>
            <p:nvPr/>
          </p:nvGrpSpPr>
          <p:grpSpPr bwMode="auto">
            <a:xfrm>
              <a:off x="799" y="333"/>
              <a:ext cx="86" cy="144"/>
              <a:chOff x="799" y="333"/>
              <a:chExt cx="86" cy="144"/>
            </a:xfrm>
          </p:grpSpPr>
          <p:sp>
            <p:nvSpPr>
              <p:cNvPr id="20825" name="Oval 1369"/>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54" name="Freeform 1370"/>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27" name="Oval 1371"/>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05" name="Group 1372"/>
            <p:cNvGrpSpPr>
              <a:grpSpLocks/>
            </p:cNvGrpSpPr>
            <p:nvPr/>
          </p:nvGrpSpPr>
          <p:grpSpPr bwMode="auto">
            <a:xfrm>
              <a:off x="834" y="333"/>
              <a:ext cx="86" cy="144"/>
              <a:chOff x="831" y="333"/>
              <a:chExt cx="86" cy="144"/>
            </a:xfrm>
          </p:grpSpPr>
          <p:sp>
            <p:nvSpPr>
              <p:cNvPr id="20829" name="Oval 1373"/>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58" name="Freeform 1374"/>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31" name="Oval 1375"/>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06" name="Group 1376"/>
            <p:cNvGrpSpPr>
              <a:grpSpLocks/>
            </p:cNvGrpSpPr>
            <p:nvPr/>
          </p:nvGrpSpPr>
          <p:grpSpPr bwMode="auto">
            <a:xfrm>
              <a:off x="868" y="333"/>
              <a:ext cx="86" cy="144"/>
              <a:chOff x="867" y="333"/>
              <a:chExt cx="86" cy="144"/>
            </a:xfrm>
          </p:grpSpPr>
          <p:sp>
            <p:nvSpPr>
              <p:cNvPr id="20833" name="Oval 1377"/>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62" name="Freeform 1378"/>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35" name="Oval 1379"/>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07" name="Group 1380"/>
            <p:cNvGrpSpPr>
              <a:grpSpLocks/>
            </p:cNvGrpSpPr>
            <p:nvPr/>
          </p:nvGrpSpPr>
          <p:grpSpPr bwMode="auto">
            <a:xfrm>
              <a:off x="902" y="333"/>
              <a:ext cx="86" cy="144"/>
              <a:chOff x="903" y="333"/>
              <a:chExt cx="86" cy="144"/>
            </a:xfrm>
          </p:grpSpPr>
          <p:sp>
            <p:nvSpPr>
              <p:cNvPr id="20837" name="Oval 1381"/>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66" name="Freeform 1382"/>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39" name="Oval 1383"/>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08" name="Group 1384"/>
            <p:cNvGrpSpPr>
              <a:grpSpLocks/>
            </p:cNvGrpSpPr>
            <p:nvPr/>
          </p:nvGrpSpPr>
          <p:grpSpPr bwMode="auto">
            <a:xfrm>
              <a:off x="937" y="333"/>
              <a:ext cx="86" cy="144"/>
              <a:chOff x="937" y="333"/>
              <a:chExt cx="86" cy="144"/>
            </a:xfrm>
          </p:grpSpPr>
          <p:sp>
            <p:nvSpPr>
              <p:cNvPr id="20841" name="Oval 1385"/>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70" name="Freeform 1386"/>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43" name="Oval 1387"/>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09" name="Group 1388"/>
            <p:cNvGrpSpPr>
              <a:grpSpLocks/>
            </p:cNvGrpSpPr>
            <p:nvPr/>
          </p:nvGrpSpPr>
          <p:grpSpPr bwMode="auto">
            <a:xfrm>
              <a:off x="971" y="333"/>
              <a:ext cx="86" cy="144"/>
              <a:chOff x="969" y="333"/>
              <a:chExt cx="86" cy="144"/>
            </a:xfrm>
          </p:grpSpPr>
          <p:sp>
            <p:nvSpPr>
              <p:cNvPr id="20845" name="Oval 1389"/>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74" name="Freeform 1390"/>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47" name="Oval 1391"/>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0" name="Group 1392"/>
            <p:cNvGrpSpPr>
              <a:grpSpLocks/>
            </p:cNvGrpSpPr>
            <p:nvPr/>
          </p:nvGrpSpPr>
          <p:grpSpPr bwMode="auto">
            <a:xfrm>
              <a:off x="1005" y="333"/>
              <a:ext cx="86" cy="144"/>
              <a:chOff x="1005" y="333"/>
              <a:chExt cx="86" cy="144"/>
            </a:xfrm>
          </p:grpSpPr>
          <p:sp>
            <p:nvSpPr>
              <p:cNvPr id="20849" name="Oval 1393"/>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78" name="Freeform 1394"/>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51" name="Oval 1395"/>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1" name="Group 1396"/>
            <p:cNvGrpSpPr>
              <a:grpSpLocks/>
            </p:cNvGrpSpPr>
            <p:nvPr/>
          </p:nvGrpSpPr>
          <p:grpSpPr bwMode="auto">
            <a:xfrm>
              <a:off x="1039" y="333"/>
              <a:ext cx="86" cy="144"/>
              <a:chOff x="1041" y="333"/>
              <a:chExt cx="86" cy="144"/>
            </a:xfrm>
          </p:grpSpPr>
          <p:sp>
            <p:nvSpPr>
              <p:cNvPr id="20853" name="Oval 1397"/>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82" name="Freeform 1398"/>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55" name="Oval 1399"/>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2" name="Group 1400"/>
            <p:cNvGrpSpPr>
              <a:grpSpLocks/>
            </p:cNvGrpSpPr>
            <p:nvPr/>
          </p:nvGrpSpPr>
          <p:grpSpPr bwMode="auto">
            <a:xfrm>
              <a:off x="1074" y="333"/>
              <a:ext cx="86" cy="144"/>
              <a:chOff x="1071" y="333"/>
              <a:chExt cx="86" cy="144"/>
            </a:xfrm>
          </p:grpSpPr>
          <p:sp>
            <p:nvSpPr>
              <p:cNvPr id="20857" name="Oval 1401"/>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86" name="Freeform 1402"/>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59" name="Oval 1403"/>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3" name="Group 1404"/>
            <p:cNvGrpSpPr>
              <a:grpSpLocks/>
            </p:cNvGrpSpPr>
            <p:nvPr/>
          </p:nvGrpSpPr>
          <p:grpSpPr bwMode="auto">
            <a:xfrm>
              <a:off x="1108" y="333"/>
              <a:ext cx="86" cy="144"/>
              <a:chOff x="1103" y="333"/>
              <a:chExt cx="86" cy="144"/>
            </a:xfrm>
          </p:grpSpPr>
          <p:sp>
            <p:nvSpPr>
              <p:cNvPr id="20861" name="Oval 1405"/>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90" name="Freeform 1406"/>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63" name="Oval 1407"/>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4" name="Group 1408"/>
            <p:cNvGrpSpPr>
              <a:grpSpLocks/>
            </p:cNvGrpSpPr>
            <p:nvPr/>
          </p:nvGrpSpPr>
          <p:grpSpPr bwMode="auto">
            <a:xfrm>
              <a:off x="1142" y="333"/>
              <a:ext cx="86" cy="144"/>
              <a:chOff x="1139" y="333"/>
              <a:chExt cx="86" cy="144"/>
            </a:xfrm>
          </p:grpSpPr>
          <p:sp>
            <p:nvSpPr>
              <p:cNvPr id="20865" name="Oval 1409"/>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94" name="Freeform 1410"/>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67" name="Oval 1411"/>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5" name="Group 1412"/>
            <p:cNvGrpSpPr>
              <a:grpSpLocks/>
            </p:cNvGrpSpPr>
            <p:nvPr/>
          </p:nvGrpSpPr>
          <p:grpSpPr bwMode="auto">
            <a:xfrm>
              <a:off x="1176" y="333"/>
              <a:ext cx="86" cy="144"/>
              <a:chOff x="1175" y="333"/>
              <a:chExt cx="86" cy="144"/>
            </a:xfrm>
          </p:grpSpPr>
          <p:sp>
            <p:nvSpPr>
              <p:cNvPr id="20869" name="Oval 1413"/>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498" name="Freeform 1414"/>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71" name="Oval 1415"/>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6" name="Group 1416"/>
            <p:cNvGrpSpPr>
              <a:grpSpLocks/>
            </p:cNvGrpSpPr>
            <p:nvPr/>
          </p:nvGrpSpPr>
          <p:grpSpPr bwMode="auto">
            <a:xfrm>
              <a:off x="1211" y="333"/>
              <a:ext cx="86" cy="144"/>
              <a:chOff x="1209" y="333"/>
              <a:chExt cx="86" cy="144"/>
            </a:xfrm>
          </p:grpSpPr>
          <p:sp>
            <p:nvSpPr>
              <p:cNvPr id="20873" name="Oval 1417"/>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02" name="Freeform 1418"/>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75" name="Oval 1419"/>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7" name="Group 1420"/>
            <p:cNvGrpSpPr>
              <a:grpSpLocks/>
            </p:cNvGrpSpPr>
            <p:nvPr/>
          </p:nvGrpSpPr>
          <p:grpSpPr bwMode="auto">
            <a:xfrm>
              <a:off x="1245" y="333"/>
              <a:ext cx="86" cy="144"/>
              <a:chOff x="1241" y="333"/>
              <a:chExt cx="86" cy="144"/>
            </a:xfrm>
          </p:grpSpPr>
          <p:sp>
            <p:nvSpPr>
              <p:cNvPr id="20877" name="Oval 1421"/>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06" name="Freeform 1422"/>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79" name="Oval 1423"/>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8" name="Group 1424"/>
            <p:cNvGrpSpPr>
              <a:grpSpLocks/>
            </p:cNvGrpSpPr>
            <p:nvPr/>
          </p:nvGrpSpPr>
          <p:grpSpPr bwMode="auto">
            <a:xfrm>
              <a:off x="1279" y="333"/>
              <a:ext cx="86" cy="144"/>
              <a:chOff x="1277" y="333"/>
              <a:chExt cx="86" cy="144"/>
            </a:xfrm>
          </p:grpSpPr>
          <p:sp>
            <p:nvSpPr>
              <p:cNvPr id="20881" name="Oval 1425"/>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10" name="Freeform 1426"/>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83" name="Oval 1427"/>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519" name="Group 1428"/>
            <p:cNvGrpSpPr>
              <a:grpSpLocks/>
            </p:cNvGrpSpPr>
            <p:nvPr/>
          </p:nvGrpSpPr>
          <p:grpSpPr bwMode="auto">
            <a:xfrm>
              <a:off x="1313" y="333"/>
              <a:ext cx="86" cy="144"/>
              <a:chOff x="1313" y="333"/>
              <a:chExt cx="86" cy="144"/>
            </a:xfrm>
          </p:grpSpPr>
          <p:sp>
            <p:nvSpPr>
              <p:cNvPr id="20885" name="Oval 1429"/>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14" name="Freeform 1430"/>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887" name="Oval 1431"/>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sp>
        <p:nvSpPr>
          <p:cNvPr id="104516" name="Freeform 1358" descr="Wide upward diagonal"/>
          <p:cNvSpPr>
            <a:spLocks/>
          </p:cNvSpPr>
          <p:nvPr/>
        </p:nvSpPr>
        <p:spPr bwMode="auto">
          <a:xfrm>
            <a:off x="4595813" y="4956175"/>
            <a:ext cx="534987" cy="703263"/>
          </a:xfrm>
          <a:custGeom>
            <a:avLst/>
            <a:gdLst>
              <a:gd name="T0" fmla="*/ 149 w 337"/>
              <a:gd name="T1" fmla="*/ 185 h 443"/>
              <a:gd name="T2" fmla="*/ 307 w 337"/>
              <a:gd name="T3" fmla="*/ 150 h 443"/>
              <a:gd name="T4" fmla="*/ 329 w 337"/>
              <a:gd name="T5" fmla="*/ 200 h 443"/>
              <a:gd name="T6" fmla="*/ 311 w 337"/>
              <a:gd name="T7" fmla="*/ 234 h 443"/>
              <a:gd name="T8" fmla="*/ 257 w 337"/>
              <a:gd name="T9" fmla="*/ 273 h 443"/>
              <a:gd name="T10" fmla="*/ 128 w 337"/>
              <a:gd name="T11" fmla="*/ 306 h 443"/>
              <a:gd name="T12" fmla="*/ 259 w 337"/>
              <a:gd name="T13" fmla="*/ 303 h 443"/>
              <a:gd name="T14" fmla="*/ 314 w 337"/>
              <a:gd name="T15" fmla="*/ 291 h 443"/>
              <a:gd name="T16" fmla="*/ 302 w 337"/>
              <a:gd name="T17" fmla="*/ 342 h 443"/>
              <a:gd name="T18" fmla="*/ 263 w 337"/>
              <a:gd name="T19" fmla="*/ 393 h 443"/>
              <a:gd name="T20" fmla="*/ 185 w 337"/>
              <a:gd name="T21" fmla="*/ 435 h 443"/>
              <a:gd name="T22" fmla="*/ 101 w 337"/>
              <a:gd name="T23" fmla="*/ 438 h 443"/>
              <a:gd name="T24" fmla="*/ 56 w 337"/>
              <a:gd name="T25" fmla="*/ 426 h 443"/>
              <a:gd name="T26" fmla="*/ 41 w 337"/>
              <a:gd name="T27" fmla="*/ 384 h 443"/>
              <a:gd name="T28" fmla="*/ 176 w 337"/>
              <a:gd name="T29" fmla="*/ 387 h 443"/>
              <a:gd name="T30" fmla="*/ 194 w 337"/>
              <a:gd name="T31" fmla="*/ 351 h 443"/>
              <a:gd name="T32" fmla="*/ 122 w 337"/>
              <a:gd name="T33" fmla="*/ 351 h 443"/>
              <a:gd name="T34" fmla="*/ 28 w 337"/>
              <a:gd name="T35" fmla="*/ 353 h 443"/>
              <a:gd name="T36" fmla="*/ 11 w 337"/>
              <a:gd name="T37" fmla="*/ 297 h 443"/>
              <a:gd name="T38" fmla="*/ 50 w 337"/>
              <a:gd name="T39" fmla="*/ 279 h 443"/>
              <a:gd name="T40" fmla="*/ 209 w 337"/>
              <a:gd name="T41" fmla="*/ 237 h 443"/>
              <a:gd name="T42" fmla="*/ 200 w 337"/>
              <a:gd name="T43" fmla="*/ 213 h 443"/>
              <a:gd name="T44" fmla="*/ 165 w 337"/>
              <a:gd name="T45" fmla="*/ 225 h 443"/>
              <a:gd name="T46" fmla="*/ 135 w 337"/>
              <a:gd name="T47" fmla="*/ 235 h 443"/>
              <a:gd name="T48" fmla="*/ 87 w 337"/>
              <a:gd name="T49" fmla="*/ 251 h 443"/>
              <a:gd name="T50" fmla="*/ 13 w 337"/>
              <a:gd name="T51" fmla="*/ 216 h 443"/>
              <a:gd name="T52" fmla="*/ 6 w 337"/>
              <a:gd name="T53" fmla="*/ 188 h 443"/>
              <a:gd name="T54" fmla="*/ 32 w 337"/>
              <a:gd name="T55" fmla="*/ 151 h 443"/>
              <a:gd name="T56" fmla="*/ 154 w 337"/>
              <a:gd name="T57" fmla="*/ 136 h 443"/>
              <a:gd name="T58" fmla="*/ 196 w 337"/>
              <a:gd name="T59" fmla="*/ 107 h 443"/>
              <a:gd name="T60" fmla="*/ 155 w 337"/>
              <a:gd name="T61" fmla="*/ 101 h 443"/>
              <a:gd name="T62" fmla="*/ 40 w 337"/>
              <a:gd name="T63" fmla="*/ 117 h 443"/>
              <a:gd name="T64" fmla="*/ 86 w 337"/>
              <a:gd name="T65" fmla="*/ 37 h 443"/>
              <a:gd name="T66" fmla="*/ 155 w 337"/>
              <a:gd name="T67" fmla="*/ 2 h 443"/>
              <a:gd name="T68" fmla="*/ 172 w 337"/>
              <a:gd name="T69" fmla="*/ 25 h 443"/>
              <a:gd name="T70" fmla="*/ 108 w 337"/>
              <a:gd name="T71" fmla="*/ 59 h 443"/>
              <a:gd name="T72" fmla="*/ 115 w 337"/>
              <a:gd name="T73" fmla="*/ 80 h 443"/>
              <a:gd name="T74" fmla="*/ 181 w 337"/>
              <a:gd name="T75" fmla="*/ 55 h 443"/>
              <a:gd name="T76" fmla="*/ 239 w 337"/>
              <a:gd name="T77" fmla="*/ 34 h 443"/>
              <a:gd name="T78" fmla="*/ 260 w 337"/>
              <a:gd name="T79" fmla="*/ 42 h 443"/>
              <a:gd name="T80" fmla="*/ 290 w 337"/>
              <a:gd name="T81" fmla="*/ 78 h 443"/>
              <a:gd name="T82" fmla="*/ 299 w 337"/>
              <a:gd name="T83" fmla="*/ 109 h 443"/>
              <a:gd name="T84" fmla="*/ 221 w 337"/>
              <a:gd name="T85" fmla="*/ 152 h 443"/>
              <a:gd name="T86" fmla="*/ 119 w 337"/>
              <a:gd name="T87" fmla="*/ 171 h 443"/>
              <a:gd name="T88" fmla="*/ 146 w 337"/>
              <a:gd name="T89" fmla="*/ 186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7"/>
              <a:gd name="T136" fmla="*/ 0 h 443"/>
              <a:gd name="T137" fmla="*/ 337 w 337"/>
              <a:gd name="T138" fmla="*/ 443 h 4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7" h="443">
                <a:moveTo>
                  <a:pt x="149" y="185"/>
                </a:moveTo>
                <a:cubicBezTo>
                  <a:pt x="175" y="179"/>
                  <a:pt x="277" y="148"/>
                  <a:pt x="307" y="150"/>
                </a:cubicBezTo>
                <a:cubicBezTo>
                  <a:pt x="337" y="152"/>
                  <a:pt x="328" y="186"/>
                  <a:pt x="329" y="200"/>
                </a:cubicBezTo>
                <a:cubicBezTo>
                  <a:pt x="330" y="214"/>
                  <a:pt x="323" y="222"/>
                  <a:pt x="311" y="234"/>
                </a:cubicBezTo>
                <a:cubicBezTo>
                  <a:pt x="299" y="246"/>
                  <a:pt x="287" y="261"/>
                  <a:pt x="257" y="273"/>
                </a:cubicBezTo>
                <a:cubicBezTo>
                  <a:pt x="227" y="285"/>
                  <a:pt x="128" y="301"/>
                  <a:pt x="128" y="306"/>
                </a:cubicBezTo>
                <a:cubicBezTo>
                  <a:pt x="128" y="311"/>
                  <a:pt x="228" y="306"/>
                  <a:pt x="259" y="303"/>
                </a:cubicBezTo>
                <a:cubicBezTo>
                  <a:pt x="290" y="300"/>
                  <a:pt x="307" y="285"/>
                  <a:pt x="314" y="291"/>
                </a:cubicBezTo>
                <a:cubicBezTo>
                  <a:pt x="321" y="297"/>
                  <a:pt x="310" y="325"/>
                  <a:pt x="302" y="342"/>
                </a:cubicBezTo>
                <a:cubicBezTo>
                  <a:pt x="294" y="359"/>
                  <a:pt x="282" y="378"/>
                  <a:pt x="263" y="393"/>
                </a:cubicBezTo>
                <a:cubicBezTo>
                  <a:pt x="244" y="408"/>
                  <a:pt x="212" y="427"/>
                  <a:pt x="185" y="435"/>
                </a:cubicBezTo>
                <a:cubicBezTo>
                  <a:pt x="158" y="443"/>
                  <a:pt x="122" y="439"/>
                  <a:pt x="101" y="438"/>
                </a:cubicBezTo>
                <a:cubicBezTo>
                  <a:pt x="80" y="437"/>
                  <a:pt x="66" y="435"/>
                  <a:pt x="56" y="426"/>
                </a:cubicBezTo>
                <a:cubicBezTo>
                  <a:pt x="46" y="417"/>
                  <a:pt x="21" y="390"/>
                  <a:pt x="41" y="384"/>
                </a:cubicBezTo>
                <a:cubicBezTo>
                  <a:pt x="61" y="378"/>
                  <a:pt x="151" y="392"/>
                  <a:pt x="176" y="387"/>
                </a:cubicBezTo>
                <a:cubicBezTo>
                  <a:pt x="201" y="382"/>
                  <a:pt x="203" y="357"/>
                  <a:pt x="194" y="351"/>
                </a:cubicBezTo>
                <a:cubicBezTo>
                  <a:pt x="185" y="345"/>
                  <a:pt x="150" y="351"/>
                  <a:pt x="122" y="351"/>
                </a:cubicBezTo>
                <a:cubicBezTo>
                  <a:pt x="94" y="351"/>
                  <a:pt x="46" y="362"/>
                  <a:pt x="28" y="353"/>
                </a:cubicBezTo>
                <a:cubicBezTo>
                  <a:pt x="10" y="344"/>
                  <a:pt x="7" y="309"/>
                  <a:pt x="11" y="297"/>
                </a:cubicBezTo>
                <a:cubicBezTo>
                  <a:pt x="15" y="285"/>
                  <a:pt x="17" y="289"/>
                  <a:pt x="50" y="279"/>
                </a:cubicBezTo>
                <a:cubicBezTo>
                  <a:pt x="83" y="269"/>
                  <a:pt x="184" y="248"/>
                  <a:pt x="209" y="237"/>
                </a:cubicBezTo>
                <a:cubicBezTo>
                  <a:pt x="234" y="226"/>
                  <a:pt x="207" y="215"/>
                  <a:pt x="200" y="213"/>
                </a:cubicBezTo>
                <a:cubicBezTo>
                  <a:pt x="193" y="211"/>
                  <a:pt x="176" y="221"/>
                  <a:pt x="165" y="225"/>
                </a:cubicBezTo>
                <a:cubicBezTo>
                  <a:pt x="154" y="229"/>
                  <a:pt x="148" y="231"/>
                  <a:pt x="135" y="235"/>
                </a:cubicBezTo>
                <a:cubicBezTo>
                  <a:pt x="122" y="239"/>
                  <a:pt x="107" y="254"/>
                  <a:pt x="87" y="251"/>
                </a:cubicBezTo>
                <a:cubicBezTo>
                  <a:pt x="67" y="248"/>
                  <a:pt x="27" y="227"/>
                  <a:pt x="13" y="216"/>
                </a:cubicBezTo>
                <a:cubicBezTo>
                  <a:pt x="0" y="206"/>
                  <a:pt x="2" y="199"/>
                  <a:pt x="6" y="188"/>
                </a:cubicBezTo>
                <a:cubicBezTo>
                  <a:pt x="9" y="178"/>
                  <a:pt x="8" y="159"/>
                  <a:pt x="32" y="151"/>
                </a:cubicBezTo>
                <a:cubicBezTo>
                  <a:pt x="57" y="143"/>
                  <a:pt x="127" y="144"/>
                  <a:pt x="154" y="136"/>
                </a:cubicBezTo>
                <a:cubicBezTo>
                  <a:pt x="181" y="129"/>
                  <a:pt x="196" y="113"/>
                  <a:pt x="196" y="107"/>
                </a:cubicBezTo>
                <a:cubicBezTo>
                  <a:pt x="196" y="101"/>
                  <a:pt x="181" y="100"/>
                  <a:pt x="155" y="101"/>
                </a:cubicBezTo>
                <a:cubicBezTo>
                  <a:pt x="129" y="102"/>
                  <a:pt x="51" y="127"/>
                  <a:pt x="40" y="117"/>
                </a:cubicBezTo>
                <a:cubicBezTo>
                  <a:pt x="29" y="106"/>
                  <a:pt x="67" y="56"/>
                  <a:pt x="86" y="37"/>
                </a:cubicBezTo>
                <a:cubicBezTo>
                  <a:pt x="105" y="19"/>
                  <a:pt x="140" y="4"/>
                  <a:pt x="155" y="2"/>
                </a:cubicBezTo>
                <a:cubicBezTo>
                  <a:pt x="169" y="0"/>
                  <a:pt x="168" y="21"/>
                  <a:pt x="172" y="25"/>
                </a:cubicBezTo>
                <a:cubicBezTo>
                  <a:pt x="164" y="34"/>
                  <a:pt x="117" y="50"/>
                  <a:pt x="108" y="59"/>
                </a:cubicBezTo>
                <a:cubicBezTo>
                  <a:pt x="99" y="69"/>
                  <a:pt x="103" y="81"/>
                  <a:pt x="115" y="80"/>
                </a:cubicBezTo>
                <a:cubicBezTo>
                  <a:pt x="127" y="79"/>
                  <a:pt x="161" y="62"/>
                  <a:pt x="181" y="55"/>
                </a:cubicBezTo>
                <a:cubicBezTo>
                  <a:pt x="201" y="48"/>
                  <a:pt x="225" y="36"/>
                  <a:pt x="239" y="34"/>
                </a:cubicBezTo>
                <a:cubicBezTo>
                  <a:pt x="252" y="32"/>
                  <a:pt x="251" y="34"/>
                  <a:pt x="260" y="42"/>
                </a:cubicBezTo>
                <a:cubicBezTo>
                  <a:pt x="269" y="49"/>
                  <a:pt x="283" y="67"/>
                  <a:pt x="290" y="78"/>
                </a:cubicBezTo>
                <a:cubicBezTo>
                  <a:pt x="297" y="90"/>
                  <a:pt x="310" y="97"/>
                  <a:pt x="299" y="109"/>
                </a:cubicBezTo>
                <a:cubicBezTo>
                  <a:pt x="288" y="122"/>
                  <a:pt x="251" y="142"/>
                  <a:pt x="221" y="152"/>
                </a:cubicBezTo>
                <a:cubicBezTo>
                  <a:pt x="191" y="162"/>
                  <a:pt x="131" y="165"/>
                  <a:pt x="119" y="171"/>
                </a:cubicBezTo>
                <a:cubicBezTo>
                  <a:pt x="107" y="177"/>
                  <a:pt x="141" y="183"/>
                  <a:pt x="146" y="186"/>
                </a:cubicBezTo>
              </a:path>
            </a:pathLst>
          </a:custGeom>
          <a:pattFill prst="wdUpDiag">
            <a:fgClr>
              <a:srgbClr val="DDDDDD">
                <a:alpha val="52156"/>
              </a:srgbClr>
            </a:fgClr>
            <a:bgClr>
              <a:srgbClr val="EAEAEA">
                <a:alpha val="52156"/>
              </a:srgbClr>
            </a:bgClr>
          </a:pattFill>
          <a:ln w="9525">
            <a:solidFill>
              <a:srgbClr val="C0C0C0"/>
            </a:solidFill>
            <a:round/>
            <a:headEnd/>
            <a:tailEnd/>
          </a:ln>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17" name="Oval 978"/>
          <p:cNvSpPr>
            <a:spLocks noChangeArrowheads="1"/>
          </p:cNvSpPr>
          <p:nvPr/>
        </p:nvSpPr>
        <p:spPr bwMode="auto">
          <a:xfrm>
            <a:off x="3614738" y="2997200"/>
            <a:ext cx="568325" cy="522288"/>
          </a:xfrm>
          <a:prstGeom prst="ellipse">
            <a:avLst/>
          </a:prstGeom>
          <a:gradFill rotWithShape="1">
            <a:gsLst>
              <a:gs pos="0">
                <a:srgbClr val="FFFFFF"/>
              </a:gs>
              <a:gs pos="100000">
                <a:srgbClr val="A7D59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18" name="Oval 970"/>
          <p:cNvSpPr>
            <a:spLocks noChangeArrowheads="1"/>
          </p:cNvSpPr>
          <p:nvPr/>
        </p:nvSpPr>
        <p:spPr bwMode="auto">
          <a:xfrm>
            <a:off x="5064125" y="2997200"/>
            <a:ext cx="568325" cy="522288"/>
          </a:xfrm>
          <a:prstGeom prst="ellipse">
            <a:avLst/>
          </a:prstGeom>
          <a:gradFill rotWithShape="1">
            <a:gsLst>
              <a:gs pos="0">
                <a:srgbClr val="FFFFFF"/>
              </a:gs>
              <a:gs pos="100000">
                <a:srgbClr val="A7D59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4822" name="Text Box 606"/>
          <p:cNvSpPr txBox="1">
            <a:spLocks noChangeArrowheads="1"/>
          </p:cNvSpPr>
          <p:nvPr/>
        </p:nvSpPr>
        <p:spPr bwMode="auto">
          <a:xfrm>
            <a:off x="685800" y="5867400"/>
            <a:ext cx="1295400" cy="677863"/>
          </a:xfrm>
          <a:prstGeom prst="rect">
            <a:avLst/>
          </a:prstGeom>
          <a:solidFill>
            <a:schemeClr val="tx1"/>
          </a:solidFill>
          <a:ln w="9525">
            <a:solidFill>
              <a:srgbClr val="FF9900"/>
            </a:solid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b="1" dirty="0">
                <a:solidFill>
                  <a:srgbClr val="FFFF00"/>
                </a:solidFill>
                <a:cs typeface="Arial" pitchFamily="34" charset="0"/>
              </a:rPr>
              <a:t>Growth</a:t>
            </a:r>
            <a:r>
              <a:rPr lang="en-US" sz="1400" b="1" dirty="0">
                <a:solidFill>
                  <a:srgbClr val="000000"/>
                </a:solidFill>
                <a:cs typeface="Arial" pitchFamily="34" charset="0"/>
              </a:rPr>
              <a:t>, Translation</a:t>
            </a:r>
          </a:p>
        </p:txBody>
      </p:sp>
      <p:sp>
        <p:nvSpPr>
          <p:cNvPr id="34823" name="Text Box 607"/>
          <p:cNvSpPr txBox="1">
            <a:spLocks noChangeArrowheads="1"/>
          </p:cNvSpPr>
          <p:nvPr/>
        </p:nvSpPr>
        <p:spPr bwMode="auto">
          <a:xfrm flipH="1">
            <a:off x="5638800" y="5867400"/>
            <a:ext cx="1447800" cy="369888"/>
          </a:xfrm>
          <a:prstGeom prst="rect">
            <a:avLst/>
          </a:prstGeom>
          <a:solidFill>
            <a:schemeClr val="tx1"/>
          </a:solidFill>
          <a:ln w="9525">
            <a:solidFill>
              <a:srgbClr val="FF9900"/>
            </a:solid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50000"/>
              </a:spcBef>
              <a:spcAft>
                <a:spcPct val="0"/>
              </a:spcAft>
            </a:pPr>
            <a:r>
              <a:rPr lang="en-US" sz="1800" b="1" dirty="0">
                <a:solidFill>
                  <a:srgbClr val="FFFF00"/>
                </a:solidFill>
                <a:cs typeface="Arial" pitchFamily="34" charset="0"/>
              </a:rPr>
              <a:t>Metabolism</a:t>
            </a:r>
          </a:p>
        </p:txBody>
      </p:sp>
      <p:sp>
        <p:nvSpPr>
          <p:cNvPr id="104521" name="Line 763"/>
          <p:cNvSpPr>
            <a:spLocks noChangeShapeType="1"/>
          </p:cNvSpPr>
          <p:nvPr/>
        </p:nvSpPr>
        <p:spPr bwMode="auto">
          <a:xfrm>
            <a:off x="5659438" y="3346450"/>
            <a:ext cx="379412"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48137" name="Text Box 804"/>
          <p:cNvSpPr txBox="1">
            <a:spLocks noChangeArrowheads="1"/>
          </p:cNvSpPr>
          <p:nvPr/>
        </p:nvSpPr>
        <p:spPr bwMode="auto">
          <a:xfrm>
            <a:off x="5584825" y="3775075"/>
            <a:ext cx="993775" cy="523875"/>
          </a:xfrm>
          <a:prstGeom prst="rect">
            <a:avLst/>
          </a:prstGeom>
          <a:solidFill>
            <a:schemeClr val="tx2">
              <a:lumMod val="40000"/>
              <a:lumOff val="60000"/>
            </a:schemeClr>
          </a:solid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sz="1400" b="1" dirty="0" smtClean="0">
                <a:solidFill>
                  <a:srgbClr val="000000"/>
                </a:solidFill>
                <a:cs typeface="Arial" charset="0"/>
              </a:rPr>
              <a:t>Activated</a:t>
            </a:r>
          </a:p>
          <a:p>
            <a:pPr algn="ctr" fontAlgn="base">
              <a:spcBef>
                <a:spcPct val="0"/>
              </a:spcBef>
              <a:spcAft>
                <a:spcPct val="0"/>
              </a:spcAft>
              <a:defRPr/>
            </a:pPr>
            <a:r>
              <a:rPr lang="en-US" sz="1400" b="1" dirty="0" smtClean="0">
                <a:solidFill>
                  <a:srgbClr val="000000"/>
                </a:solidFill>
                <a:cs typeface="Arial" charset="0"/>
              </a:rPr>
              <a:t>AKT</a:t>
            </a:r>
          </a:p>
        </p:txBody>
      </p:sp>
      <p:grpSp>
        <p:nvGrpSpPr>
          <p:cNvPr id="34826" name="Group 64"/>
          <p:cNvGrpSpPr>
            <a:grpSpLocks/>
          </p:cNvGrpSpPr>
          <p:nvPr/>
        </p:nvGrpSpPr>
        <p:grpSpPr bwMode="auto">
          <a:xfrm>
            <a:off x="862013" y="2703513"/>
            <a:ext cx="952500" cy="228600"/>
            <a:chOff x="799" y="333"/>
            <a:chExt cx="600" cy="144"/>
          </a:xfrm>
        </p:grpSpPr>
        <p:grpSp>
          <p:nvGrpSpPr>
            <p:cNvPr id="35440" name="Group 65"/>
            <p:cNvGrpSpPr>
              <a:grpSpLocks/>
            </p:cNvGrpSpPr>
            <p:nvPr/>
          </p:nvGrpSpPr>
          <p:grpSpPr bwMode="auto">
            <a:xfrm>
              <a:off x="799" y="333"/>
              <a:ext cx="86" cy="144"/>
              <a:chOff x="799" y="333"/>
              <a:chExt cx="86" cy="144"/>
            </a:xfrm>
          </p:grpSpPr>
          <p:sp>
            <p:nvSpPr>
              <p:cNvPr id="18498" name="Oval 66"/>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26" name="Freeform 67"/>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00" name="Oval 68"/>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1" name="Group 69"/>
            <p:cNvGrpSpPr>
              <a:grpSpLocks/>
            </p:cNvGrpSpPr>
            <p:nvPr/>
          </p:nvGrpSpPr>
          <p:grpSpPr bwMode="auto">
            <a:xfrm>
              <a:off x="834" y="333"/>
              <a:ext cx="86" cy="144"/>
              <a:chOff x="831" y="333"/>
              <a:chExt cx="86" cy="144"/>
            </a:xfrm>
          </p:grpSpPr>
          <p:sp>
            <p:nvSpPr>
              <p:cNvPr id="18502" name="Oval 70"/>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30" name="Freeform 71"/>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04" name="Oval 72"/>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2" name="Group 73"/>
            <p:cNvGrpSpPr>
              <a:grpSpLocks/>
            </p:cNvGrpSpPr>
            <p:nvPr/>
          </p:nvGrpSpPr>
          <p:grpSpPr bwMode="auto">
            <a:xfrm>
              <a:off x="868" y="333"/>
              <a:ext cx="86" cy="144"/>
              <a:chOff x="867" y="333"/>
              <a:chExt cx="86" cy="144"/>
            </a:xfrm>
          </p:grpSpPr>
          <p:sp>
            <p:nvSpPr>
              <p:cNvPr id="18506" name="Oval 74"/>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34" name="Freeform 75"/>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08" name="Oval 76"/>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3" name="Group 77"/>
            <p:cNvGrpSpPr>
              <a:grpSpLocks/>
            </p:cNvGrpSpPr>
            <p:nvPr/>
          </p:nvGrpSpPr>
          <p:grpSpPr bwMode="auto">
            <a:xfrm>
              <a:off x="902" y="333"/>
              <a:ext cx="86" cy="144"/>
              <a:chOff x="903" y="333"/>
              <a:chExt cx="86" cy="144"/>
            </a:xfrm>
          </p:grpSpPr>
          <p:sp>
            <p:nvSpPr>
              <p:cNvPr id="18510" name="Oval 78"/>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38" name="Freeform 79"/>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12" name="Oval 80"/>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4" name="Group 81"/>
            <p:cNvGrpSpPr>
              <a:grpSpLocks/>
            </p:cNvGrpSpPr>
            <p:nvPr/>
          </p:nvGrpSpPr>
          <p:grpSpPr bwMode="auto">
            <a:xfrm>
              <a:off x="937" y="333"/>
              <a:ext cx="86" cy="144"/>
              <a:chOff x="937" y="333"/>
              <a:chExt cx="86" cy="144"/>
            </a:xfrm>
          </p:grpSpPr>
          <p:sp>
            <p:nvSpPr>
              <p:cNvPr id="18514" name="Oval 82"/>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42" name="Freeform 83"/>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16" name="Oval 84"/>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5" name="Group 85"/>
            <p:cNvGrpSpPr>
              <a:grpSpLocks/>
            </p:cNvGrpSpPr>
            <p:nvPr/>
          </p:nvGrpSpPr>
          <p:grpSpPr bwMode="auto">
            <a:xfrm>
              <a:off x="971" y="333"/>
              <a:ext cx="86" cy="144"/>
              <a:chOff x="969" y="333"/>
              <a:chExt cx="86" cy="144"/>
            </a:xfrm>
          </p:grpSpPr>
          <p:sp>
            <p:nvSpPr>
              <p:cNvPr id="18518" name="Oval 86"/>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46" name="Freeform 87"/>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20" name="Oval 88"/>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6" name="Group 89"/>
            <p:cNvGrpSpPr>
              <a:grpSpLocks/>
            </p:cNvGrpSpPr>
            <p:nvPr/>
          </p:nvGrpSpPr>
          <p:grpSpPr bwMode="auto">
            <a:xfrm>
              <a:off x="1005" y="333"/>
              <a:ext cx="86" cy="144"/>
              <a:chOff x="1005" y="333"/>
              <a:chExt cx="86" cy="144"/>
            </a:xfrm>
          </p:grpSpPr>
          <p:sp>
            <p:nvSpPr>
              <p:cNvPr id="18522" name="Oval 90"/>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50" name="Freeform 91"/>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24" name="Oval 92"/>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7" name="Group 93"/>
            <p:cNvGrpSpPr>
              <a:grpSpLocks/>
            </p:cNvGrpSpPr>
            <p:nvPr/>
          </p:nvGrpSpPr>
          <p:grpSpPr bwMode="auto">
            <a:xfrm>
              <a:off x="1039" y="333"/>
              <a:ext cx="86" cy="144"/>
              <a:chOff x="1041" y="333"/>
              <a:chExt cx="86" cy="144"/>
            </a:xfrm>
          </p:grpSpPr>
          <p:sp>
            <p:nvSpPr>
              <p:cNvPr id="18526" name="Oval 94"/>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54" name="Freeform 95"/>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28" name="Oval 96"/>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8" name="Group 97"/>
            <p:cNvGrpSpPr>
              <a:grpSpLocks/>
            </p:cNvGrpSpPr>
            <p:nvPr/>
          </p:nvGrpSpPr>
          <p:grpSpPr bwMode="auto">
            <a:xfrm>
              <a:off x="1074" y="333"/>
              <a:ext cx="86" cy="144"/>
              <a:chOff x="1071" y="333"/>
              <a:chExt cx="86" cy="144"/>
            </a:xfrm>
          </p:grpSpPr>
          <p:sp>
            <p:nvSpPr>
              <p:cNvPr id="18530" name="Oval 98"/>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58" name="Freeform 99"/>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32" name="Oval 100"/>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49" name="Group 101"/>
            <p:cNvGrpSpPr>
              <a:grpSpLocks/>
            </p:cNvGrpSpPr>
            <p:nvPr/>
          </p:nvGrpSpPr>
          <p:grpSpPr bwMode="auto">
            <a:xfrm>
              <a:off x="1108" y="333"/>
              <a:ext cx="86" cy="144"/>
              <a:chOff x="1103" y="333"/>
              <a:chExt cx="86" cy="144"/>
            </a:xfrm>
          </p:grpSpPr>
          <p:sp>
            <p:nvSpPr>
              <p:cNvPr id="18534" name="Oval 102"/>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62" name="Freeform 103"/>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36" name="Oval 104"/>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50" name="Group 105"/>
            <p:cNvGrpSpPr>
              <a:grpSpLocks/>
            </p:cNvGrpSpPr>
            <p:nvPr/>
          </p:nvGrpSpPr>
          <p:grpSpPr bwMode="auto">
            <a:xfrm>
              <a:off x="1142" y="333"/>
              <a:ext cx="86" cy="144"/>
              <a:chOff x="1139" y="333"/>
              <a:chExt cx="86" cy="144"/>
            </a:xfrm>
          </p:grpSpPr>
          <p:sp>
            <p:nvSpPr>
              <p:cNvPr id="18538" name="Oval 106"/>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66" name="Freeform 107"/>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40" name="Oval 108"/>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51" name="Group 109"/>
            <p:cNvGrpSpPr>
              <a:grpSpLocks/>
            </p:cNvGrpSpPr>
            <p:nvPr/>
          </p:nvGrpSpPr>
          <p:grpSpPr bwMode="auto">
            <a:xfrm>
              <a:off x="1176" y="333"/>
              <a:ext cx="86" cy="144"/>
              <a:chOff x="1175" y="333"/>
              <a:chExt cx="86" cy="144"/>
            </a:xfrm>
          </p:grpSpPr>
          <p:sp>
            <p:nvSpPr>
              <p:cNvPr id="18542" name="Oval 110"/>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70" name="Freeform 111"/>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44" name="Oval 112"/>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52" name="Group 113"/>
            <p:cNvGrpSpPr>
              <a:grpSpLocks/>
            </p:cNvGrpSpPr>
            <p:nvPr/>
          </p:nvGrpSpPr>
          <p:grpSpPr bwMode="auto">
            <a:xfrm>
              <a:off x="1211" y="333"/>
              <a:ext cx="86" cy="144"/>
              <a:chOff x="1209" y="333"/>
              <a:chExt cx="86" cy="144"/>
            </a:xfrm>
          </p:grpSpPr>
          <p:sp>
            <p:nvSpPr>
              <p:cNvPr id="18546" name="Oval 114"/>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74" name="Freeform 115"/>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48" name="Oval 116"/>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53" name="Group 117"/>
            <p:cNvGrpSpPr>
              <a:grpSpLocks/>
            </p:cNvGrpSpPr>
            <p:nvPr/>
          </p:nvGrpSpPr>
          <p:grpSpPr bwMode="auto">
            <a:xfrm>
              <a:off x="1245" y="333"/>
              <a:ext cx="86" cy="144"/>
              <a:chOff x="1241" y="333"/>
              <a:chExt cx="86" cy="144"/>
            </a:xfrm>
          </p:grpSpPr>
          <p:sp>
            <p:nvSpPr>
              <p:cNvPr id="18550" name="Oval 118"/>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78" name="Freeform 119"/>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52" name="Oval 120"/>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54" name="Group 121"/>
            <p:cNvGrpSpPr>
              <a:grpSpLocks/>
            </p:cNvGrpSpPr>
            <p:nvPr/>
          </p:nvGrpSpPr>
          <p:grpSpPr bwMode="auto">
            <a:xfrm>
              <a:off x="1279" y="333"/>
              <a:ext cx="86" cy="144"/>
              <a:chOff x="1277" y="333"/>
              <a:chExt cx="86" cy="144"/>
            </a:xfrm>
          </p:grpSpPr>
          <p:sp>
            <p:nvSpPr>
              <p:cNvPr id="18554" name="Oval 122"/>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82" name="Freeform 123"/>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56" name="Oval 124"/>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455" name="Group 125"/>
            <p:cNvGrpSpPr>
              <a:grpSpLocks/>
            </p:cNvGrpSpPr>
            <p:nvPr/>
          </p:nvGrpSpPr>
          <p:grpSpPr bwMode="auto">
            <a:xfrm>
              <a:off x="1313" y="333"/>
              <a:ext cx="86" cy="144"/>
              <a:chOff x="1313" y="333"/>
              <a:chExt cx="86" cy="144"/>
            </a:xfrm>
          </p:grpSpPr>
          <p:sp>
            <p:nvSpPr>
              <p:cNvPr id="18558" name="Oval 126"/>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86" name="Freeform 127"/>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60" name="Oval 128"/>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27" name="Group 129"/>
          <p:cNvGrpSpPr>
            <a:grpSpLocks/>
          </p:cNvGrpSpPr>
          <p:nvPr/>
        </p:nvGrpSpPr>
        <p:grpSpPr bwMode="auto">
          <a:xfrm>
            <a:off x="1728788" y="2703513"/>
            <a:ext cx="952500" cy="228600"/>
            <a:chOff x="799" y="333"/>
            <a:chExt cx="600" cy="144"/>
          </a:xfrm>
        </p:grpSpPr>
        <p:grpSp>
          <p:nvGrpSpPr>
            <p:cNvPr id="35376" name="Group 130"/>
            <p:cNvGrpSpPr>
              <a:grpSpLocks/>
            </p:cNvGrpSpPr>
            <p:nvPr/>
          </p:nvGrpSpPr>
          <p:grpSpPr bwMode="auto">
            <a:xfrm>
              <a:off x="799" y="333"/>
              <a:ext cx="86" cy="144"/>
              <a:chOff x="799" y="333"/>
              <a:chExt cx="86" cy="144"/>
            </a:xfrm>
          </p:grpSpPr>
          <p:sp>
            <p:nvSpPr>
              <p:cNvPr id="18563" name="Oval 131"/>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91" name="Freeform 132"/>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65" name="Oval 133"/>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77" name="Group 134"/>
            <p:cNvGrpSpPr>
              <a:grpSpLocks/>
            </p:cNvGrpSpPr>
            <p:nvPr/>
          </p:nvGrpSpPr>
          <p:grpSpPr bwMode="auto">
            <a:xfrm>
              <a:off x="834" y="333"/>
              <a:ext cx="86" cy="144"/>
              <a:chOff x="831" y="333"/>
              <a:chExt cx="86" cy="144"/>
            </a:xfrm>
          </p:grpSpPr>
          <p:sp>
            <p:nvSpPr>
              <p:cNvPr id="18567" name="Oval 135"/>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95" name="Freeform 136"/>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69" name="Oval 137"/>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78" name="Group 138"/>
            <p:cNvGrpSpPr>
              <a:grpSpLocks/>
            </p:cNvGrpSpPr>
            <p:nvPr/>
          </p:nvGrpSpPr>
          <p:grpSpPr bwMode="auto">
            <a:xfrm>
              <a:off x="868" y="333"/>
              <a:ext cx="86" cy="144"/>
              <a:chOff x="867" y="333"/>
              <a:chExt cx="86" cy="144"/>
            </a:xfrm>
          </p:grpSpPr>
          <p:sp>
            <p:nvSpPr>
              <p:cNvPr id="18571" name="Oval 139"/>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599" name="Freeform 140"/>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73" name="Oval 141"/>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79" name="Group 142"/>
            <p:cNvGrpSpPr>
              <a:grpSpLocks/>
            </p:cNvGrpSpPr>
            <p:nvPr/>
          </p:nvGrpSpPr>
          <p:grpSpPr bwMode="auto">
            <a:xfrm>
              <a:off x="902" y="333"/>
              <a:ext cx="86" cy="144"/>
              <a:chOff x="903" y="333"/>
              <a:chExt cx="86" cy="144"/>
            </a:xfrm>
          </p:grpSpPr>
          <p:sp>
            <p:nvSpPr>
              <p:cNvPr id="18575" name="Oval 143"/>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03" name="Freeform 144"/>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77" name="Oval 145"/>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0" name="Group 146"/>
            <p:cNvGrpSpPr>
              <a:grpSpLocks/>
            </p:cNvGrpSpPr>
            <p:nvPr/>
          </p:nvGrpSpPr>
          <p:grpSpPr bwMode="auto">
            <a:xfrm>
              <a:off x="937" y="333"/>
              <a:ext cx="86" cy="144"/>
              <a:chOff x="937" y="333"/>
              <a:chExt cx="86" cy="144"/>
            </a:xfrm>
          </p:grpSpPr>
          <p:sp>
            <p:nvSpPr>
              <p:cNvPr id="18579" name="Oval 147"/>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07" name="Freeform 148"/>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81" name="Oval 149"/>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1" name="Group 150"/>
            <p:cNvGrpSpPr>
              <a:grpSpLocks/>
            </p:cNvGrpSpPr>
            <p:nvPr/>
          </p:nvGrpSpPr>
          <p:grpSpPr bwMode="auto">
            <a:xfrm>
              <a:off x="971" y="333"/>
              <a:ext cx="86" cy="144"/>
              <a:chOff x="969" y="333"/>
              <a:chExt cx="86" cy="144"/>
            </a:xfrm>
          </p:grpSpPr>
          <p:sp>
            <p:nvSpPr>
              <p:cNvPr id="18583" name="Oval 151"/>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11" name="Freeform 152"/>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85" name="Oval 153"/>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2" name="Group 154"/>
            <p:cNvGrpSpPr>
              <a:grpSpLocks/>
            </p:cNvGrpSpPr>
            <p:nvPr/>
          </p:nvGrpSpPr>
          <p:grpSpPr bwMode="auto">
            <a:xfrm>
              <a:off x="1005" y="333"/>
              <a:ext cx="86" cy="144"/>
              <a:chOff x="1005" y="333"/>
              <a:chExt cx="86" cy="144"/>
            </a:xfrm>
          </p:grpSpPr>
          <p:sp>
            <p:nvSpPr>
              <p:cNvPr id="18587" name="Oval 155"/>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15" name="Freeform 156"/>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89" name="Oval 157"/>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3" name="Group 158"/>
            <p:cNvGrpSpPr>
              <a:grpSpLocks/>
            </p:cNvGrpSpPr>
            <p:nvPr/>
          </p:nvGrpSpPr>
          <p:grpSpPr bwMode="auto">
            <a:xfrm>
              <a:off x="1039" y="333"/>
              <a:ext cx="86" cy="144"/>
              <a:chOff x="1041" y="333"/>
              <a:chExt cx="86" cy="144"/>
            </a:xfrm>
          </p:grpSpPr>
          <p:sp>
            <p:nvSpPr>
              <p:cNvPr id="18591" name="Oval 159"/>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19" name="Freeform 160"/>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93" name="Oval 161"/>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4" name="Group 162"/>
            <p:cNvGrpSpPr>
              <a:grpSpLocks/>
            </p:cNvGrpSpPr>
            <p:nvPr/>
          </p:nvGrpSpPr>
          <p:grpSpPr bwMode="auto">
            <a:xfrm>
              <a:off x="1074" y="333"/>
              <a:ext cx="86" cy="144"/>
              <a:chOff x="1071" y="333"/>
              <a:chExt cx="86" cy="144"/>
            </a:xfrm>
          </p:grpSpPr>
          <p:sp>
            <p:nvSpPr>
              <p:cNvPr id="18595" name="Oval 163"/>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23" name="Freeform 164"/>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597" name="Oval 165"/>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5" name="Group 166"/>
            <p:cNvGrpSpPr>
              <a:grpSpLocks/>
            </p:cNvGrpSpPr>
            <p:nvPr/>
          </p:nvGrpSpPr>
          <p:grpSpPr bwMode="auto">
            <a:xfrm>
              <a:off x="1108" y="333"/>
              <a:ext cx="86" cy="144"/>
              <a:chOff x="1103" y="333"/>
              <a:chExt cx="86" cy="144"/>
            </a:xfrm>
          </p:grpSpPr>
          <p:sp>
            <p:nvSpPr>
              <p:cNvPr id="18599" name="Oval 167"/>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27" name="Freeform 168"/>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01" name="Oval 169"/>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6" name="Group 170"/>
            <p:cNvGrpSpPr>
              <a:grpSpLocks/>
            </p:cNvGrpSpPr>
            <p:nvPr/>
          </p:nvGrpSpPr>
          <p:grpSpPr bwMode="auto">
            <a:xfrm>
              <a:off x="1142" y="333"/>
              <a:ext cx="86" cy="144"/>
              <a:chOff x="1139" y="333"/>
              <a:chExt cx="86" cy="144"/>
            </a:xfrm>
          </p:grpSpPr>
          <p:sp>
            <p:nvSpPr>
              <p:cNvPr id="18603" name="Oval 171"/>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31" name="Freeform 172"/>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05" name="Oval 173"/>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7" name="Group 174"/>
            <p:cNvGrpSpPr>
              <a:grpSpLocks/>
            </p:cNvGrpSpPr>
            <p:nvPr/>
          </p:nvGrpSpPr>
          <p:grpSpPr bwMode="auto">
            <a:xfrm>
              <a:off x="1176" y="333"/>
              <a:ext cx="86" cy="144"/>
              <a:chOff x="1175" y="333"/>
              <a:chExt cx="86" cy="144"/>
            </a:xfrm>
          </p:grpSpPr>
          <p:sp>
            <p:nvSpPr>
              <p:cNvPr id="18607" name="Oval 175"/>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35" name="Freeform 176"/>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09" name="Oval 177"/>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8" name="Group 178"/>
            <p:cNvGrpSpPr>
              <a:grpSpLocks/>
            </p:cNvGrpSpPr>
            <p:nvPr/>
          </p:nvGrpSpPr>
          <p:grpSpPr bwMode="auto">
            <a:xfrm>
              <a:off x="1211" y="333"/>
              <a:ext cx="86" cy="144"/>
              <a:chOff x="1209" y="333"/>
              <a:chExt cx="86" cy="144"/>
            </a:xfrm>
          </p:grpSpPr>
          <p:sp>
            <p:nvSpPr>
              <p:cNvPr id="18611" name="Oval 179"/>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39" name="Freeform 180"/>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13" name="Oval 181"/>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89" name="Group 182"/>
            <p:cNvGrpSpPr>
              <a:grpSpLocks/>
            </p:cNvGrpSpPr>
            <p:nvPr/>
          </p:nvGrpSpPr>
          <p:grpSpPr bwMode="auto">
            <a:xfrm>
              <a:off x="1245" y="333"/>
              <a:ext cx="86" cy="144"/>
              <a:chOff x="1241" y="333"/>
              <a:chExt cx="86" cy="144"/>
            </a:xfrm>
          </p:grpSpPr>
          <p:sp>
            <p:nvSpPr>
              <p:cNvPr id="18615" name="Oval 183"/>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43" name="Freeform 184"/>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17" name="Oval 185"/>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90" name="Group 186"/>
            <p:cNvGrpSpPr>
              <a:grpSpLocks/>
            </p:cNvGrpSpPr>
            <p:nvPr/>
          </p:nvGrpSpPr>
          <p:grpSpPr bwMode="auto">
            <a:xfrm>
              <a:off x="1279" y="333"/>
              <a:ext cx="86" cy="144"/>
              <a:chOff x="1277" y="333"/>
              <a:chExt cx="86" cy="144"/>
            </a:xfrm>
          </p:grpSpPr>
          <p:sp>
            <p:nvSpPr>
              <p:cNvPr id="18619" name="Oval 187"/>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47" name="Freeform 188"/>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21" name="Oval 189"/>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91" name="Group 190"/>
            <p:cNvGrpSpPr>
              <a:grpSpLocks/>
            </p:cNvGrpSpPr>
            <p:nvPr/>
          </p:nvGrpSpPr>
          <p:grpSpPr bwMode="auto">
            <a:xfrm>
              <a:off x="1313" y="333"/>
              <a:ext cx="86" cy="144"/>
              <a:chOff x="1313" y="333"/>
              <a:chExt cx="86" cy="144"/>
            </a:xfrm>
          </p:grpSpPr>
          <p:sp>
            <p:nvSpPr>
              <p:cNvPr id="18623" name="Oval 191"/>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51" name="Freeform 192"/>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25" name="Oval 193"/>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28" name="Group 195"/>
          <p:cNvGrpSpPr>
            <a:grpSpLocks/>
          </p:cNvGrpSpPr>
          <p:nvPr/>
        </p:nvGrpSpPr>
        <p:grpSpPr bwMode="auto">
          <a:xfrm>
            <a:off x="2606675" y="2703513"/>
            <a:ext cx="952500" cy="228600"/>
            <a:chOff x="799" y="333"/>
            <a:chExt cx="600" cy="144"/>
          </a:xfrm>
        </p:grpSpPr>
        <p:grpSp>
          <p:nvGrpSpPr>
            <p:cNvPr id="35312" name="Group 196"/>
            <p:cNvGrpSpPr>
              <a:grpSpLocks/>
            </p:cNvGrpSpPr>
            <p:nvPr/>
          </p:nvGrpSpPr>
          <p:grpSpPr bwMode="auto">
            <a:xfrm>
              <a:off x="799" y="333"/>
              <a:ext cx="86" cy="144"/>
              <a:chOff x="799" y="333"/>
              <a:chExt cx="86" cy="144"/>
            </a:xfrm>
          </p:grpSpPr>
          <p:sp>
            <p:nvSpPr>
              <p:cNvPr id="18629" name="Oval 197"/>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56" name="Freeform 198"/>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31" name="Oval 199"/>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3" name="Group 200"/>
            <p:cNvGrpSpPr>
              <a:grpSpLocks/>
            </p:cNvGrpSpPr>
            <p:nvPr/>
          </p:nvGrpSpPr>
          <p:grpSpPr bwMode="auto">
            <a:xfrm>
              <a:off x="834" y="333"/>
              <a:ext cx="86" cy="144"/>
              <a:chOff x="831" y="333"/>
              <a:chExt cx="86" cy="144"/>
            </a:xfrm>
          </p:grpSpPr>
          <p:sp>
            <p:nvSpPr>
              <p:cNvPr id="18633" name="Oval 201"/>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60" name="Freeform 202"/>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35" name="Oval 203"/>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4" name="Group 204"/>
            <p:cNvGrpSpPr>
              <a:grpSpLocks/>
            </p:cNvGrpSpPr>
            <p:nvPr/>
          </p:nvGrpSpPr>
          <p:grpSpPr bwMode="auto">
            <a:xfrm>
              <a:off x="868" y="333"/>
              <a:ext cx="86" cy="144"/>
              <a:chOff x="867" y="333"/>
              <a:chExt cx="86" cy="144"/>
            </a:xfrm>
          </p:grpSpPr>
          <p:sp>
            <p:nvSpPr>
              <p:cNvPr id="18637" name="Oval 205"/>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64" name="Freeform 206"/>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39" name="Oval 207"/>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5" name="Group 208"/>
            <p:cNvGrpSpPr>
              <a:grpSpLocks/>
            </p:cNvGrpSpPr>
            <p:nvPr/>
          </p:nvGrpSpPr>
          <p:grpSpPr bwMode="auto">
            <a:xfrm>
              <a:off x="902" y="333"/>
              <a:ext cx="86" cy="144"/>
              <a:chOff x="903" y="333"/>
              <a:chExt cx="86" cy="144"/>
            </a:xfrm>
          </p:grpSpPr>
          <p:sp>
            <p:nvSpPr>
              <p:cNvPr id="18641" name="Oval 209"/>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68" name="Freeform 210"/>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43" name="Oval 211"/>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6" name="Group 212"/>
            <p:cNvGrpSpPr>
              <a:grpSpLocks/>
            </p:cNvGrpSpPr>
            <p:nvPr/>
          </p:nvGrpSpPr>
          <p:grpSpPr bwMode="auto">
            <a:xfrm>
              <a:off x="937" y="333"/>
              <a:ext cx="86" cy="144"/>
              <a:chOff x="937" y="333"/>
              <a:chExt cx="86" cy="144"/>
            </a:xfrm>
          </p:grpSpPr>
          <p:sp>
            <p:nvSpPr>
              <p:cNvPr id="18645" name="Oval 213"/>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72" name="Freeform 214"/>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47" name="Oval 215"/>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7" name="Group 216"/>
            <p:cNvGrpSpPr>
              <a:grpSpLocks/>
            </p:cNvGrpSpPr>
            <p:nvPr/>
          </p:nvGrpSpPr>
          <p:grpSpPr bwMode="auto">
            <a:xfrm>
              <a:off x="971" y="333"/>
              <a:ext cx="86" cy="144"/>
              <a:chOff x="969" y="333"/>
              <a:chExt cx="86" cy="144"/>
            </a:xfrm>
          </p:grpSpPr>
          <p:sp>
            <p:nvSpPr>
              <p:cNvPr id="18649" name="Oval 217"/>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76" name="Freeform 218"/>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51" name="Oval 219"/>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8" name="Group 220"/>
            <p:cNvGrpSpPr>
              <a:grpSpLocks/>
            </p:cNvGrpSpPr>
            <p:nvPr/>
          </p:nvGrpSpPr>
          <p:grpSpPr bwMode="auto">
            <a:xfrm>
              <a:off x="1005" y="333"/>
              <a:ext cx="86" cy="144"/>
              <a:chOff x="1005" y="333"/>
              <a:chExt cx="86" cy="144"/>
            </a:xfrm>
          </p:grpSpPr>
          <p:sp>
            <p:nvSpPr>
              <p:cNvPr id="18653" name="Oval 221"/>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80" name="Freeform 222"/>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55" name="Oval 223"/>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19" name="Group 224"/>
            <p:cNvGrpSpPr>
              <a:grpSpLocks/>
            </p:cNvGrpSpPr>
            <p:nvPr/>
          </p:nvGrpSpPr>
          <p:grpSpPr bwMode="auto">
            <a:xfrm>
              <a:off x="1039" y="333"/>
              <a:ext cx="86" cy="144"/>
              <a:chOff x="1041" y="333"/>
              <a:chExt cx="86" cy="144"/>
            </a:xfrm>
          </p:grpSpPr>
          <p:sp>
            <p:nvSpPr>
              <p:cNvPr id="18657" name="Oval 225"/>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84" name="Freeform 226"/>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59" name="Oval 227"/>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0" name="Group 228"/>
            <p:cNvGrpSpPr>
              <a:grpSpLocks/>
            </p:cNvGrpSpPr>
            <p:nvPr/>
          </p:nvGrpSpPr>
          <p:grpSpPr bwMode="auto">
            <a:xfrm>
              <a:off x="1074" y="333"/>
              <a:ext cx="86" cy="144"/>
              <a:chOff x="1071" y="333"/>
              <a:chExt cx="86" cy="144"/>
            </a:xfrm>
          </p:grpSpPr>
          <p:sp>
            <p:nvSpPr>
              <p:cNvPr id="18661" name="Oval 229"/>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88" name="Freeform 230"/>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63" name="Oval 231"/>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1" name="Group 232"/>
            <p:cNvGrpSpPr>
              <a:grpSpLocks/>
            </p:cNvGrpSpPr>
            <p:nvPr/>
          </p:nvGrpSpPr>
          <p:grpSpPr bwMode="auto">
            <a:xfrm>
              <a:off x="1108" y="333"/>
              <a:ext cx="86" cy="144"/>
              <a:chOff x="1103" y="333"/>
              <a:chExt cx="86" cy="144"/>
            </a:xfrm>
          </p:grpSpPr>
          <p:sp>
            <p:nvSpPr>
              <p:cNvPr id="18665" name="Oval 233"/>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92" name="Freeform 234"/>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67" name="Oval 235"/>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2" name="Group 236"/>
            <p:cNvGrpSpPr>
              <a:grpSpLocks/>
            </p:cNvGrpSpPr>
            <p:nvPr/>
          </p:nvGrpSpPr>
          <p:grpSpPr bwMode="auto">
            <a:xfrm>
              <a:off x="1142" y="333"/>
              <a:ext cx="86" cy="144"/>
              <a:chOff x="1139" y="333"/>
              <a:chExt cx="86" cy="144"/>
            </a:xfrm>
          </p:grpSpPr>
          <p:sp>
            <p:nvSpPr>
              <p:cNvPr id="18669" name="Oval 237"/>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696" name="Freeform 238"/>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71" name="Oval 239"/>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3" name="Group 240"/>
            <p:cNvGrpSpPr>
              <a:grpSpLocks/>
            </p:cNvGrpSpPr>
            <p:nvPr/>
          </p:nvGrpSpPr>
          <p:grpSpPr bwMode="auto">
            <a:xfrm>
              <a:off x="1176" y="333"/>
              <a:ext cx="86" cy="144"/>
              <a:chOff x="1175" y="333"/>
              <a:chExt cx="86" cy="144"/>
            </a:xfrm>
          </p:grpSpPr>
          <p:sp>
            <p:nvSpPr>
              <p:cNvPr id="18673" name="Oval 241"/>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00" name="Freeform 242"/>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75" name="Oval 243"/>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4" name="Group 244"/>
            <p:cNvGrpSpPr>
              <a:grpSpLocks/>
            </p:cNvGrpSpPr>
            <p:nvPr/>
          </p:nvGrpSpPr>
          <p:grpSpPr bwMode="auto">
            <a:xfrm>
              <a:off x="1211" y="333"/>
              <a:ext cx="86" cy="144"/>
              <a:chOff x="1209" y="333"/>
              <a:chExt cx="86" cy="144"/>
            </a:xfrm>
          </p:grpSpPr>
          <p:sp>
            <p:nvSpPr>
              <p:cNvPr id="18677" name="Oval 245"/>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04" name="Freeform 246"/>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79" name="Oval 247"/>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5" name="Group 248"/>
            <p:cNvGrpSpPr>
              <a:grpSpLocks/>
            </p:cNvGrpSpPr>
            <p:nvPr/>
          </p:nvGrpSpPr>
          <p:grpSpPr bwMode="auto">
            <a:xfrm>
              <a:off x="1245" y="333"/>
              <a:ext cx="86" cy="144"/>
              <a:chOff x="1241" y="333"/>
              <a:chExt cx="86" cy="144"/>
            </a:xfrm>
          </p:grpSpPr>
          <p:sp>
            <p:nvSpPr>
              <p:cNvPr id="18681" name="Oval 249"/>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08" name="Freeform 250"/>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83" name="Oval 251"/>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6" name="Group 252"/>
            <p:cNvGrpSpPr>
              <a:grpSpLocks/>
            </p:cNvGrpSpPr>
            <p:nvPr/>
          </p:nvGrpSpPr>
          <p:grpSpPr bwMode="auto">
            <a:xfrm>
              <a:off x="1279" y="333"/>
              <a:ext cx="86" cy="144"/>
              <a:chOff x="1277" y="333"/>
              <a:chExt cx="86" cy="144"/>
            </a:xfrm>
          </p:grpSpPr>
          <p:sp>
            <p:nvSpPr>
              <p:cNvPr id="18685" name="Oval 253"/>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12" name="Freeform 254"/>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87" name="Oval 255"/>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327" name="Group 256"/>
            <p:cNvGrpSpPr>
              <a:grpSpLocks/>
            </p:cNvGrpSpPr>
            <p:nvPr/>
          </p:nvGrpSpPr>
          <p:grpSpPr bwMode="auto">
            <a:xfrm>
              <a:off x="1313" y="333"/>
              <a:ext cx="86" cy="144"/>
              <a:chOff x="1313" y="333"/>
              <a:chExt cx="86" cy="144"/>
            </a:xfrm>
          </p:grpSpPr>
          <p:sp>
            <p:nvSpPr>
              <p:cNvPr id="18689" name="Oval 257"/>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16" name="Freeform 258"/>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91" name="Oval 259"/>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29" name="Group 260"/>
          <p:cNvGrpSpPr>
            <a:grpSpLocks/>
          </p:cNvGrpSpPr>
          <p:nvPr/>
        </p:nvGrpSpPr>
        <p:grpSpPr bwMode="auto">
          <a:xfrm>
            <a:off x="3473450" y="2703513"/>
            <a:ext cx="952500" cy="228600"/>
            <a:chOff x="799" y="333"/>
            <a:chExt cx="600" cy="144"/>
          </a:xfrm>
        </p:grpSpPr>
        <p:grpSp>
          <p:nvGrpSpPr>
            <p:cNvPr id="35248" name="Group 261"/>
            <p:cNvGrpSpPr>
              <a:grpSpLocks/>
            </p:cNvGrpSpPr>
            <p:nvPr/>
          </p:nvGrpSpPr>
          <p:grpSpPr bwMode="auto">
            <a:xfrm>
              <a:off x="799" y="333"/>
              <a:ext cx="86" cy="144"/>
              <a:chOff x="799" y="333"/>
              <a:chExt cx="86" cy="144"/>
            </a:xfrm>
          </p:grpSpPr>
          <p:sp>
            <p:nvSpPr>
              <p:cNvPr id="18694" name="Oval 262"/>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21" name="Freeform 263"/>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696" name="Oval 264"/>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49" name="Group 265"/>
            <p:cNvGrpSpPr>
              <a:grpSpLocks/>
            </p:cNvGrpSpPr>
            <p:nvPr/>
          </p:nvGrpSpPr>
          <p:grpSpPr bwMode="auto">
            <a:xfrm>
              <a:off x="834" y="333"/>
              <a:ext cx="86" cy="144"/>
              <a:chOff x="831" y="333"/>
              <a:chExt cx="86" cy="144"/>
            </a:xfrm>
          </p:grpSpPr>
          <p:sp>
            <p:nvSpPr>
              <p:cNvPr id="18698" name="Oval 266"/>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25" name="Freeform 267"/>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00" name="Oval 268"/>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0" name="Group 269"/>
            <p:cNvGrpSpPr>
              <a:grpSpLocks/>
            </p:cNvGrpSpPr>
            <p:nvPr/>
          </p:nvGrpSpPr>
          <p:grpSpPr bwMode="auto">
            <a:xfrm>
              <a:off x="868" y="333"/>
              <a:ext cx="86" cy="144"/>
              <a:chOff x="867" y="333"/>
              <a:chExt cx="86" cy="144"/>
            </a:xfrm>
          </p:grpSpPr>
          <p:sp>
            <p:nvSpPr>
              <p:cNvPr id="18702" name="Oval 270"/>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29" name="Freeform 271"/>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04" name="Oval 272"/>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1" name="Group 273"/>
            <p:cNvGrpSpPr>
              <a:grpSpLocks/>
            </p:cNvGrpSpPr>
            <p:nvPr/>
          </p:nvGrpSpPr>
          <p:grpSpPr bwMode="auto">
            <a:xfrm>
              <a:off x="902" y="333"/>
              <a:ext cx="86" cy="144"/>
              <a:chOff x="903" y="333"/>
              <a:chExt cx="86" cy="144"/>
            </a:xfrm>
          </p:grpSpPr>
          <p:sp>
            <p:nvSpPr>
              <p:cNvPr id="18706" name="Oval 274"/>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33" name="Freeform 275"/>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08" name="Oval 276"/>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2" name="Group 277"/>
            <p:cNvGrpSpPr>
              <a:grpSpLocks/>
            </p:cNvGrpSpPr>
            <p:nvPr/>
          </p:nvGrpSpPr>
          <p:grpSpPr bwMode="auto">
            <a:xfrm>
              <a:off x="937" y="333"/>
              <a:ext cx="86" cy="144"/>
              <a:chOff x="937" y="333"/>
              <a:chExt cx="86" cy="144"/>
            </a:xfrm>
          </p:grpSpPr>
          <p:sp>
            <p:nvSpPr>
              <p:cNvPr id="18710" name="Oval 278"/>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37" name="Freeform 279"/>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12" name="Oval 280"/>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3" name="Group 281"/>
            <p:cNvGrpSpPr>
              <a:grpSpLocks/>
            </p:cNvGrpSpPr>
            <p:nvPr/>
          </p:nvGrpSpPr>
          <p:grpSpPr bwMode="auto">
            <a:xfrm>
              <a:off x="971" y="333"/>
              <a:ext cx="86" cy="144"/>
              <a:chOff x="969" y="333"/>
              <a:chExt cx="86" cy="144"/>
            </a:xfrm>
          </p:grpSpPr>
          <p:sp>
            <p:nvSpPr>
              <p:cNvPr id="18714" name="Oval 282"/>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41" name="Freeform 283"/>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16" name="Oval 284"/>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4" name="Group 285"/>
            <p:cNvGrpSpPr>
              <a:grpSpLocks/>
            </p:cNvGrpSpPr>
            <p:nvPr/>
          </p:nvGrpSpPr>
          <p:grpSpPr bwMode="auto">
            <a:xfrm>
              <a:off x="1005" y="333"/>
              <a:ext cx="86" cy="144"/>
              <a:chOff x="1005" y="333"/>
              <a:chExt cx="86" cy="144"/>
            </a:xfrm>
          </p:grpSpPr>
          <p:sp>
            <p:nvSpPr>
              <p:cNvPr id="18718" name="Oval 286"/>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45" name="Freeform 287"/>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20" name="Oval 288"/>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5" name="Group 289"/>
            <p:cNvGrpSpPr>
              <a:grpSpLocks/>
            </p:cNvGrpSpPr>
            <p:nvPr/>
          </p:nvGrpSpPr>
          <p:grpSpPr bwMode="auto">
            <a:xfrm>
              <a:off x="1039" y="333"/>
              <a:ext cx="86" cy="144"/>
              <a:chOff x="1041" y="333"/>
              <a:chExt cx="86" cy="144"/>
            </a:xfrm>
          </p:grpSpPr>
          <p:sp>
            <p:nvSpPr>
              <p:cNvPr id="18722" name="Oval 290"/>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49" name="Freeform 291"/>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24" name="Oval 292"/>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6" name="Group 293"/>
            <p:cNvGrpSpPr>
              <a:grpSpLocks/>
            </p:cNvGrpSpPr>
            <p:nvPr/>
          </p:nvGrpSpPr>
          <p:grpSpPr bwMode="auto">
            <a:xfrm>
              <a:off x="1074" y="333"/>
              <a:ext cx="86" cy="144"/>
              <a:chOff x="1071" y="333"/>
              <a:chExt cx="86" cy="144"/>
            </a:xfrm>
          </p:grpSpPr>
          <p:sp>
            <p:nvSpPr>
              <p:cNvPr id="18726" name="Oval 294"/>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53" name="Freeform 295"/>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28" name="Oval 296"/>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7" name="Group 297"/>
            <p:cNvGrpSpPr>
              <a:grpSpLocks/>
            </p:cNvGrpSpPr>
            <p:nvPr/>
          </p:nvGrpSpPr>
          <p:grpSpPr bwMode="auto">
            <a:xfrm>
              <a:off x="1108" y="333"/>
              <a:ext cx="86" cy="144"/>
              <a:chOff x="1103" y="333"/>
              <a:chExt cx="86" cy="144"/>
            </a:xfrm>
          </p:grpSpPr>
          <p:sp>
            <p:nvSpPr>
              <p:cNvPr id="18730" name="Oval 298"/>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57" name="Freeform 299"/>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32" name="Oval 300"/>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8" name="Group 301"/>
            <p:cNvGrpSpPr>
              <a:grpSpLocks/>
            </p:cNvGrpSpPr>
            <p:nvPr/>
          </p:nvGrpSpPr>
          <p:grpSpPr bwMode="auto">
            <a:xfrm>
              <a:off x="1142" y="333"/>
              <a:ext cx="86" cy="144"/>
              <a:chOff x="1139" y="333"/>
              <a:chExt cx="86" cy="144"/>
            </a:xfrm>
          </p:grpSpPr>
          <p:sp>
            <p:nvSpPr>
              <p:cNvPr id="18734" name="Oval 302"/>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61" name="Freeform 303"/>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36" name="Oval 304"/>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59" name="Group 305"/>
            <p:cNvGrpSpPr>
              <a:grpSpLocks/>
            </p:cNvGrpSpPr>
            <p:nvPr/>
          </p:nvGrpSpPr>
          <p:grpSpPr bwMode="auto">
            <a:xfrm>
              <a:off x="1176" y="333"/>
              <a:ext cx="86" cy="144"/>
              <a:chOff x="1175" y="333"/>
              <a:chExt cx="86" cy="144"/>
            </a:xfrm>
          </p:grpSpPr>
          <p:sp>
            <p:nvSpPr>
              <p:cNvPr id="18738" name="Oval 306"/>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65" name="Freeform 307"/>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40" name="Oval 308"/>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60" name="Group 309"/>
            <p:cNvGrpSpPr>
              <a:grpSpLocks/>
            </p:cNvGrpSpPr>
            <p:nvPr/>
          </p:nvGrpSpPr>
          <p:grpSpPr bwMode="auto">
            <a:xfrm>
              <a:off x="1211" y="333"/>
              <a:ext cx="86" cy="144"/>
              <a:chOff x="1209" y="333"/>
              <a:chExt cx="86" cy="144"/>
            </a:xfrm>
          </p:grpSpPr>
          <p:sp>
            <p:nvSpPr>
              <p:cNvPr id="18742" name="Oval 310"/>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69" name="Freeform 311"/>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44" name="Oval 312"/>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61" name="Group 313"/>
            <p:cNvGrpSpPr>
              <a:grpSpLocks/>
            </p:cNvGrpSpPr>
            <p:nvPr/>
          </p:nvGrpSpPr>
          <p:grpSpPr bwMode="auto">
            <a:xfrm>
              <a:off x="1245" y="333"/>
              <a:ext cx="86" cy="144"/>
              <a:chOff x="1241" y="333"/>
              <a:chExt cx="86" cy="144"/>
            </a:xfrm>
          </p:grpSpPr>
          <p:sp>
            <p:nvSpPr>
              <p:cNvPr id="18746" name="Oval 314"/>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73" name="Freeform 315"/>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48" name="Oval 316"/>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62" name="Group 317"/>
            <p:cNvGrpSpPr>
              <a:grpSpLocks/>
            </p:cNvGrpSpPr>
            <p:nvPr/>
          </p:nvGrpSpPr>
          <p:grpSpPr bwMode="auto">
            <a:xfrm>
              <a:off x="1279" y="333"/>
              <a:ext cx="86" cy="144"/>
              <a:chOff x="1277" y="333"/>
              <a:chExt cx="86" cy="144"/>
            </a:xfrm>
          </p:grpSpPr>
          <p:sp>
            <p:nvSpPr>
              <p:cNvPr id="18750" name="Oval 318"/>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77" name="Freeform 319"/>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52" name="Oval 320"/>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263" name="Group 321"/>
            <p:cNvGrpSpPr>
              <a:grpSpLocks/>
            </p:cNvGrpSpPr>
            <p:nvPr/>
          </p:nvGrpSpPr>
          <p:grpSpPr bwMode="auto">
            <a:xfrm>
              <a:off x="1313" y="333"/>
              <a:ext cx="86" cy="144"/>
              <a:chOff x="1313" y="333"/>
              <a:chExt cx="86" cy="144"/>
            </a:xfrm>
          </p:grpSpPr>
          <p:sp>
            <p:nvSpPr>
              <p:cNvPr id="18754" name="Oval 322"/>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81" name="Freeform 323"/>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56" name="Oval 324"/>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30" name="Group 326"/>
          <p:cNvGrpSpPr>
            <a:grpSpLocks/>
          </p:cNvGrpSpPr>
          <p:nvPr/>
        </p:nvGrpSpPr>
        <p:grpSpPr bwMode="auto">
          <a:xfrm>
            <a:off x="4341813" y="2703513"/>
            <a:ext cx="952500" cy="228600"/>
            <a:chOff x="799" y="333"/>
            <a:chExt cx="600" cy="144"/>
          </a:xfrm>
        </p:grpSpPr>
        <p:grpSp>
          <p:nvGrpSpPr>
            <p:cNvPr id="35184" name="Group 327"/>
            <p:cNvGrpSpPr>
              <a:grpSpLocks/>
            </p:cNvGrpSpPr>
            <p:nvPr/>
          </p:nvGrpSpPr>
          <p:grpSpPr bwMode="auto">
            <a:xfrm>
              <a:off x="799" y="333"/>
              <a:ext cx="86" cy="144"/>
              <a:chOff x="799" y="333"/>
              <a:chExt cx="86" cy="144"/>
            </a:xfrm>
          </p:grpSpPr>
          <p:sp>
            <p:nvSpPr>
              <p:cNvPr id="18760" name="Oval 328"/>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86" name="Freeform 329"/>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62" name="Oval 330"/>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85" name="Group 331"/>
            <p:cNvGrpSpPr>
              <a:grpSpLocks/>
            </p:cNvGrpSpPr>
            <p:nvPr/>
          </p:nvGrpSpPr>
          <p:grpSpPr bwMode="auto">
            <a:xfrm>
              <a:off x="834" y="333"/>
              <a:ext cx="86" cy="144"/>
              <a:chOff x="831" y="333"/>
              <a:chExt cx="86" cy="144"/>
            </a:xfrm>
          </p:grpSpPr>
          <p:sp>
            <p:nvSpPr>
              <p:cNvPr id="18764" name="Oval 332"/>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90" name="Freeform 333"/>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66" name="Oval 334"/>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86" name="Group 335"/>
            <p:cNvGrpSpPr>
              <a:grpSpLocks/>
            </p:cNvGrpSpPr>
            <p:nvPr/>
          </p:nvGrpSpPr>
          <p:grpSpPr bwMode="auto">
            <a:xfrm>
              <a:off x="868" y="333"/>
              <a:ext cx="86" cy="144"/>
              <a:chOff x="867" y="333"/>
              <a:chExt cx="86" cy="144"/>
            </a:xfrm>
          </p:grpSpPr>
          <p:sp>
            <p:nvSpPr>
              <p:cNvPr id="18768" name="Oval 336"/>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94" name="Freeform 337"/>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70" name="Oval 338"/>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87" name="Group 339"/>
            <p:cNvGrpSpPr>
              <a:grpSpLocks/>
            </p:cNvGrpSpPr>
            <p:nvPr/>
          </p:nvGrpSpPr>
          <p:grpSpPr bwMode="auto">
            <a:xfrm>
              <a:off x="902" y="333"/>
              <a:ext cx="86" cy="144"/>
              <a:chOff x="903" y="333"/>
              <a:chExt cx="86" cy="144"/>
            </a:xfrm>
          </p:grpSpPr>
          <p:sp>
            <p:nvSpPr>
              <p:cNvPr id="18772" name="Oval 340"/>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798" name="Freeform 341"/>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74" name="Oval 342"/>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88" name="Group 343"/>
            <p:cNvGrpSpPr>
              <a:grpSpLocks/>
            </p:cNvGrpSpPr>
            <p:nvPr/>
          </p:nvGrpSpPr>
          <p:grpSpPr bwMode="auto">
            <a:xfrm>
              <a:off x="937" y="333"/>
              <a:ext cx="86" cy="144"/>
              <a:chOff x="937" y="333"/>
              <a:chExt cx="86" cy="144"/>
            </a:xfrm>
          </p:grpSpPr>
          <p:sp>
            <p:nvSpPr>
              <p:cNvPr id="18776" name="Oval 344"/>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02" name="Freeform 345"/>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78" name="Oval 346"/>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89" name="Group 347"/>
            <p:cNvGrpSpPr>
              <a:grpSpLocks/>
            </p:cNvGrpSpPr>
            <p:nvPr/>
          </p:nvGrpSpPr>
          <p:grpSpPr bwMode="auto">
            <a:xfrm>
              <a:off x="971" y="333"/>
              <a:ext cx="86" cy="144"/>
              <a:chOff x="969" y="333"/>
              <a:chExt cx="86" cy="144"/>
            </a:xfrm>
          </p:grpSpPr>
          <p:sp>
            <p:nvSpPr>
              <p:cNvPr id="18780" name="Oval 348"/>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06" name="Freeform 349"/>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82" name="Oval 350"/>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0" name="Group 351"/>
            <p:cNvGrpSpPr>
              <a:grpSpLocks/>
            </p:cNvGrpSpPr>
            <p:nvPr/>
          </p:nvGrpSpPr>
          <p:grpSpPr bwMode="auto">
            <a:xfrm>
              <a:off x="1005" y="333"/>
              <a:ext cx="86" cy="144"/>
              <a:chOff x="1005" y="333"/>
              <a:chExt cx="86" cy="144"/>
            </a:xfrm>
          </p:grpSpPr>
          <p:sp>
            <p:nvSpPr>
              <p:cNvPr id="18784" name="Oval 352"/>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10" name="Freeform 353"/>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86" name="Oval 354"/>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1" name="Group 355"/>
            <p:cNvGrpSpPr>
              <a:grpSpLocks/>
            </p:cNvGrpSpPr>
            <p:nvPr/>
          </p:nvGrpSpPr>
          <p:grpSpPr bwMode="auto">
            <a:xfrm>
              <a:off x="1039" y="333"/>
              <a:ext cx="86" cy="144"/>
              <a:chOff x="1041" y="333"/>
              <a:chExt cx="86" cy="144"/>
            </a:xfrm>
          </p:grpSpPr>
          <p:sp>
            <p:nvSpPr>
              <p:cNvPr id="18788" name="Oval 356"/>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14" name="Freeform 357"/>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90" name="Oval 358"/>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2" name="Group 359"/>
            <p:cNvGrpSpPr>
              <a:grpSpLocks/>
            </p:cNvGrpSpPr>
            <p:nvPr/>
          </p:nvGrpSpPr>
          <p:grpSpPr bwMode="auto">
            <a:xfrm>
              <a:off x="1074" y="333"/>
              <a:ext cx="86" cy="144"/>
              <a:chOff x="1071" y="333"/>
              <a:chExt cx="86" cy="144"/>
            </a:xfrm>
          </p:grpSpPr>
          <p:sp>
            <p:nvSpPr>
              <p:cNvPr id="18792" name="Oval 360"/>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18" name="Freeform 361"/>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94" name="Oval 362"/>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3" name="Group 363"/>
            <p:cNvGrpSpPr>
              <a:grpSpLocks/>
            </p:cNvGrpSpPr>
            <p:nvPr/>
          </p:nvGrpSpPr>
          <p:grpSpPr bwMode="auto">
            <a:xfrm>
              <a:off x="1108" y="333"/>
              <a:ext cx="86" cy="144"/>
              <a:chOff x="1103" y="333"/>
              <a:chExt cx="86" cy="144"/>
            </a:xfrm>
          </p:grpSpPr>
          <p:sp>
            <p:nvSpPr>
              <p:cNvPr id="18796" name="Oval 364"/>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22" name="Freeform 365"/>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798" name="Oval 366"/>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4" name="Group 367"/>
            <p:cNvGrpSpPr>
              <a:grpSpLocks/>
            </p:cNvGrpSpPr>
            <p:nvPr/>
          </p:nvGrpSpPr>
          <p:grpSpPr bwMode="auto">
            <a:xfrm>
              <a:off x="1142" y="333"/>
              <a:ext cx="86" cy="144"/>
              <a:chOff x="1139" y="333"/>
              <a:chExt cx="86" cy="144"/>
            </a:xfrm>
          </p:grpSpPr>
          <p:sp>
            <p:nvSpPr>
              <p:cNvPr id="18800" name="Oval 368"/>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26" name="Freeform 369"/>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02" name="Oval 370"/>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5" name="Group 371"/>
            <p:cNvGrpSpPr>
              <a:grpSpLocks/>
            </p:cNvGrpSpPr>
            <p:nvPr/>
          </p:nvGrpSpPr>
          <p:grpSpPr bwMode="auto">
            <a:xfrm>
              <a:off x="1176" y="333"/>
              <a:ext cx="86" cy="144"/>
              <a:chOff x="1175" y="333"/>
              <a:chExt cx="86" cy="144"/>
            </a:xfrm>
          </p:grpSpPr>
          <p:sp>
            <p:nvSpPr>
              <p:cNvPr id="18804" name="Oval 372"/>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30" name="Freeform 373"/>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06" name="Oval 374"/>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6" name="Group 375"/>
            <p:cNvGrpSpPr>
              <a:grpSpLocks/>
            </p:cNvGrpSpPr>
            <p:nvPr/>
          </p:nvGrpSpPr>
          <p:grpSpPr bwMode="auto">
            <a:xfrm>
              <a:off x="1211" y="333"/>
              <a:ext cx="86" cy="144"/>
              <a:chOff x="1209" y="333"/>
              <a:chExt cx="86" cy="144"/>
            </a:xfrm>
          </p:grpSpPr>
          <p:sp>
            <p:nvSpPr>
              <p:cNvPr id="18808" name="Oval 376"/>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34" name="Freeform 377"/>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10" name="Oval 378"/>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7" name="Group 379"/>
            <p:cNvGrpSpPr>
              <a:grpSpLocks/>
            </p:cNvGrpSpPr>
            <p:nvPr/>
          </p:nvGrpSpPr>
          <p:grpSpPr bwMode="auto">
            <a:xfrm>
              <a:off x="1245" y="333"/>
              <a:ext cx="86" cy="144"/>
              <a:chOff x="1241" y="333"/>
              <a:chExt cx="86" cy="144"/>
            </a:xfrm>
          </p:grpSpPr>
          <p:sp>
            <p:nvSpPr>
              <p:cNvPr id="18812" name="Oval 380"/>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38" name="Freeform 381"/>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14" name="Oval 382"/>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8" name="Group 383"/>
            <p:cNvGrpSpPr>
              <a:grpSpLocks/>
            </p:cNvGrpSpPr>
            <p:nvPr/>
          </p:nvGrpSpPr>
          <p:grpSpPr bwMode="auto">
            <a:xfrm>
              <a:off x="1279" y="333"/>
              <a:ext cx="86" cy="144"/>
              <a:chOff x="1277" y="333"/>
              <a:chExt cx="86" cy="144"/>
            </a:xfrm>
          </p:grpSpPr>
          <p:sp>
            <p:nvSpPr>
              <p:cNvPr id="18816" name="Oval 384"/>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42" name="Freeform 385"/>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18" name="Oval 386"/>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99" name="Group 387"/>
            <p:cNvGrpSpPr>
              <a:grpSpLocks/>
            </p:cNvGrpSpPr>
            <p:nvPr/>
          </p:nvGrpSpPr>
          <p:grpSpPr bwMode="auto">
            <a:xfrm>
              <a:off x="1313" y="333"/>
              <a:ext cx="86" cy="144"/>
              <a:chOff x="1313" y="333"/>
              <a:chExt cx="86" cy="144"/>
            </a:xfrm>
          </p:grpSpPr>
          <p:sp>
            <p:nvSpPr>
              <p:cNvPr id="18820" name="Oval 388"/>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46" name="Freeform 389"/>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22" name="Oval 390"/>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31" name="Group 457"/>
          <p:cNvGrpSpPr>
            <a:grpSpLocks/>
          </p:cNvGrpSpPr>
          <p:nvPr/>
        </p:nvGrpSpPr>
        <p:grpSpPr bwMode="auto">
          <a:xfrm>
            <a:off x="5853113" y="2703513"/>
            <a:ext cx="952500" cy="228600"/>
            <a:chOff x="799" y="333"/>
            <a:chExt cx="600" cy="144"/>
          </a:xfrm>
        </p:grpSpPr>
        <p:grpSp>
          <p:nvGrpSpPr>
            <p:cNvPr id="35120" name="Group 458"/>
            <p:cNvGrpSpPr>
              <a:grpSpLocks/>
            </p:cNvGrpSpPr>
            <p:nvPr/>
          </p:nvGrpSpPr>
          <p:grpSpPr bwMode="auto">
            <a:xfrm>
              <a:off x="799" y="333"/>
              <a:ext cx="86" cy="144"/>
              <a:chOff x="799" y="333"/>
              <a:chExt cx="86" cy="144"/>
            </a:xfrm>
          </p:grpSpPr>
          <p:sp>
            <p:nvSpPr>
              <p:cNvPr id="18891" name="Oval 459"/>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51" name="Freeform 460"/>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93" name="Oval 461"/>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1" name="Group 462"/>
            <p:cNvGrpSpPr>
              <a:grpSpLocks/>
            </p:cNvGrpSpPr>
            <p:nvPr/>
          </p:nvGrpSpPr>
          <p:grpSpPr bwMode="auto">
            <a:xfrm>
              <a:off x="834" y="333"/>
              <a:ext cx="86" cy="144"/>
              <a:chOff x="831" y="333"/>
              <a:chExt cx="86" cy="144"/>
            </a:xfrm>
          </p:grpSpPr>
          <p:sp>
            <p:nvSpPr>
              <p:cNvPr id="18895" name="Oval 463"/>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55" name="Freeform 464"/>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897" name="Oval 465"/>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2" name="Group 466"/>
            <p:cNvGrpSpPr>
              <a:grpSpLocks/>
            </p:cNvGrpSpPr>
            <p:nvPr/>
          </p:nvGrpSpPr>
          <p:grpSpPr bwMode="auto">
            <a:xfrm>
              <a:off x="868" y="333"/>
              <a:ext cx="86" cy="144"/>
              <a:chOff x="867" y="333"/>
              <a:chExt cx="86" cy="144"/>
            </a:xfrm>
          </p:grpSpPr>
          <p:sp>
            <p:nvSpPr>
              <p:cNvPr id="18899" name="Oval 467"/>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59" name="Freeform 468"/>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01" name="Oval 469"/>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3" name="Group 470"/>
            <p:cNvGrpSpPr>
              <a:grpSpLocks/>
            </p:cNvGrpSpPr>
            <p:nvPr/>
          </p:nvGrpSpPr>
          <p:grpSpPr bwMode="auto">
            <a:xfrm>
              <a:off x="902" y="333"/>
              <a:ext cx="86" cy="144"/>
              <a:chOff x="903" y="333"/>
              <a:chExt cx="86" cy="144"/>
            </a:xfrm>
          </p:grpSpPr>
          <p:sp>
            <p:nvSpPr>
              <p:cNvPr id="18903" name="Oval 471"/>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63" name="Freeform 472"/>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05" name="Oval 473"/>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4" name="Group 474"/>
            <p:cNvGrpSpPr>
              <a:grpSpLocks/>
            </p:cNvGrpSpPr>
            <p:nvPr/>
          </p:nvGrpSpPr>
          <p:grpSpPr bwMode="auto">
            <a:xfrm>
              <a:off x="937" y="333"/>
              <a:ext cx="86" cy="144"/>
              <a:chOff x="937" y="333"/>
              <a:chExt cx="86" cy="144"/>
            </a:xfrm>
          </p:grpSpPr>
          <p:sp>
            <p:nvSpPr>
              <p:cNvPr id="18907" name="Oval 475"/>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67" name="Freeform 476"/>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09" name="Oval 477"/>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5" name="Group 478"/>
            <p:cNvGrpSpPr>
              <a:grpSpLocks/>
            </p:cNvGrpSpPr>
            <p:nvPr/>
          </p:nvGrpSpPr>
          <p:grpSpPr bwMode="auto">
            <a:xfrm>
              <a:off x="971" y="333"/>
              <a:ext cx="86" cy="144"/>
              <a:chOff x="969" y="333"/>
              <a:chExt cx="86" cy="144"/>
            </a:xfrm>
          </p:grpSpPr>
          <p:sp>
            <p:nvSpPr>
              <p:cNvPr id="18911" name="Oval 479"/>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71" name="Freeform 480"/>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13" name="Oval 481"/>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6" name="Group 482"/>
            <p:cNvGrpSpPr>
              <a:grpSpLocks/>
            </p:cNvGrpSpPr>
            <p:nvPr/>
          </p:nvGrpSpPr>
          <p:grpSpPr bwMode="auto">
            <a:xfrm>
              <a:off x="1005" y="333"/>
              <a:ext cx="86" cy="144"/>
              <a:chOff x="1005" y="333"/>
              <a:chExt cx="86" cy="144"/>
            </a:xfrm>
          </p:grpSpPr>
          <p:sp>
            <p:nvSpPr>
              <p:cNvPr id="18915" name="Oval 483"/>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75" name="Freeform 484"/>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17" name="Oval 485"/>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7" name="Group 486"/>
            <p:cNvGrpSpPr>
              <a:grpSpLocks/>
            </p:cNvGrpSpPr>
            <p:nvPr/>
          </p:nvGrpSpPr>
          <p:grpSpPr bwMode="auto">
            <a:xfrm>
              <a:off x="1039" y="333"/>
              <a:ext cx="86" cy="144"/>
              <a:chOff x="1041" y="333"/>
              <a:chExt cx="86" cy="144"/>
            </a:xfrm>
          </p:grpSpPr>
          <p:sp>
            <p:nvSpPr>
              <p:cNvPr id="18919" name="Oval 487"/>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79" name="Freeform 488"/>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21" name="Oval 489"/>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8" name="Group 490"/>
            <p:cNvGrpSpPr>
              <a:grpSpLocks/>
            </p:cNvGrpSpPr>
            <p:nvPr/>
          </p:nvGrpSpPr>
          <p:grpSpPr bwMode="auto">
            <a:xfrm>
              <a:off x="1074" y="333"/>
              <a:ext cx="86" cy="144"/>
              <a:chOff x="1071" y="333"/>
              <a:chExt cx="86" cy="144"/>
            </a:xfrm>
          </p:grpSpPr>
          <p:sp>
            <p:nvSpPr>
              <p:cNvPr id="18923" name="Oval 491"/>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83" name="Freeform 492"/>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25" name="Oval 493"/>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29" name="Group 494"/>
            <p:cNvGrpSpPr>
              <a:grpSpLocks/>
            </p:cNvGrpSpPr>
            <p:nvPr/>
          </p:nvGrpSpPr>
          <p:grpSpPr bwMode="auto">
            <a:xfrm>
              <a:off x="1108" y="333"/>
              <a:ext cx="86" cy="144"/>
              <a:chOff x="1103" y="333"/>
              <a:chExt cx="86" cy="144"/>
            </a:xfrm>
          </p:grpSpPr>
          <p:sp>
            <p:nvSpPr>
              <p:cNvPr id="18927" name="Oval 495"/>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87" name="Freeform 496"/>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29" name="Oval 497"/>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30" name="Group 498"/>
            <p:cNvGrpSpPr>
              <a:grpSpLocks/>
            </p:cNvGrpSpPr>
            <p:nvPr/>
          </p:nvGrpSpPr>
          <p:grpSpPr bwMode="auto">
            <a:xfrm>
              <a:off x="1142" y="333"/>
              <a:ext cx="86" cy="144"/>
              <a:chOff x="1139" y="333"/>
              <a:chExt cx="86" cy="144"/>
            </a:xfrm>
          </p:grpSpPr>
          <p:sp>
            <p:nvSpPr>
              <p:cNvPr id="18931" name="Oval 499"/>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91" name="Freeform 500"/>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33" name="Oval 501"/>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31" name="Group 502"/>
            <p:cNvGrpSpPr>
              <a:grpSpLocks/>
            </p:cNvGrpSpPr>
            <p:nvPr/>
          </p:nvGrpSpPr>
          <p:grpSpPr bwMode="auto">
            <a:xfrm>
              <a:off x="1176" y="333"/>
              <a:ext cx="86" cy="144"/>
              <a:chOff x="1175" y="333"/>
              <a:chExt cx="86" cy="144"/>
            </a:xfrm>
          </p:grpSpPr>
          <p:sp>
            <p:nvSpPr>
              <p:cNvPr id="18935" name="Oval 503"/>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95" name="Freeform 504"/>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37" name="Oval 505"/>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32" name="Group 506"/>
            <p:cNvGrpSpPr>
              <a:grpSpLocks/>
            </p:cNvGrpSpPr>
            <p:nvPr/>
          </p:nvGrpSpPr>
          <p:grpSpPr bwMode="auto">
            <a:xfrm>
              <a:off x="1211" y="333"/>
              <a:ext cx="86" cy="144"/>
              <a:chOff x="1209" y="333"/>
              <a:chExt cx="86" cy="144"/>
            </a:xfrm>
          </p:grpSpPr>
          <p:sp>
            <p:nvSpPr>
              <p:cNvPr id="18939" name="Oval 507"/>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899" name="Freeform 508"/>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41" name="Oval 509"/>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33" name="Group 510"/>
            <p:cNvGrpSpPr>
              <a:grpSpLocks/>
            </p:cNvGrpSpPr>
            <p:nvPr/>
          </p:nvGrpSpPr>
          <p:grpSpPr bwMode="auto">
            <a:xfrm>
              <a:off x="1245" y="333"/>
              <a:ext cx="86" cy="144"/>
              <a:chOff x="1241" y="333"/>
              <a:chExt cx="86" cy="144"/>
            </a:xfrm>
          </p:grpSpPr>
          <p:sp>
            <p:nvSpPr>
              <p:cNvPr id="18943" name="Oval 511"/>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03" name="Freeform 512"/>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45" name="Oval 513"/>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34" name="Group 514"/>
            <p:cNvGrpSpPr>
              <a:grpSpLocks/>
            </p:cNvGrpSpPr>
            <p:nvPr/>
          </p:nvGrpSpPr>
          <p:grpSpPr bwMode="auto">
            <a:xfrm>
              <a:off x="1279" y="333"/>
              <a:ext cx="86" cy="144"/>
              <a:chOff x="1277" y="333"/>
              <a:chExt cx="86" cy="144"/>
            </a:xfrm>
          </p:grpSpPr>
          <p:sp>
            <p:nvSpPr>
              <p:cNvPr id="18947" name="Oval 515"/>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07" name="Freeform 516"/>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49" name="Oval 517"/>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135" name="Group 518"/>
            <p:cNvGrpSpPr>
              <a:grpSpLocks/>
            </p:cNvGrpSpPr>
            <p:nvPr/>
          </p:nvGrpSpPr>
          <p:grpSpPr bwMode="auto">
            <a:xfrm>
              <a:off x="1313" y="333"/>
              <a:ext cx="86" cy="144"/>
              <a:chOff x="1313" y="333"/>
              <a:chExt cx="86" cy="144"/>
            </a:xfrm>
          </p:grpSpPr>
          <p:sp>
            <p:nvSpPr>
              <p:cNvPr id="18951" name="Oval 519"/>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11" name="Freeform 520"/>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53" name="Oval 521"/>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32" name="Group 522"/>
          <p:cNvGrpSpPr>
            <a:grpSpLocks/>
          </p:cNvGrpSpPr>
          <p:nvPr/>
        </p:nvGrpSpPr>
        <p:grpSpPr bwMode="auto">
          <a:xfrm>
            <a:off x="6719888" y="2703513"/>
            <a:ext cx="952500" cy="228600"/>
            <a:chOff x="799" y="333"/>
            <a:chExt cx="600" cy="144"/>
          </a:xfrm>
        </p:grpSpPr>
        <p:grpSp>
          <p:nvGrpSpPr>
            <p:cNvPr id="35056" name="Group 523"/>
            <p:cNvGrpSpPr>
              <a:grpSpLocks/>
            </p:cNvGrpSpPr>
            <p:nvPr/>
          </p:nvGrpSpPr>
          <p:grpSpPr bwMode="auto">
            <a:xfrm>
              <a:off x="799" y="333"/>
              <a:ext cx="86" cy="144"/>
              <a:chOff x="799" y="333"/>
              <a:chExt cx="86" cy="144"/>
            </a:xfrm>
          </p:grpSpPr>
          <p:sp>
            <p:nvSpPr>
              <p:cNvPr id="18956" name="Oval 524"/>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16" name="Freeform 525"/>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58" name="Oval 526"/>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57" name="Group 527"/>
            <p:cNvGrpSpPr>
              <a:grpSpLocks/>
            </p:cNvGrpSpPr>
            <p:nvPr/>
          </p:nvGrpSpPr>
          <p:grpSpPr bwMode="auto">
            <a:xfrm>
              <a:off x="834" y="333"/>
              <a:ext cx="86" cy="144"/>
              <a:chOff x="831" y="333"/>
              <a:chExt cx="86" cy="144"/>
            </a:xfrm>
          </p:grpSpPr>
          <p:sp>
            <p:nvSpPr>
              <p:cNvPr id="18960" name="Oval 528"/>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20" name="Freeform 529"/>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62" name="Oval 530"/>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58" name="Group 531"/>
            <p:cNvGrpSpPr>
              <a:grpSpLocks/>
            </p:cNvGrpSpPr>
            <p:nvPr/>
          </p:nvGrpSpPr>
          <p:grpSpPr bwMode="auto">
            <a:xfrm>
              <a:off x="868" y="333"/>
              <a:ext cx="86" cy="144"/>
              <a:chOff x="867" y="333"/>
              <a:chExt cx="86" cy="144"/>
            </a:xfrm>
          </p:grpSpPr>
          <p:sp>
            <p:nvSpPr>
              <p:cNvPr id="18964" name="Oval 532"/>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24" name="Freeform 533"/>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66" name="Oval 534"/>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59" name="Group 535"/>
            <p:cNvGrpSpPr>
              <a:grpSpLocks/>
            </p:cNvGrpSpPr>
            <p:nvPr/>
          </p:nvGrpSpPr>
          <p:grpSpPr bwMode="auto">
            <a:xfrm>
              <a:off x="902" y="333"/>
              <a:ext cx="86" cy="144"/>
              <a:chOff x="903" y="333"/>
              <a:chExt cx="86" cy="144"/>
            </a:xfrm>
          </p:grpSpPr>
          <p:sp>
            <p:nvSpPr>
              <p:cNvPr id="18968" name="Oval 536"/>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28" name="Freeform 537"/>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70" name="Oval 538"/>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0" name="Group 539"/>
            <p:cNvGrpSpPr>
              <a:grpSpLocks/>
            </p:cNvGrpSpPr>
            <p:nvPr/>
          </p:nvGrpSpPr>
          <p:grpSpPr bwMode="auto">
            <a:xfrm>
              <a:off x="937" y="333"/>
              <a:ext cx="86" cy="144"/>
              <a:chOff x="937" y="333"/>
              <a:chExt cx="86" cy="144"/>
            </a:xfrm>
          </p:grpSpPr>
          <p:sp>
            <p:nvSpPr>
              <p:cNvPr id="18972" name="Oval 540"/>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32" name="Freeform 541"/>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74" name="Oval 542"/>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1" name="Group 543"/>
            <p:cNvGrpSpPr>
              <a:grpSpLocks/>
            </p:cNvGrpSpPr>
            <p:nvPr/>
          </p:nvGrpSpPr>
          <p:grpSpPr bwMode="auto">
            <a:xfrm>
              <a:off x="971" y="333"/>
              <a:ext cx="86" cy="144"/>
              <a:chOff x="969" y="333"/>
              <a:chExt cx="86" cy="144"/>
            </a:xfrm>
          </p:grpSpPr>
          <p:sp>
            <p:nvSpPr>
              <p:cNvPr id="18976" name="Oval 544"/>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36" name="Freeform 545"/>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78" name="Oval 546"/>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2" name="Group 547"/>
            <p:cNvGrpSpPr>
              <a:grpSpLocks/>
            </p:cNvGrpSpPr>
            <p:nvPr/>
          </p:nvGrpSpPr>
          <p:grpSpPr bwMode="auto">
            <a:xfrm>
              <a:off x="1005" y="333"/>
              <a:ext cx="86" cy="144"/>
              <a:chOff x="1005" y="333"/>
              <a:chExt cx="86" cy="144"/>
            </a:xfrm>
          </p:grpSpPr>
          <p:sp>
            <p:nvSpPr>
              <p:cNvPr id="18980" name="Oval 548"/>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40" name="Freeform 549"/>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82" name="Oval 550"/>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3" name="Group 551"/>
            <p:cNvGrpSpPr>
              <a:grpSpLocks/>
            </p:cNvGrpSpPr>
            <p:nvPr/>
          </p:nvGrpSpPr>
          <p:grpSpPr bwMode="auto">
            <a:xfrm>
              <a:off x="1039" y="333"/>
              <a:ext cx="86" cy="144"/>
              <a:chOff x="1041" y="333"/>
              <a:chExt cx="86" cy="144"/>
            </a:xfrm>
          </p:grpSpPr>
          <p:sp>
            <p:nvSpPr>
              <p:cNvPr id="18984" name="Oval 552"/>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44" name="Freeform 553"/>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86" name="Oval 554"/>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4" name="Group 555"/>
            <p:cNvGrpSpPr>
              <a:grpSpLocks/>
            </p:cNvGrpSpPr>
            <p:nvPr/>
          </p:nvGrpSpPr>
          <p:grpSpPr bwMode="auto">
            <a:xfrm>
              <a:off x="1074" y="333"/>
              <a:ext cx="86" cy="144"/>
              <a:chOff x="1071" y="333"/>
              <a:chExt cx="86" cy="144"/>
            </a:xfrm>
          </p:grpSpPr>
          <p:sp>
            <p:nvSpPr>
              <p:cNvPr id="18988" name="Oval 556"/>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48" name="Freeform 557"/>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90" name="Oval 558"/>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5" name="Group 559"/>
            <p:cNvGrpSpPr>
              <a:grpSpLocks/>
            </p:cNvGrpSpPr>
            <p:nvPr/>
          </p:nvGrpSpPr>
          <p:grpSpPr bwMode="auto">
            <a:xfrm>
              <a:off x="1108" y="333"/>
              <a:ext cx="86" cy="144"/>
              <a:chOff x="1103" y="333"/>
              <a:chExt cx="86" cy="144"/>
            </a:xfrm>
          </p:grpSpPr>
          <p:sp>
            <p:nvSpPr>
              <p:cNvPr id="18992" name="Oval 560"/>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52" name="Freeform 561"/>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94" name="Oval 562"/>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6" name="Group 563"/>
            <p:cNvGrpSpPr>
              <a:grpSpLocks/>
            </p:cNvGrpSpPr>
            <p:nvPr/>
          </p:nvGrpSpPr>
          <p:grpSpPr bwMode="auto">
            <a:xfrm>
              <a:off x="1142" y="333"/>
              <a:ext cx="86" cy="144"/>
              <a:chOff x="1139" y="333"/>
              <a:chExt cx="86" cy="144"/>
            </a:xfrm>
          </p:grpSpPr>
          <p:sp>
            <p:nvSpPr>
              <p:cNvPr id="18996" name="Oval 564"/>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56" name="Freeform 565"/>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8998" name="Oval 566"/>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7" name="Group 567"/>
            <p:cNvGrpSpPr>
              <a:grpSpLocks/>
            </p:cNvGrpSpPr>
            <p:nvPr/>
          </p:nvGrpSpPr>
          <p:grpSpPr bwMode="auto">
            <a:xfrm>
              <a:off x="1176" y="333"/>
              <a:ext cx="86" cy="144"/>
              <a:chOff x="1175" y="333"/>
              <a:chExt cx="86" cy="144"/>
            </a:xfrm>
          </p:grpSpPr>
          <p:sp>
            <p:nvSpPr>
              <p:cNvPr id="19000" name="Oval 568"/>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60" name="Freeform 569"/>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9002" name="Oval 570"/>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8" name="Group 571"/>
            <p:cNvGrpSpPr>
              <a:grpSpLocks/>
            </p:cNvGrpSpPr>
            <p:nvPr/>
          </p:nvGrpSpPr>
          <p:grpSpPr bwMode="auto">
            <a:xfrm>
              <a:off x="1211" y="333"/>
              <a:ext cx="86" cy="144"/>
              <a:chOff x="1209" y="333"/>
              <a:chExt cx="86" cy="144"/>
            </a:xfrm>
          </p:grpSpPr>
          <p:sp>
            <p:nvSpPr>
              <p:cNvPr id="19004" name="Oval 572"/>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64" name="Freeform 573"/>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9006" name="Oval 574"/>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69" name="Group 575"/>
            <p:cNvGrpSpPr>
              <a:grpSpLocks/>
            </p:cNvGrpSpPr>
            <p:nvPr/>
          </p:nvGrpSpPr>
          <p:grpSpPr bwMode="auto">
            <a:xfrm>
              <a:off x="1245" y="333"/>
              <a:ext cx="86" cy="144"/>
              <a:chOff x="1241" y="333"/>
              <a:chExt cx="86" cy="144"/>
            </a:xfrm>
          </p:grpSpPr>
          <p:sp>
            <p:nvSpPr>
              <p:cNvPr id="19008" name="Oval 576"/>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68" name="Freeform 577"/>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9010" name="Oval 578"/>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70" name="Group 579"/>
            <p:cNvGrpSpPr>
              <a:grpSpLocks/>
            </p:cNvGrpSpPr>
            <p:nvPr/>
          </p:nvGrpSpPr>
          <p:grpSpPr bwMode="auto">
            <a:xfrm>
              <a:off x="1279" y="333"/>
              <a:ext cx="86" cy="144"/>
              <a:chOff x="1277" y="333"/>
              <a:chExt cx="86" cy="144"/>
            </a:xfrm>
          </p:grpSpPr>
          <p:sp>
            <p:nvSpPr>
              <p:cNvPr id="19012" name="Oval 580"/>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72" name="Freeform 581"/>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9014" name="Oval 582"/>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71" name="Group 583"/>
            <p:cNvGrpSpPr>
              <a:grpSpLocks/>
            </p:cNvGrpSpPr>
            <p:nvPr/>
          </p:nvGrpSpPr>
          <p:grpSpPr bwMode="auto">
            <a:xfrm>
              <a:off x="1313" y="333"/>
              <a:ext cx="86" cy="144"/>
              <a:chOff x="1313" y="333"/>
              <a:chExt cx="86" cy="144"/>
            </a:xfrm>
          </p:grpSpPr>
          <p:sp>
            <p:nvSpPr>
              <p:cNvPr id="19016" name="Oval 584"/>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76" name="Freeform 585"/>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9018" name="Oval 586"/>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grpSp>
        <p:nvGrpSpPr>
          <p:cNvPr id="34833" name="Group 1009"/>
          <p:cNvGrpSpPr>
            <a:grpSpLocks/>
          </p:cNvGrpSpPr>
          <p:nvPr/>
        </p:nvGrpSpPr>
        <p:grpSpPr bwMode="auto">
          <a:xfrm>
            <a:off x="4278313" y="3414713"/>
            <a:ext cx="827087" cy="307975"/>
            <a:chOff x="2033" y="1345"/>
            <a:chExt cx="521" cy="194"/>
          </a:xfrm>
        </p:grpSpPr>
        <p:sp>
          <p:nvSpPr>
            <p:cNvPr id="19331" name="AutoShape 899"/>
            <p:cNvSpPr>
              <a:spLocks noChangeArrowheads="1"/>
            </p:cNvSpPr>
            <p:nvPr/>
          </p:nvSpPr>
          <p:spPr bwMode="auto">
            <a:xfrm rot="5400000">
              <a:off x="2192" y="1211"/>
              <a:ext cx="108" cy="426"/>
            </a:xfrm>
            <a:prstGeom prst="can">
              <a:avLst>
                <a:gd name="adj" fmla="val 49068"/>
              </a:avLst>
            </a:prstGeom>
            <a:gradFill rotWithShape="1">
              <a:gsLst>
                <a:gs pos="0">
                  <a:srgbClr val="008261"/>
                </a:gs>
                <a:gs pos="50000">
                  <a:schemeClr val="accent1"/>
                </a:gs>
                <a:gs pos="100000">
                  <a:srgbClr val="00826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55" name="Text Box 687"/>
            <p:cNvSpPr txBox="1">
              <a:spLocks noChangeArrowheads="1"/>
            </p:cNvSpPr>
            <p:nvPr/>
          </p:nvSpPr>
          <p:spPr bwMode="auto">
            <a:xfrm>
              <a:off x="2077" y="1345"/>
              <a:ext cx="4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400" b="1" dirty="0">
                  <a:solidFill>
                    <a:srgbClr val="000000"/>
                  </a:solidFill>
                  <a:cs typeface="Arial" pitchFamily="34" charset="0"/>
                </a:rPr>
                <a:t>PTEN</a:t>
              </a:r>
            </a:p>
          </p:txBody>
        </p:sp>
      </p:grpSp>
      <p:sp>
        <p:nvSpPr>
          <p:cNvPr id="34834" name="Text Box 608"/>
          <p:cNvSpPr txBox="1">
            <a:spLocks noChangeArrowheads="1"/>
          </p:cNvSpPr>
          <p:nvPr/>
        </p:nvSpPr>
        <p:spPr bwMode="auto">
          <a:xfrm>
            <a:off x="2057400" y="5867400"/>
            <a:ext cx="1371600" cy="708025"/>
          </a:xfrm>
          <a:prstGeom prst="rect">
            <a:avLst/>
          </a:prstGeom>
          <a:solidFill>
            <a:schemeClr val="tx1"/>
          </a:solidFill>
          <a:ln w="9525">
            <a:solidFill>
              <a:srgbClr val="FF9900"/>
            </a:solid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50000"/>
              </a:spcBef>
              <a:spcAft>
                <a:spcPct val="0"/>
              </a:spcAft>
            </a:pPr>
            <a:r>
              <a:rPr lang="en-US" sz="2000" b="1" dirty="0">
                <a:solidFill>
                  <a:srgbClr val="FFFF00"/>
                </a:solidFill>
                <a:cs typeface="Arial" pitchFamily="34" charset="0"/>
              </a:rPr>
              <a:t>DNA Repair</a:t>
            </a:r>
          </a:p>
        </p:txBody>
      </p:sp>
      <p:sp>
        <p:nvSpPr>
          <p:cNvPr id="104982" name="Oval 651"/>
          <p:cNvSpPr>
            <a:spLocks noChangeArrowheads="1"/>
          </p:cNvSpPr>
          <p:nvPr/>
        </p:nvSpPr>
        <p:spPr bwMode="auto">
          <a:xfrm>
            <a:off x="5818188" y="4702175"/>
            <a:ext cx="520700" cy="266700"/>
          </a:xfrm>
          <a:prstGeom prst="ellipse">
            <a:avLst/>
          </a:prstGeom>
          <a:solidFill>
            <a:srgbClr val="FFFF00"/>
          </a:solidFill>
          <a:ln w="9525">
            <a:solidFill>
              <a:srgbClr val="CC6600"/>
            </a:solidFill>
            <a:round/>
            <a:headEnd/>
            <a:tailEnd/>
          </a:ln>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4983" name="Rectangle 652"/>
          <p:cNvSpPr>
            <a:spLocks noChangeArrowheads="1"/>
          </p:cNvSpPr>
          <p:nvPr/>
        </p:nvSpPr>
        <p:spPr bwMode="auto">
          <a:xfrm>
            <a:off x="5842000" y="472598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defRPr/>
            </a:pPr>
            <a:r>
              <a:rPr lang="en-US" sz="1000" dirty="0">
                <a:solidFill>
                  <a:prstClr val="black"/>
                </a:solidFill>
                <a:latin typeface="Arial" charset="0"/>
                <a:ea typeface="MS PGothic" pitchFamily="34" charset="-128"/>
                <a:cs typeface="Arial" charset="0"/>
              </a:rPr>
              <a:t>MDM2</a:t>
            </a:r>
          </a:p>
        </p:txBody>
      </p:sp>
      <p:sp>
        <p:nvSpPr>
          <p:cNvPr id="104984" name="Oval 658"/>
          <p:cNvSpPr>
            <a:spLocks noChangeArrowheads="1"/>
          </p:cNvSpPr>
          <p:nvPr/>
        </p:nvSpPr>
        <p:spPr bwMode="auto">
          <a:xfrm>
            <a:off x="5859463" y="5249863"/>
            <a:ext cx="425450" cy="234950"/>
          </a:xfrm>
          <a:prstGeom prst="ellipse">
            <a:avLst/>
          </a:prstGeom>
          <a:solidFill>
            <a:srgbClr val="FFFF00"/>
          </a:solidFill>
          <a:ln w="9525">
            <a:solidFill>
              <a:srgbClr val="CC6600"/>
            </a:solidFill>
            <a:round/>
            <a:headEnd/>
            <a:tailEnd/>
          </a:ln>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4838" name="Text Box 659"/>
          <p:cNvSpPr txBox="1">
            <a:spLocks noChangeArrowheads="1"/>
          </p:cNvSpPr>
          <p:nvPr/>
        </p:nvSpPr>
        <p:spPr bwMode="auto">
          <a:xfrm>
            <a:off x="5889625" y="5262563"/>
            <a:ext cx="398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dirty="0">
                <a:solidFill>
                  <a:srgbClr val="000000"/>
                </a:solidFill>
                <a:cs typeface="Arial" pitchFamily="34" charset="0"/>
              </a:rPr>
              <a:t>p53</a:t>
            </a:r>
          </a:p>
        </p:txBody>
      </p:sp>
      <p:sp>
        <p:nvSpPr>
          <p:cNvPr id="104986" name="Line 661"/>
          <p:cNvSpPr>
            <a:spLocks noChangeShapeType="1"/>
          </p:cNvSpPr>
          <p:nvPr/>
        </p:nvSpPr>
        <p:spPr bwMode="auto">
          <a:xfrm flipH="1">
            <a:off x="6083300" y="4219575"/>
            <a:ext cx="4763" cy="395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4987" name="Line 799"/>
          <p:cNvSpPr>
            <a:spLocks noChangeShapeType="1"/>
          </p:cNvSpPr>
          <p:nvPr/>
        </p:nvSpPr>
        <p:spPr bwMode="auto">
          <a:xfrm>
            <a:off x="6061075" y="5011738"/>
            <a:ext cx="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34841" name="Text Box 933"/>
          <p:cNvSpPr txBox="1">
            <a:spLocks noChangeArrowheads="1"/>
          </p:cNvSpPr>
          <p:nvPr/>
        </p:nvSpPr>
        <p:spPr bwMode="auto">
          <a:xfrm>
            <a:off x="3505200" y="5867400"/>
            <a:ext cx="2057400" cy="923925"/>
          </a:xfrm>
          <a:prstGeom prst="rect">
            <a:avLst/>
          </a:prstGeom>
          <a:solidFill>
            <a:schemeClr val="tx1"/>
          </a:solidFill>
          <a:ln w="9525">
            <a:solidFill>
              <a:srgbClr val="FF9900"/>
            </a:solid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800" b="1" dirty="0">
                <a:solidFill>
                  <a:srgbClr val="FFFF00"/>
                </a:solidFill>
                <a:cs typeface="Arial" pitchFamily="34" charset="0"/>
              </a:rPr>
              <a:t>Cell Cycle Arrest</a:t>
            </a:r>
          </a:p>
          <a:p>
            <a:pPr fontAlgn="base">
              <a:spcBef>
                <a:spcPct val="0"/>
              </a:spcBef>
              <a:spcAft>
                <a:spcPct val="0"/>
              </a:spcAft>
            </a:pPr>
            <a:r>
              <a:rPr lang="en-US" sz="1800" b="1" dirty="0">
                <a:solidFill>
                  <a:srgbClr val="FFFF00"/>
                </a:solidFill>
                <a:cs typeface="Arial" pitchFamily="34" charset="0"/>
              </a:rPr>
              <a:t>Apoptosis</a:t>
            </a:r>
          </a:p>
          <a:p>
            <a:pPr fontAlgn="base">
              <a:spcBef>
                <a:spcPct val="0"/>
              </a:spcBef>
              <a:spcAft>
                <a:spcPct val="0"/>
              </a:spcAft>
            </a:pPr>
            <a:r>
              <a:rPr lang="en-US" sz="1800" b="1" dirty="0">
                <a:solidFill>
                  <a:srgbClr val="FFFF00"/>
                </a:solidFill>
                <a:cs typeface="Arial" pitchFamily="34" charset="0"/>
              </a:rPr>
              <a:t>(Cell turnover)</a:t>
            </a:r>
          </a:p>
        </p:txBody>
      </p:sp>
      <p:sp>
        <p:nvSpPr>
          <p:cNvPr id="34842" name="Text Box 897"/>
          <p:cNvSpPr txBox="1">
            <a:spLocks noChangeArrowheads="1"/>
          </p:cNvSpPr>
          <p:nvPr/>
        </p:nvSpPr>
        <p:spPr bwMode="auto">
          <a:xfrm>
            <a:off x="5143500" y="3144838"/>
            <a:ext cx="449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200" b="1" dirty="0">
                <a:solidFill>
                  <a:srgbClr val="000000"/>
                </a:solidFill>
                <a:cs typeface="Arial" pitchFamily="34" charset="0"/>
              </a:rPr>
              <a:t>PIP</a:t>
            </a:r>
            <a:r>
              <a:rPr lang="en-US" sz="1600" b="1" baseline="-25000" dirty="0">
                <a:solidFill>
                  <a:srgbClr val="000000"/>
                </a:solidFill>
                <a:cs typeface="Arial" pitchFamily="34" charset="0"/>
              </a:rPr>
              <a:t>3</a:t>
            </a:r>
          </a:p>
        </p:txBody>
      </p:sp>
      <p:grpSp>
        <p:nvGrpSpPr>
          <p:cNvPr id="34843" name="Group 981"/>
          <p:cNvGrpSpPr>
            <a:grpSpLocks/>
          </p:cNvGrpSpPr>
          <p:nvPr/>
        </p:nvGrpSpPr>
        <p:grpSpPr bwMode="auto">
          <a:xfrm>
            <a:off x="4292600" y="2990850"/>
            <a:ext cx="606425" cy="400050"/>
            <a:chOff x="1862" y="1110"/>
            <a:chExt cx="382" cy="252"/>
          </a:xfrm>
        </p:grpSpPr>
        <p:sp>
          <p:nvSpPr>
            <p:cNvPr id="19406" name="AutoShape 974"/>
            <p:cNvSpPr>
              <a:spLocks noChangeArrowheads="1"/>
            </p:cNvSpPr>
            <p:nvPr/>
          </p:nvSpPr>
          <p:spPr bwMode="auto">
            <a:xfrm rot="67021802">
              <a:off x="2023" y="1115"/>
              <a:ext cx="177" cy="117"/>
            </a:xfrm>
            <a:prstGeom prst="roundRect">
              <a:avLst>
                <a:gd name="adj" fmla="val 16667"/>
              </a:avLst>
            </a:prstGeom>
            <a:gradFill rotWithShape="1">
              <a:gsLst>
                <a:gs pos="0">
                  <a:schemeClr val="accent2">
                    <a:gamma/>
                    <a:tint val="66667"/>
                    <a:invGamma/>
                  </a:schemeClr>
                </a:gs>
                <a:gs pos="100000">
                  <a:schemeClr val="accent2"/>
                </a:gs>
              </a:gsLst>
              <a:path path="shape">
                <a:fillToRect l="50000" t="50000" r="50000" b="50000"/>
              </a:path>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52" name="Text Box 975"/>
            <p:cNvSpPr txBox="1">
              <a:spLocks noChangeArrowheads="1"/>
            </p:cNvSpPr>
            <p:nvPr/>
          </p:nvSpPr>
          <p:spPr bwMode="auto">
            <a:xfrm>
              <a:off x="1985" y="1112"/>
              <a:ext cx="2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b="1" dirty="0">
                  <a:solidFill>
                    <a:srgbClr val="000000"/>
                  </a:solidFill>
                  <a:cs typeface="Arial" pitchFamily="34" charset="0"/>
                </a:rPr>
                <a:t>PI3K</a:t>
              </a:r>
            </a:p>
          </p:txBody>
        </p:sp>
        <p:sp>
          <p:nvSpPr>
            <p:cNvPr id="104993" name="Oval 976"/>
            <p:cNvSpPr>
              <a:spLocks noChangeArrowheads="1"/>
            </p:cNvSpPr>
            <p:nvPr/>
          </p:nvSpPr>
          <p:spPr bwMode="auto">
            <a:xfrm>
              <a:off x="1862" y="1110"/>
              <a:ext cx="169" cy="119"/>
            </a:xfrm>
            <a:prstGeom prst="ellipse">
              <a:avLst/>
            </a:prstGeom>
            <a:gradFill rotWithShape="1">
              <a:gsLst>
                <a:gs pos="0">
                  <a:srgbClr val="66FFFF"/>
                </a:gs>
                <a:gs pos="100000">
                  <a:srgbClr val="54D2D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r>
                <a:rPr lang="en-US" sz="1000" b="1" dirty="0">
                  <a:solidFill>
                    <a:prstClr val="black"/>
                  </a:solidFill>
                  <a:latin typeface="Arial" charset="0"/>
                  <a:ea typeface="MS PGothic" pitchFamily="34" charset="-128"/>
                  <a:cs typeface="Arial" charset="0"/>
                </a:rPr>
                <a:t>P</a:t>
              </a:r>
            </a:p>
          </p:txBody>
        </p:sp>
      </p:grpSp>
      <p:sp>
        <p:nvSpPr>
          <p:cNvPr id="34844" name="Text Box 600"/>
          <p:cNvSpPr txBox="1">
            <a:spLocks noChangeArrowheads="1"/>
          </p:cNvSpPr>
          <p:nvPr/>
        </p:nvSpPr>
        <p:spPr bwMode="auto">
          <a:xfrm>
            <a:off x="3686175" y="3133725"/>
            <a:ext cx="568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200" b="1" dirty="0">
                <a:solidFill>
                  <a:srgbClr val="000000"/>
                </a:solidFill>
                <a:cs typeface="Arial" pitchFamily="34" charset="0"/>
              </a:rPr>
              <a:t>PIP</a:t>
            </a:r>
            <a:r>
              <a:rPr lang="en-US" sz="1600" b="1" baseline="-25000" dirty="0">
                <a:solidFill>
                  <a:srgbClr val="000000"/>
                </a:solidFill>
                <a:cs typeface="Arial" pitchFamily="34" charset="0"/>
              </a:rPr>
              <a:t>2</a:t>
            </a:r>
          </a:p>
        </p:txBody>
      </p:sp>
      <p:sp>
        <p:nvSpPr>
          <p:cNvPr id="104995" name="Line 979"/>
          <p:cNvSpPr>
            <a:spLocks noChangeShapeType="1"/>
          </p:cNvSpPr>
          <p:nvPr/>
        </p:nvSpPr>
        <p:spPr bwMode="auto">
          <a:xfrm>
            <a:off x="4200525" y="3271838"/>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4996" name="Line 980"/>
          <p:cNvSpPr>
            <a:spLocks noChangeShapeType="1"/>
          </p:cNvSpPr>
          <p:nvPr/>
        </p:nvSpPr>
        <p:spPr bwMode="auto">
          <a:xfrm>
            <a:off x="4233863" y="3349625"/>
            <a:ext cx="80645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grpSp>
        <p:nvGrpSpPr>
          <p:cNvPr id="34847" name="Group 1082"/>
          <p:cNvGrpSpPr>
            <a:grpSpLocks/>
          </p:cNvGrpSpPr>
          <p:nvPr/>
        </p:nvGrpSpPr>
        <p:grpSpPr bwMode="auto">
          <a:xfrm rot="419718">
            <a:off x="2474913" y="2043113"/>
            <a:ext cx="615950" cy="1477962"/>
            <a:chOff x="1089" y="565"/>
            <a:chExt cx="388" cy="931"/>
          </a:xfrm>
        </p:grpSpPr>
        <p:grpSp>
          <p:nvGrpSpPr>
            <p:cNvPr id="35043" name="Group 822"/>
            <p:cNvGrpSpPr>
              <a:grpSpLocks/>
            </p:cNvGrpSpPr>
            <p:nvPr/>
          </p:nvGrpSpPr>
          <p:grpSpPr bwMode="auto">
            <a:xfrm rot="-931887">
              <a:off x="1089" y="565"/>
              <a:ext cx="210" cy="754"/>
              <a:chOff x="581" y="715"/>
              <a:chExt cx="184" cy="510"/>
            </a:xfrm>
          </p:grpSpPr>
          <p:sp>
            <p:nvSpPr>
              <p:cNvPr id="104999" name="Freeform 823"/>
              <p:cNvSpPr>
                <a:spLocks/>
              </p:cNvSpPr>
              <p:nvPr/>
            </p:nvSpPr>
            <p:spPr bwMode="auto">
              <a:xfrm>
                <a:off x="662" y="711"/>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00" name="Oval 824"/>
              <p:cNvSpPr>
                <a:spLocks noChangeArrowheads="1"/>
              </p:cNvSpPr>
              <p:nvPr/>
            </p:nvSpPr>
            <p:spPr bwMode="auto">
              <a:xfrm>
                <a:off x="632" y="714"/>
                <a:ext cx="75" cy="74"/>
              </a:xfrm>
              <a:prstGeom prst="ellipse">
                <a:avLst/>
              </a:prstGeom>
              <a:gradFill rotWithShape="1">
                <a:gsLst>
                  <a:gs pos="0">
                    <a:schemeClr val="bg1"/>
                  </a:gs>
                  <a:gs pos="100000">
                    <a:srgbClr val="FA0A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01" name="Freeform 825"/>
              <p:cNvSpPr>
                <a:spLocks/>
              </p:cNvSpPr>
              <p:nvPr/>
            </p:nvSpPr>
            <p:spPr bwMode="auto">
              <a:xfrm flipH="1">
                <a:off x="578" y="713"/>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44" name="Group 1077"/>
            <p:cNvGrpSpPr>
              <a:grpSpLocks/>
            </p:cNvGrpSpPr>
            <p:nvPr/>
          </p:nvGrpSpPr>
          <p:grpSpPr bwMode="auto">
            <a:xfrm>
              <a:off x="1100" y="1246"/>
              <a:ext cx="377" cy="250"/>
              <a:chOff x="1100" y="1246"/>
              <a:chExt cx="377" cy="250"/>
            </a:xfrm>
          </p:grpSpPr>
          <p:sp>
            <p:nvSpPr>
              <p:cNvPr id="19416" name="AutoShape 984"/>
              <p:cNvSpPr>
                <a:spLocks noChangeArrowheads="1"/>
              </p:cNvSpPr>
              <p:nvPr/>
            </p:nvSpPr>
            <p:spPr bwMode="auto">
              <a:xfrm rot="67021802">
                <a:off x="1231" y="1253"/>
                <a:ext cx="158" cy="105"/>
              </a:xfrm>
              <a:prstGeom prst="roundRect">
                <a:avLst>
                  <a:gd name="adj" fmla="val 16667"/>
                </a:avLst>
              </a:prstGeom>
              <a:gradFill rotWithShape="1">
                <a:gsLst>
                  <a:gs pos="0">
                    <a:schemeClr val="accent2">
                      <a:gamma/>
                      <a:tint val="66667"/>
                      <a:invGamma/>
                    </a:schemeClr>
                  </a:gs>
                  <a:gs pos="100000">
                    <a:schemeClr val="accent2"/>
                  </a:gs>
                </a:gsLst>
                <a:path path="shape">
                  <a:fillToRect l="50000" t="50000" r="50000" b="50000"/>
                </a:path>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46" name="Text Box 985"/>
              <p:cNvSpPr txBox="1">
                <a:spLocks noChangeArrowheads="1"/>
              </p:cNvSpPr>
              <p:nvPr/>
            </p:nvSpPr>
            <p:spPr bwMode="auto">
              <a:xfrm>
                <a:off x="1193" y="1246"/>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b="1" dirty="0">
                    <a:solidFill>
                      <a:srgbClr val="000000"/>
                    </a:solidFill>
                    <a:cs typeface="Arial" pitchFamily="34" charset="0"/>
                  </a:rPr>
                  <a:t>PI3K</a:t>
                </a:r>
              </a:p>
            </p:txBody>
          </p:sp>
          <p:sp>
            <p:nvSpPr>
              <p:cNvPr id="105005" name="Oval 986"/>
              <p:cNvSpPr>
                <a:spLocks noChangeArrowheads="1"/>
              </p:cNvSpPr>
              <p:nvPr/>
            </p:nvSpPr>
            <p:spPr bwMode="auto">
              <a:xfrm>
                <a:off x="1087" y="1247"/>
                <a:ext cx="152" cy="107"/>
              </a:xfrm>
              <a:prstGeom prst="ellipse">
                <a:avLst/>
              </a:prstGeom>
              <a:gradFill rotWithShape="1">
                <a:gsLst>
                  <a:gs pos="0">
                    <a:srgbClr val="66FFFF"/>
                  </a:gs>
                  <a:gs pos="100000">
                    <a:srgbClr val="54D2D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r>
                  <a:rPr lang="en-US" sz="1000" b="1" dirty="0">
                    <a:solidFill>
                      <a:prstClr val="black"/>
                    </a:solidFill>
                    <a:latin typeface="Arial" charset="0"/>
                    <a:ea typeface="MS PGothic" pitchFamily="34" charset="-128"/>
                    <a:cs typeface="Arial" charset="0"/>
                  </a:rPr>
                  <a:t>P</a:t>
                </a:r>
              </a:p>
            </p:txBody>
          </p:sp>
        </p:grpSp>
      </p:grpSp>
      <p:sp>
        <p:nvSpPr>
          <p:cNvPr id="105006" name="Line 1000"/>
          <p:cNvSpPr>
            <a:spLocks noChangeShapeType="1"/>
          </p:cNvSpPr>
          <p:nvPr/>
        </p:nvSpPr>
        <p:spPr bwMode="auto">
          <a:xfrm rot="-343109">
            <a:off x="5961063" y="5191125"/>
            <a:ext cx="193675"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34849" name="Text Box 1010"/>
          <p:cNvSpPr txBox="1">
            <a:spLocks noChangeArrowheads="1"/>
          </p:cNvSpPr>
          <p:nvPr/>
        </p:nvSpPr>
        <p:spPr bwMode="auto">
          <a:xfrm flipH="1">
            <a:off x="7162800" y="5867400"/>
            <a:ext cx="1981200" cy="646113"/>
          </a:xfrm>
          <a:prstGeom prst="rect">
            <a:avLst/>
          </a:prstGeom>
          <a:solidFill>
            <a:schemeClr val="tx1"/>
          </a:solidFill>
          <a:ln w="9525">
            <a:solidFill>
              <a:srgbClr val="FF9900"/>
            </a:solid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50000"/>
              </a:spcBef>
              <a:spcAft>
                <a:spcPct val="0"/>
              </a:spcAft>
            </a:pPr>
            <a:r>
              <a:rPr lang="en-US" sz="1800" b="1" dirty="0">
                <a:solidFill>
                  <a:srgbClr val="FFFF00"/>
                </a:solidFill>
                <a:cs typeface="Arial" pitchFamily="34" charset="0"/>
              </a:rPr>
              <a:t>Angiogenesis (Blood supply)</a:t>
            </a:r>
          </a:p>
        </p:txBody>
      </p:sp>
      <p:grpSp>
        <p:nvGrpSpPr>
          <p:cNvPr id="34850" name="Group 1044"/>
          <p:cNvGrpSpPr>
            <a:grpSpLocks/>
          </p:cNvGrpSpPr>
          <p:nvPr/>
        </p:nvGrpSpPr>
        <p:grpSpPr bwMode="auto">
          <a:xfrm>
            <a:off x="4633913" y="4689475"/>
            <a:ext cx="520700" cy="269875"/>
            <a:chOff x="4435" y="2784"/>
            <a:chExt cx="328" cy="170"/>
          </a:xfrm>
        </p:grpSpPr>
        <p:sp>
          <p:nvSpPr>
            <p:cNvPr id="105009" name="Oval 1042"/>
            <p:cNvSpPr>
              <a:spLocks noChangeArrowheads="1"/>
            </p:cNvSpPr>
            <p:nvPr/>
          </p:nvSpPr>
          <p:spPr bwMode="auto">
            <a:xfrm>
              <a:off x="4435" y="2784"/>
              <a:ext cx="328" cy="16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10" name="Rectangle 1043"/>
            <p:cNvSpPr>
              <a:spLocks noChangeArrowheads="1"/>
            </p:cNvSpPr>
            <p:nvPr/>
          </p:nvSpPr>
          <p:spPr bwMode="auto">
            <a:xfrm>
              <a:off x="4473" y="2799"/>
              <a:ext cx="2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Bak</a:t>
              </a:r>
            </a:p>
          </p:txBody>
        </p:sp>
      </p:grpSp>
      <p:grpSp>
        <p:nvGrpSpPr>
          <p:cNvPr id="34851" name="Group 1045"/>
          <p:cNvGrpSpPr>
            <a:grpSpLocks/>
          </p:cNvGrpSpPr>
          <p:nvPr/>
        </p:nvGrpSpPr>
        <p:grpSpPr bwMode="auto">
          <a:xfrm>
            <a:off x="4179888" y="4865688"/>
            <a:ext cx="520700" cy="269875"/>
            <a:chOff x="4435" y="2784"/>
            <a:chExt cx="328" cy="170"/>
          </a:xfrm>
        </p:grpSpPr>
        <p:sp>
          <p:nvSpPr>
            <p:cNvPr id="105012" name="Oval 1046"/>
            <p:cNvSpPr>
              <a:spLocks noChangeArrowheads="1"/>
            </p:cNvSpPr>
            <p:nvPr/>
          </p:nvSpPr>
          <p:spPr bwMode="auto">
            <a:xfrm>
              <a:off x="4435" y="2784"/>
              <a:ext cx="328" cy="16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13" name="Rectangle 1047"/>
            <p:cNvSpPr>
              <a:spLocks noChangeArrowheads="1"/>
            </p:cNvSpPr>
            <p:nvPr/>
          </p:nvSpPr>
          <p:spPr bwMode="auto">
            <a:xfrm>
              <a:off x="4473" y="2799"/>
              <a:ext cx="2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Bax</a:t>
              </a:r>
            </a:p>
          </p:txBody>
        </p:sp>
      </p:grpSp>
      <p:grpSp>
        <p:nvGrpSpPr>
          <p:cNvPr id="34852" name="Group 1048"/>
          <p:cNvGrpSpPr>
            <a:grpSpLocks/>
          </p:cNvGrpSpPr>
          <p:nvPr/>
        </p:nvGrpSpPr>
        <p:grpSpPr bwMode="auto">
          <a:xfrm>
            <a:off x="4065588" y="5130800"/>
            <a:ext cx="520700" cy="269875"/>
            <a:chOff x="4435" y="2784"/>
            <a:chExt cx="328" cy="170"/>
          </a:xfrm>
        </p:grpSpPr>
        <p:sp>
          <p:nvSpPr>
            <p:cNvPr id="105015" name="Oval 1049"/>
            <p:cNvSpPr>
              <a:spLocks noChangeArrowheads="1"/>
            </p:cNvSpPr>
            <p:nvPr/>
          </p:nvSpPr>
          <p:spPr bwMode="auto">
            <a:xfrm>
              <a:off x="4435" y="2784"/>
              <a:ext cx="328" cy="16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16" name="Rectangle 1050"/>
            <p:cNvSpPr>
              <a:spLocks noChangeArrowheads="1"/>
            </p:cNvSpPr>
            <p:nvPr/>
          </p:nvSpPr>
          <p:spPr bwMode="auto">
            <a:xfrm>
              <a:off x="4473" y="2799"/>
              <a:ext cx="2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tBid</a:t>
              </a:r>
            </a:p>
          </p:txBody>
        </p:sp>
      </p:grpSp>
      <p:grpSp>
        <p:nvGrpSpPr>
          <p:cNvPr id="34853" name="Group 1051"/>
          <p:cNvGrpSpPr>
            <a:grpSpLocks/>
          </p:cNvGrpSpPr>
          <p:nvPr/>
        </p:nvGrpSpPr>
        <p:grpSpPr bwMode="auto">
          <a:xfrm>
            <a:off x="4105275" y="5413375"/>
            <a:ext cx="520700" cy="268288"/>
            <a:chOff x="4435" y="2784"/>
            <a:chExt cx="328" cy="169"/>
          </a:xfrm>
        </p:grpSpPr>
        <p:sp>
          <p:nvSpPr>
            <p:cNvPr id="105018" name="Oval 1052"/>
            <p:cNvSpPr>
              <a:spLocks noChangeArrowheads="1"/>
            </p:cNvSpPr>
            <p:nvPr/>
          </p:nvSpPr>
          <p:spPr bwMode="auto">
            <a:xfrm>
              <a:off x="4435" y="2784"/>
              <a:ext cx="328" cy="16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19" name="Rectangle 1053"/>
            <p:cNvSpPr>
              <a:spLocks noChangeArrowheads="1"/>
            </p:cNvSpPr>
            <p:nvPr/>
          </p:nvSpPr>
          <p:spPr bwMode="auto">
            <a:xfrm>
              <a:off x="4451" y="2799"/>
              <a:ext cx="2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Bcl-2</a:t>
              </a:r>
            </a:p>
          </p:txBody>
        </p:sp>
      </p:grpSp>
      <p:grpSp>
        <p:nvGrpSpPr>
          <p:cNvPr id="34854" name="Group 1054"/>
          <p:cNvGrpSpPr>
            <a:grpSpLocks/>
          </p:cNvGrpSpPr>
          <p:nvPr/>
        </p:nvGrpSpPr>
        <p:grpSpPr bwMode="auto">
          <a:xfrm>
            <a:off x="5118100" y="5175250"/>
            <a:ext cx="544513" cy="269875"/>
            <a:chOff x="4429" y="2784"/>
            <a:chExt cx="343" cy="170"/>
          </a:xfrm>
        </p:grpSpPr>
        <p:sp>
          <p:nvSpPr>
            <p:cNvPr id="105021" name="Oval 1055"/>
            <p:cNvSpPr>
              <a:spLocks noChangeArrowheads="1"/>
            </p:cNvSpPr>
            <p:nvPr/>
          </p:nvSpPr>
          <p:spPr bwMode="auto">
            <a:xfrm>
              <a:off x="4435" y="2784"/>
              <a:ext cx="328" cy="16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22" name="Rectangle 1056"/>
            <p:cNvSpPr>
              <a:spLocks noChangeArrowheads="1"/>
            </p:cNvSpPr>
            <p:nvPr/>
          </p:nvSpPr>
          <p:spPr bwMode="auto">
            <a:xfrm>
              <a:off x="4429" y="2799"/>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Bcl-xL</a:t>
              </a:r>
            </a:p>
          </p:txBody>
        </p:sp>
      </p:grpSp>
      <p:sp>
        <p:nvSpPr>
          <p:cNvPr id="105023" name="Oval 1058"/>
          <p:cNvSpPr>
            <a:spLocks noChangeArrowheads="1"/>
          </p:cNvSpPr>
          <p:nvPr/>
        </p:nvSpPr>
        <p:spPr bwMode="auto">
          <a:xfrm>
            <a:off x="4248150" y="4024313"/>
            <a:ext cx="788988" cy="371475"/>
          </a:xfrm>
          <a:prstGeom prst="ellipse">
            <a:avLst/>
          </a:pr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endParaRPr lang="en-US" sz="3200" b="1" dirty="0">
              <a:solidFill>
                <a:prstClr val="black"/>
              </a:solidFill>
              <a:latin typeface="Times New Roman" pitchFamily="18" charset="0"/>
              <a:ea typeface="MS PGothic" pitchFamily="34" charset="-128"/>
              <a:cs typeface="Arial" charset="0"/>
            </a:endParaRPr>
          </a:p>
        </p:txBody>
      </p:sp>
      <p:sp>
        <p:nvSpPr>
          <p:cNvPr id="105024" name="Rectangle 1059"/>
          <p:cNvSpPr>
            <a:spLocks noChangeArrowheads="1"/>
          </p:cNvSpPr>
          <p:nvPr/>
        </p:nvSpPr>
        <p:spPr bwMode="auto">
          <a:xfrm>
            <a:off x="4262438" y="4105275"/>
            <a:ext cx="804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Caspase-2</a:t>
            </a:r>
          </a:p>
        </p:txBody>
      </p:sp>
      <p:sp>
        <p:nvSpPr>
          <p:cNvPr id="34857" name="Text Box 1060"/>
          <p:cNvSpPr txBox="1">
            <a:spLocks noChangeArrowheads="1"/>
          </p:cNvSpPr>
          <p:nvPr/>
        </p:nvSpPr>
        <p:spPr bwMode="auto">
          <a:xfrm>
            <a:off x="2133600" y="4953000"/>
            <a:ext cx="1638300" cy="369888"/>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800" b="1" dirty="0">
                <a:solidFill>
                  <a:srgbClr val="000000"/>
                </a:solidFill>
                <a:cs typeface="Arial" pitchFamily="34" charset="0"/>
              </a:rPr>
              <a:t>DNA Damage</a:t>
            </a:r>
          </a:p>
        </p:txBody>
      </p:sp>
      <p:sp>
        <p:nvSpPr>
          <p:cNvPr id="105026" name="Oval 1069"/>
          <p:cNvSpPr>
            <a:spLocks noChangeArrowheads="1"/>
          </p:cNvSpPr>
          <p:nvPr/>
        </p:nvSpPr>
        <p:spPr bwMode="auto">
          <a:xfrm>
            <a:off x="3948113" y="4502150"/>
            <a:ext cx="425450" cy="234950"/>
          </a:xfrm>
          <a:prstGeom prst="ellipse">
            <a:avLst/>
          </a:prstGeom>
          <a:solidFill>
            <a:srgbClr val="FFFF00"/>
          </a:solidFill>
          <a:ln w="9525">
            <a:solidFill>
              <a:srgbClr val="CC6600"/>
            </a:solidFill>
            <a:round/>
            <a:headEnd/>
            <a:tailEnd/>
          </a:ln>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4859" name="Text Box 1070"/>
          <p:cNvSpPr txBox="1">
            <a:spLocks noChangeArrowheads="1"/>
          </p:cNvSpPr>
          <p:nvPr/>
        </p:nvSpPr>
        <p:spPr bwMode="auto">
          <a:xfrm>
            <a:off x="3987800" y="4514850"/>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dirty="0">
                <a:solidFill>
                  <a:srgbClr val="000000"/>
                </a:solidFill>
                <a:cs typeface="Arial" pitchFamily="34" charset="0"/>
              </a:rPr>
              <a:t>p53</a:t>
            </a:r>
          </a:p>
        </p:txBody>
      </p:sp>
      <p:sp>
        <p:nvSpPr>
          <p:cNvPr id="105028" name="Line 1073"/>
          <p:cNvSpPr>
            <a:spLocks noChangeShapeType="1"/>
          </p:cNvSpPr>
          <p:nvPr/>
        </p:nvSpPr>
        <p:spPr bwMode="auto">
          <a:xfrm>
            <a:off x="1865313" y="3346450"/>
            <a:ext cx="2333625" cy="828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5029" name="Line 1074"/>
          <p:cNvSpPr>
            <a:spLocks noChangeShapeType="1"/>
          </p:cNvSpPr>
          <p:nvPr/>
        </p:nvSpPr>
        <p:spPr bwMode="auto">
          <a:xfrm>
            <a:off x="4186238" y="4759325"/>
            <a:ext cx="85725" cy="123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5030" name="Rectangle 1076"/>
          <p:cNvSpPr>
            <a:spLocks noChangeArrowheads="1"/>
          </p:cNvSpPr>
          <p:nvPr/>
        </p:nvSpPr>
        <p:spPr bwMode="auto">
          <a:xfrm>
            <a:off x="2278063" y="1858963"/>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HER-2</a:t>
            </a:r>
          </a:p>
        </p:txBody>
      </p:sp>
      <p:sp>
        <p:nvSpPr>
          <p:cNvPr id="105031" name="Rectangle 1112"/>
          <p:cNvSpPr>
            <a:spLocks noChangeArrowheads="1"/>
          </p:cNvSpPr>
          <p:nvPr/>
        </p:nvSpPr>
        <p:spPr bwMode="auto">
          <a:xfrm>
            <a:off x="2555875" y="1628775"/>
            <a:ext cx="66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600" dirty="0">
                <a:solidFill>
                  <a:prstClr val="black"/>
                </a:solidFill>
                <a:latin typeface="Arial" charset="0"/>
                <a:ea typeface="MS PGothic" pitchFamily="34" charset="-128"/>
                <a:cs typeface="Arial" charset="0"/>
              </a:rPr>
              <a:t>IGFR</a:t>
            </a:r>
          </a:p>
        </p:txBody>
      </p:sp>
      <p:sp>
        <p:nvSpPr>
          <p:cNvPr id="105032" name="Rectangle 1113"/>
          <p:cNvSpPr>
            <a:spLocks noChangeArrowheads="1"/>
          </p:cNvSpPr>
          <p:nvPr/>
        </p:nvSpPr>
        <p:spPr bwMode="auto">
          <a:xfrm>
            <a:off x="3054350" y="1804988"/>
            <a:ext cx="542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EGFR</a:t>
            </a:r>
          </a:p>
        </p:txBody>
      </p:sp>
      <p:grpSp>
        <p:nvGrpSpPr>
          <p:cNvPr id="34865" name="Group 1101"/>
          <p:cNvGrpSpPr>
            <a:grpSpLocks/>
          </p:cNvGrpSpPr>
          <p:nvPr/>
        </p:nvGrpSpPr>
        <p:grpSpPr bwMode="auto">
          <a:xfrm rot="1643256">
            <a:off x="7372350" y="2216150"/>
            <a:ext cx="617538" cy="1479550"/>
            <a:chOff x="1089" y="565"/>
            <a:chExt cx="389" cy="932"/>
          </a:xfrm>
        </p:grpSpPr>
        <p:grpSp>
          <p:nvGrpSpPr>
            <p:cNvPr id="35025" name="Group 1102"/>
            <p:cNvGrpSpPr>
              <a:grpSpLocks/>
            </p:cNvGrpSpPr>
            <p:nvPr/>
          </p:nvGrpSpPr>
          <p:grpSpPr bwMode="auto">
            <a:xfrm rot="-931887">
              <a:off x="1089" y="565"/>
              <a:ext cx="210" cy="754"/>
              <a:chOff x="581" y="715"/>
              <a:chExt cx="184" cy="510"/>
            </a:xfrm>
          </p:grpSpPr>
          <p:sp>
            <p:nvSpPr>
              <p:cNvPr id="105035" name="Freeform 1103"/>
              <p:cNvSpPr>
                <a:spLocks/>
              </p:cNvSpPr>
              <p:nvPr/>
            </p:nvSpPr>
            <p:spPr bwMode="auto">
              <a:xfrm>
                <a:off x="663" y="714"/>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36" name="Oval 1104"/>
              <p:cNvSpPr>
                <a:spLocks noChangeArrowheads="1"/>
              </p:cNvSpPr>
              <p:nvPr/>
            </p:nvSpPr>
            <p:spPr bwMode="auto">
              <a:xfrm>
                <a:off x="629" y="712"/>
                <a:ext cx="74" cy="74"/>
              </a:xfrm>
              <a:prstGeom prst="ellipse">
                <a:avLst/>
              </a:prstGeom>
              <a:gradFill rotWithShape="1">
                <a:gsLst>
                  <a:gs pos="0">
                    <a:schemeClr val="bg1"/>
                  </a:gs>
                  <a:gs pos="100000">
                    <a:srgbClr val="FA0A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37" name="Freeform 1105"/>
              <p:cNvSpPr>
                <a:spLocks/>
              </p:cNvSpPr>
              <p:nvPr/>
            </p:nvSpPr>
            <p:spPr bwMode="auto">
              <a:xfrm flipH="1">
                <a:off x="572" y="714"/>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26" name="Group 1106"/>
            <p:cNvGrpSpPr>
              <a:grpSpLocks/>
            </p:cNvGrpSpPr>
            <p:nvPr/>
          </p:nvGrpSpPr>
          <p:grpSpPr bwMode="auto">
            <a:xfrm>
              <a:off x="1100" y="1247"/>
              <a:ext cx="378" cy="250"/>
              <a:chOff x="1100" y="1247"/>
              <a:chExt cx="378" cy="250"/>
            </a:xfrm>
          </p:grpSpPr>
          <p:sp>
            <p:nvSpPr>
              <p:cNvPr id="20563" name="AutoShape 1107"/>
              <p:cNvSpPr>
                <a:spLocks noChangeArrowheads="1"/>
              </p:cNvSpPr>
              <p:nvPr/>
            </p:nvSpPr>
            <p:spPr bwMode="auto">
              <a:xfrm rot="2221802">
                <a:off x="1223" y="1265"/>
                <a:ext cx="158" cy="105"/>
              </a:xfrm>
              <a:prstGeom prst="roundRect">
                <a:avLst>
                  <a:gd name="adj" fmla="val 16667"/>
                </a:avLst>
              </a:prstGeom>
              <a:gradFill rotWithShape="1">
                <a:gsLst>
                  <a:gs pos="0">
                    <a:srgbClr val="7777DD"/>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28" name="Text Box 1108"/>
              <p:cNvSpPr txBox="1">
                <a:spLocks noChangeArrowheads="1"/>
              </p:cNvSpPr>
              <p:nvPr/>
            </p:nvSpPr>
            <p:spPr bwMode="auto">
              <a:xfrm>
                <a:off x="1194" y="1247"/>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b="1" dirty="0">
                    <a:solidFill>
                      <a:srgbClr val="000000"/>
                    </a:solidFill>
                    <a:cs typeface="Arial" pitchFamily="34" charset="0"/>
                  </a:rPr>
                  <a:t>PI3K</a:t>
                </a:r>
              </a:p>
            </p:txBody>
          </p:sp>
          <p:sp>
            <p:nvSpPr>
              <p:cNvPr id="105041" name="Oval 1109"/>
              <p:cNvSpPr>
                <a:spLocks noChangeArrowheads="1"/>
              </p:cNvSpPr>
              <p:nvPr/>
            </p:nvSpPr>
            <p:spPr bwMode="auto">
              <a:xfrm>
                <a:off x="1082" y="1254"/>
                <a:ext cx="152" cy="107"/>
              </a:xfrm>
              <a:prstGeom prst="ellipse">
                <a:avLst/>
              </a:prstGeom>
              <a:gradFill rotWithShape="1">
                <a:gsLst>
                  <a:gs pos="0">
                    <a:srgbClr val="66FFFF"/>
                  </a:gs>
                  <a:gs pos="100000">
                    <a:srgbClr val="54D2D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r>
                  <a:rPr lang="en-US" sz="1000" b="1" dirty="0">
                    <a:solidFill>
                      <a:prstClr val="black"/>
                    </a:solidFill>
                    <a:latin typeface="Arial" charset="0"/>
                    <a:ea typeface="MS PGothic" pitchFamily="34" charset="-128"/>
                    <a:cs typeface="Arial" charset="0"/>
                  </a:rPr>
                  <a:t>P</a:t>
                </a:r>
              </a:p>
            </p:txBody>
          </p:sp>
        </p:grpSp>
      </p:grpSp>
      <p:sp>
        <p:nvSpPr>
          <p:cNvPr id="105042" name="Rectangle 1114"/>
          <p:cNvSpPr>
            <a:spLocks noChangeArrowheads="1"/>
          </p:cNvSpPr>
          <p:nvPr/>
        </p:nvSpPr>
        <p:spPr bwMode="auto">
          <a:xfrm>
            <a:off x="7145338" y="2127250"/>
            <a:ext cx="534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VEGF</a:t>
            </a:r>
          </a:p>
        </p:txBody>
      </p:sp>
      <p:grpSp>
        <p:nvGrpSpPr>
          <p:cNvPr id="34867" name="Group 1083"/>
          <p:cNvGrpSpPr>
            <a:grpSpLocks/>
          </p:cNvGrpSpPr>
          <p:nvPr/>
        </p:nvGrpSpPr>
        <p:grpSpPr bwMode="auto">
          <a:xfrm rot="445438">
            <a:off x="2854325" y="2233613"/>
            <a:ext cx="617538" cy="1479550"/>
            <a:chOff x="1089" y="565"/>
            <a:chExt cx="389" cy="932"/>
          </a:xfrm>
        </p:grpSpPr>
        <p:grpSp>
          <p:nvGrpSpPr>
            <p:cNvPr id="35017" name="Group 1084"/>
            <p:cNvGrpSpPr>
              <a:grpSpLocks/>
            </p:cNvGrpSpPr>
            <p:nvPr/>
          </p:nvGrpSpPr>
          <p:grpSpPr bwMode="auto">
            <a:xfrm rot="-931887">
              <a:off x="1089" y="565"/>
              <a:ext cx="210" cy="754"/>
              <a:chOff x="581" y="715"/>
              <a:chExt cx="184" cy="510"/>
            </a:xfrm>
          </p:grpSpPr>
          <p:sp>
            <p:nvSpPr>
              <p:cNvPr id="105045" name="Freeform 1085"/>
              <p:cNvSpPr>
                <a:spLocks/>
              </p:cNvSpPr>
              <p:nvPr/>
            </p:nvSpPr>
            <p:spPr bwMode="auto">
              <a:xfrm>
                <a:off x="665" y="723"/>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46" name="Oval 1086"/>
              <p:cNvSpPr>
                <a:spLocks noChangeArrowheads="1"/>
              </p:cNvSpPr>
              <p:nvPr/>
            </p:nvSpPr>
            <p:spPr bwMode="auto">
              <a:xfrm>
                <a:off x="630" y="714"/>
                <a:ext cx="75" cy="74"/>
              </a:xfrm>
              <a:prstGeom prst="ellipse">
                <a:avLst/>
              </a:prstGeom>
              <a:gradFill rotWithShape="1">
                <a:gsLst>
                  <a:gs pos="0">
                    <a:schemeClr val="bg1"/>
                  </a:gs>
                  <a:gs pos="100000">
                    <a:srgbClr val="FA0A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47" name="Freeform 1087"/>
              <p:cNvSpPr>
                <a:spLocks/>
              </p:cNvSpPr>
              <p:nvPr/>
            </p:nvSpPr>
            <p:spPr bwMode="auto">
              <a:xfrm flipH="1">
                <a:off x="579" y="719"/>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18" name="Group 1088"/>
            <p:cNvGrpSpPr>
              <a:grpSpLocks/>
            </p:cNvGrpSpPr>
            <p:nvPr/>
          </p:nvGrpSpPr>
          <p:grpSpPr bwMode="auto">
            <a:xfrm>
              <a:off x="1100" y="1247"/>
              <a:ext cx="378" cy="250"/>
              <a:chOff x="1100" y="1247"/>
              <a:chExt cx="378" cy="250"/>
            </a:xfrm>
          </p:grpSpPr>
          <p:sp>
            <p:nvSpPr>
              <p:cNvPr id="20545" name="AutoShape 1089"/>
              <p:cNvSpPr>
                <a:spLocks noChangeArrowheads="1"/>
              </p:cNvSpPr>
              <p:nvPr/>
            </p:nvSpPr>
            <p:spPr bwMode="auto">
              <a:xfrm rot="67021802">
                <a:off x="1225" y="1244"/>
                <a:ext cx="158" cy="105"/>
              </a:xfrm>
              <a:prstGeom prst="roundRect">
                <a:avLst>
                  <a:gd name="adj" fmla="val 16667"/>
                </a:avLst>
              </a:prstGeom>
              <a:gradFill rotWithShape="1">
                <a:gsLst>
                  <a:gs pos="0">
                    <a:schemeClr val="accent2">
                      <a:gamma/>
                      <a:tint val="66667"/>
                      <a:invGamma/>
                    </a:schemeClr>
                  </a:gs>
                  <a:gs pos="100000">
                    <a:schemeClr val="accent2"/>
                  </a:gs>
                </a:gsLst>
                <a:path path="shape">
                  <a:fillToRect l="50000" t="50000" r="50000" b="50000"/>
                </a:path>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20" name="Text Box 1090"/>
              <p:cNvSpPr txBox="1">
                <a:spLocks noChangeArrowheads="1"/>
              </p:cNvSpPr>
              <p:nvPr/>
            </p:nvSpPr>
            <p:spPr bwMode="auto">
              <a:xfrm>
                <a:off x="1194" y="1247"/>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b="1" dirty="0">
                    <a:solidFill>
                      <a:srgbClr val="000000"/>
                    </a:solidFill>
                    <a:cs typeface="Arial" pitchFamily="34" charset="0"/>
                  </a:rPr>
                  <a:t>PI3K</a:t>
                </a:r>
              </a:p>
            </p:txBody>
          </p:sp>
          <p:sp>
            <p:nvSpPr>
              <p:cNvPr id="105051" name="Oval 1091"/>
              <p:cNvSpPr>
                <a:spLocks noChangeArrowheads="1"/>
              </p:cNvSpPr>
              <p:nvPr/>
            </p:nvSpPr>
            <p:spPr bwMode="auto">
              <a:xfrm>
                <a:off x="1080" y="1241"/>
                <a:ext cx="152" cy="107"/>
              </a:xfrm>
              <a:prstGeom prst="ellipse">
                <a:avLst/>
              </a:prstGeom>
              <a:gradFill rotWithShape="1">
                <a:gsLst>
                  <a:gs pos="0">
                    <a:srgbClr val="66FFFF"/>
                  </a:gs>
                  <a:gs pos="100000">
                    <a:srgbClr val="54D2D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r>
                  <a:rPr lang="en-US" sz="1000" b="1" dirty="0">
                    <a:solidFill>
                      <a:prstClr val="black"/>
                    </a:solidFill>
                    <a:latin typeface="Arial" charset="0"/>
                    <a:ea typeface="MS PGothic" pitchFamily="34" charset="-128"/>
                    <a:cs typeface="Arial" charset="0"/>
                  </a:rPr>
                  <a:t>P</a:t>
                </a:r>
              </a:p>
            </p:txBody>
          </p:sp>
        </p:grpSp>
      </p:grpSp>
      <p:grpSp>
        <p:nvGrpSpPr>
          <p:cNvPr id="34868" name="Group 1092"/>
          <p:cNvGrpSpPr>
            <a:grpSpLocks/>
          </p:cNvGrpSpPr>
          <p:nvPr/>
        </p:nvGrpSpPr>
        <p:grpSpPr bwMode="auto">
          <a:xfrm rot="656050">
            <a:off x="3175000" y="2006600"/>
            <a:ext cx="617538" cy="1477963"/>
            <a:chOff x="1089" y="565"/>
            <a:chExt cx="389" cy="931"/>
          </a:xfrm>
        </p:grpSpPr>
        <p:grpSp>
          <p:nvGrpSpPr>
            <p:cNvPr id="35009" name="Group 1093"/>
            <p:cNvGrpSpPr>
              <a:grpSpLocks/>
            </p:cNvGrpSpPr>
            <p:nvPr/>
          </p:nvGrpSpPr>
          <p:grpSpPr bwMode="auto">
            <a:xfrm rot="-931887">
              <a:off x="1089" y="565"/>
              <a:ext cx="210" cy="754"/>
              <a:chOff x="581" y="715"/>
              <a:chExt cx="184" cy="510"/>
            </a:xfrm>
          </p:grpSpPr>
          <p:sp>
            <p:nvSpPr>
              <p:cNvPr id="105054" name="Freeform 1094"/>
              <p:cNvSpPr>
                <a:spLocks/>
              </p:cNvSpPr>
              <p:nvPr/>
            </p:nvSpPr>
            <p:spPr bwMode="auto">
              <a:xfrm>
                <a:off x="665" y="723"/>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55" name="Oval 1095"/>
              <p:cNvSpPr>
                <a:spLocks noChangeArrowheads="1"/>
              </p:cNvSpPr>
              <p:nvPr/>
            </p:nvSpPr>
            <p:spPr bwMode="auto">
              <a:xfrm>
                <a:off x="631" y="714"/>
                <a:ext cx="75" cy="74"/>
              </a:xfrm>
              <a:prstGeom prst="ellipse">
                <a:avLst/>
              </a:prstGeom>
              <a:gradFill rotWithShape="1">
                <a:gsLst>
                  <a:gs pos="0">
                    <a:schemeClr val="bg1"/>
                  </a:gs>
                  <a:gs pos="100000">
                    <a:srgbClr val="FA0A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56" name="Freeform 1096"/>
              <p:cNvSpPr>
                <a:spLocks/>
              </p:cNvSpPr>
              <p:nvPr/>
            </p:nvSpPr>
            <p:spPr bwMode="auto">
              <a:xfrm flipH="1">
                <a:off x="578" y="721"/>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5010" name="Group 1097"/>
            <p:cNvGrpSpPr>
              <a:grpSpLocks/>
            </p:cNvGrpSpPr>
            <p:nvPr/>
          </p:nvGrpSpPr>
          <p:grpSpPr bwMode="auto">
            <a:xfrm>
              <a:off x="1100" y="1246"/>
              <a:ext cx="378" cy="250"/>
              <a:chOff x="1100" y="1246"/>
              <a:chExt cx="378" cy="250"/>
            </a:xfrm>
          </p:grpSpPr>
          <p:sp>
            <p:nvSpPr>
              <p:cNvPr id="20554" name="AutoShape 1098"/>
              <p:cNvSpPr>
                <a:spLocks noChangeArrowheads="1"/>
              </p:cNvSpPr>
              <p:nvPr/>
            </p:nvSpPr>
            <p:spPr bwMode="auto">
              <a:xfrm rot="2221802">
                <a:off x="1227" y="1252"/>
                <a:ext cx="158" cy="105"/>
              </a:xfrm>
              <a:prstGeom prst="roundRect">
                <a:avLst>
                  <a:gd name="adj" fmla="val 16667"/>
                </a:avLst>
              </a:prstGeom>
              <a:gradFill rotWithShape="1">
                <a:gsLst>
                  <a:gs pos="0">
                    <a:srgbClr val="7777DD"/>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12" name="Text Box 1099"/>
              <p:cNvSpPr txBox="1">
                <a:spLocks noChangeArrowheads="1"/>
              </p:cNvSpPr>
              <p:nvPr/>
            </p:nvSpPr>
            <p:spPr bwMode="auto">
              <a:xfrm>
                <a:off x="1194" y="1246"/>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b="1" dirty="0">
                    <a:solidFill>
                      <a:srgbClr val="000000"/>
                    </a:solidFill>
                    <a:cs typeface="Arial" pitchFamily="34" charset="0"/>
                  </a:rPr>
                  <a:t>PI3K</a:t>
                </a:r>
              </a:p>
            </p:txBody>
          </p:sp>
          <p:sp>
            <p:nvSpPr>
              <p:cNvPr id="105060" name="Oval 1100"/>
              <p:cNvSpPr>
                <a:spLocks noChangeArrowheads="1"/>
              </p:cNvSpPr>
              <p:nvPr/>
            </p:nvSpPr>
            <p:spPr bwMode="auto">
              <a:xfrm>
                <a:off x="1087" y="1241"/>
                <a:ext cx="152" cy="107"/>
              </a:xfrm>
              <a:prstGeom prst="ellipse">
                <a:avLst/>
              </a:prstGeom>
              <a:gradFill rotWithShape="1">
                <a:gsLst>
                  <a:gs pos="0">
                    <a:srgbClr val="66FFFF"/>
                  </a:gs>
                  <a:gs pos="100000">
                    <a:srgbClr val="54D2D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r>
                  <a:rPr lang="en-US" sz="1000" b="1" dirty="0">
                    <a:solidFill>
                      <a:prstClr val="black"/>
                    </a:solidFill>
                    <a:latin typeface="Arial" charset="0"/>
                    <a:ea typeface="MS PGothic" pitchFamily="34" charset="-128"/>
                    <a:cs typeface="Arial" charset="0"/>
                  </a:rPr>
                  <a:t>P</a:t>
                </a:r>
              </a:p>
            </p:txBody>
          </p:sp>
        </p:grpSp>
      </p:grpSp>
      <p:sp>
        <p:nvSpPr>
          <p:cNvPr id="105061" name="Oval 1117"/>
          <p:cNvSpPr>
            <a:spLocks noChangeArrowheads="1"/>
          </p:cNvSpPr>
          <p:nvPr/>
        </p:nvSpPr>
        <p:spPr bwMode="auto">
          <a:xfrm>
            <a:off x="6508750" y="4699000"/>
            <a:ext cx="425450" cy="234950"/>
          </a:xfrm>
          <a:prstGeom prst="ellipse">
            <a:avLst/>
          </a:prstGeom>
          <a:solidFill>
            <a:srgbClr val="FFFF00"/>
          </a:solidFill>
          <a:ln w="9525">
            <a:solidFill>
              <a:srgbClr val="CC6600"/>
            </a:solidFill>
            <a:round/>
            <a:headEnd/>
            <a:tailEnd/>
          </a:ln>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4870" name="Text Box 1118"/>
          <p:cNvSpPr txBox="1">
            <a:spLocks noChangeArrowheads="1"/>
          </p:cNvSpPr>
          <p:nvPr/>
        </p:nvSpPr>
        <p:spPr bwMode="auto">
          <a:xfrm rot="10808640" flipV="1">
            <a:off x="6448425" y="4699000"/>
            <a:ext cx="561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dirty="0">
                <a:solidFill>
                  <a:srgbClr val="000000"/>
                </a:solidFill>
                <a:cs typeface="Arial" pitchFamily="34" charset="0"/>
              </a:rPr>
              <a:t>mTOR</a:t>
            </a:r>
          </a:p>
        </p:txBody>
      </p:sp>
      <p:grpSp>
        <p:nvGrpSpPr>
          <p:cNvPr id="34871" name="Group 1124"/>
          <p:cNvGrpSpPr>
            <a:grpSpLocks/>
          </p:cNvGrpSpPr>
          <p:nvPr/>
        </p:nvGrpSpPr>
        <p:grpSpPr bwMode="auto">
          <a:xfrm rot="-512169">
            <a:off x="1311275" y="2189163"/>
            <a:ext cx="333375" cy="1196975"/>
            <a:chOff x="581" y="715"/>
            <a:chExt cx="184" cy="510"/>
          </a:xfrm>
        </p:grpSpPr>
        <p:sp>
          <p:nvSpPr>
            <p:cNvPr id="105064" name="Freeform 1125"/>
            <p:cNvSpPr>
              <a:spLocks/>
            </p:cNvSpPr>
            <p:nvPr/>
          </p:nvSpPr>
          <p:spPr bwMode="auto">
            <a:xfrm>
              <a:off x="666" y="723"/>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5E2F00"/>
                </a:gs>
                <a:gs pos="50000">
                  <a:srgbClr val="CC6600"/>
                </a:gs>
                <a:gs pos="100000">
                  <a:srgbClr val="5E2F00"/>
                </a:gs>
              </a:gsLst>
              <a:lin ang="0" scaled="1"/>
            </a:gradFill>
            <a:ln w="3175">
              <a:solidFill>
                <a:srgbClr val="CC6600"/>
              </a:solidFill>
              <a:round/>
              <a:headEnd/>
              <a:tailEnd/>
            </a:ln>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65" name="Oval 1126"/>
            <p:cNvSpPr>
              <a:spLocks noChangeArrowheads="1"/>
            </p:cNvSpPr>
            <p:nvPr/>
          </p:nvSpPr>
          <p:spPr bwMode="auto">
            <a:xfrm>
              <a:off x="634" y="714"/>
              <a:ext cx="75" cy="74"/>
            </a:xfrm>
            <a:prstGeom prst="ellipse">
              <a:avLst/>
            </a:prstGeom>
            <a:gradFill rotWithShape="1">
              <a:gsLst>
                <a:gs pos="0">
                  <a:srgbClr val="FFFF00"/>
                </a:gs>
                <a:gs pos="100000">
                  <a:srgbClr val="767600"/>
                </a:gs>
              </a:gsLst>
              <a:path path="shape">
                <a:fillToRect l="50000" t="50000" r="50000" b="50000"/>
              </a:path>
            </a:gradFill>
            <a:ln w="9525">
              <a:solidFill>
                <a:srgbClr val="CC6600"/>
              </a:solidFill>
              <a:round/>
              <a:headEnd/>
              <a:tailEnd/>
            </a:ln>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66" name="Freeform 1127"/>
            <p:cNvSpPr>
              <a:spLocks/>
            </p:cNvSpPr>
            <p:nvPr/>
          </p:nvSpPr>
          <p:spPr bwMode="auto">
            <a:xfrm flipH="1">
              <a:off x="580" y="725"/>
              <a:ext cx="99" cy="500"/>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5E2F00"/>
                </a:gs>
                <a:gs pos="50000">
                  <a:srgbClr val="CC6600"/>
                </a:gs>
                <a:gs pos="100000">
                  <a:srgbClr val="5E2F00"/>
                </a:gs>
              </a:gsLst>
              <a:lin ang="0" scaled="1"/>
            </a:gradFill>
            <a:ln w="3175">
              <a:solidFill>
                <a:srgbClr val="CC6600"/>
              </a:solidFill>
              <a:round/>
              <a:headEnd/>
              <a:tailEnd/>
            </a:ln>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72" name="Group 1132"/>
          <p:cNvGrpSpPr>
            <a:grpSpLocks/>
          </p:cNvGrpSpPr>
          <p:nvPr/>
        </p:nvGrpSpPr>
        <p:grpSpPr bwMode="auto">
          <a:xfrm rot="1618548">
            <a:off x="7800975" y="2189163"/>
            <a:ext cx="615950" cy="1479550"/>
            <a:chOff x="1089" y="565"/>
            <a:chExt cx="388" cy="932"/>
          </a:xfrm>
        </p:grpSpPr>
        <p:grpSp>
          <p:nvGrpSpPr>
            <p:cNvPr id="34998" name="Group 1133"/>
            <p:cNvGrpSpPr>
              <a:grpSpLocks/>
            </p:cNvGrpSpPr>
            <p:nvPr/>
          </p:nvGrpSpPr>
          <p:grpSpPr bwMode="auto">
            <a:xfrm rot="-931887">
              <a:off x="1089" y="565"/>
              <a:ext cx="210" cy="754"/>
              <a:chOff x="581" y="715"/>
              <a:chExt cx="184" cy="510"/>
            </a:xfrm>
          </p:grpSpPr>
          <p:sp>
            <p:nvSpPr>
              <p:cNvPr id="105069" name="Freeform 1134"/>
              <p:cNvSpPr>
                <a:spLocks/>
              </p:cNvSpPr>
              <p:nvPr/>
            </p:nvSpPr>
            <p:spPr bwMode="auto">
              <a:xfrm>
                <a:off x="656" y="721"/>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70" name="Oval 1135"/>
              <p:cNvSpPr>
                <a:spLocks noChangeArrowheads="1"/>
              </p:cNvSpPr>
              <p:nvPr/>
            </p:nvSpPr>
            <p:spPr bwMode="auto">
              <a:xfrm>
                <a:off x="631" y="714"/>
                <a:ext cx="75" cy="74"/>
              </a:xfrm>
              <a:prstGeom prst="ellipse">
                <a:avLst/>
              </a:prstGeom>
              <a:gradFill rotWithShape="1">
                <a:gsLst>
                  <a:gs pos="0">
                    <a:schemeClr val="bg1"/>
                  </a:gs>
                  <a:gs pos="100000">
                    <a:srgbClr val="FA0AC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71" name="Freeform 1136"/>
              <p:cNvSpPr>
                <a:spLocks/>
              </p:cNvSpPr>
              <p:nvPr/>
            </p:nvSpPr>
            <p:spPr bwMode="auto">
              <a:xfrm flipH="1">
                <a:off x="580" y="725"/>
                <a:ext cx="99" cy="500"/>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00CC66"/>
                  </a:gs>
                  <a:gs pos="100000">
                    <a:srgbClr val="005E2F"/>
                  </a:gs>
                </a:gsLst>
                <a:path path="rect">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99" name="Group 1137"/>
            <p:cNvGrpSpPr>
              <a:grpSpLocks/>
            </p:cNvGrpSpPr>
            <p:nvPr/>
          </p:nvGrpSpPr>
          <p:grpSpPr bwMode="auto">
            <a:xfrm>
              <a:off x="1100" y="1247"/>
              <a:ext cx="377" cy="250"/>
              <a:chOff x="1100" y="1247"/>
              <a:chExt cx="377" cy="250"/>
            </a:xfrm>
          </p:grpSpPr>
          <p:sp>
            <p:nvSpPr>
              <p:cNvPr id="20594" name="AutoShape 1138"/>
              <p:cNvSpPr>
                <a:spLocks noChangeArrowheads="1"/>
              </p:cNvSpPr>
              <p:nvPr/>
            </p:nvSpPr>
            <p:spPr bwMode="auto">
              <a:xfrm rot="2221802">
                <a:off x="1220" y="1263"/>
                <a:ext cx="158" cy="105"/>
              </a:xfrm>
              <a:prstGeom prst="roundRect">
                <a:avLst>
                  <a:gd name="adj" fmla="val 16667"/>
                </a:avLst>
              </a:prstGeom>
              <a:gradFill rotWithShape="1">
                <a:gsLst>
                  <a:gs pos="0">
                    <a:srgbClr val="7777DD"/>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35001" name="Text Box 1139"/>
              <p:cNvSpPr txBox="1">
                <a:spLocks noChangeArrowheads="1"/>
              </p:cNvSpPr>
              <p:nvPr/>
            </p:nvSpPr>
            <p:spPr bwMode="auto">
              <a:xfrm>
                <a:off x="1193" y="1247"/>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000" b="1" dirty="0">
                    <a:solidFill>
                      <a:srgbClr val="000000"/>
                    </a:solidFill>
                    <a:cs typeface="Arial" pitchFamily="34" charset="0"/>
                  </a:rPr>
                  <a:t>PI3K</a:t>
                </a:r>
              </a:p>
            </p:txBody>
          </p:sp>
          <p:sp>
            <p:nvSpPr>
              <p:cNvPr id="105075" name="Oval 1140"/>
              <p:cNvSpPr>
                <a:spLocks noChangeArrowheads="1"/>
              </p:cNvSpPr>
              <p:nvPr/>
            </p:nvSpPr>
            <p:spPr bwMode="auto">
              <a:xfrm>
                <a:off x="1080" y="1251"/>
                <a:ext cx="152" cy="107"/>
              </a:xfrm>
              <a:prstGeom prst="ellipse">
                <a:avLst/>
              </a:prstGeom>
              <a:gradFill rotWithShape="1">
                <a:gsLst>
                  <a:gs pos="0">
                    <a:srgbClr val="66FFFF"/>
                  </a:gs>
                  <a:gs pos="100000">
                    <a:srgbClr val="54D2D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r>
                  <a:rPr lang="en-US" sz="1000" b="1" dirty="0">
                    <a:solidFill>
                      <a:prstClr val="black"/>
                    </a:solidFill>
                    <a:latin typeface="Arial" charset="0"/>
                    <a:ea typeface="MS PGothic" pitchFamily="34" charset="-128"/>
                    <a:cs typeface="Arial" charset="0"/>
                  </a:rPr>
                  <a:t>P</a:t>
                </a:r>
              </a:p>
            </p:txBody>
          </p:sp>
        </p:grpSp>
      </p:grpSp>
      <p:sp>
        <p:nvSpPr>
          <p:cNvPr id="105076" name="Rectangle 1141"/>
          <p:cNvSpPr>
            <a:spLocks noChangeArrowheads="1"/>
          </p:cNvSpPr>
          <p:nvPr/>
        </p:nvSpPr>
        <p:spPr bwMode="auto">
          <a:xfrm>
            <a:off x="1077913" y="1966913"/>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600" dirty="0">
                <a:solidFill>
                  <a:prstClr val="black"/>
                </a:solidFill>
                <a:latin typeface="Arial" charset="0"/>
                <a:ea typeface="MS PGothic" pitchFamily="34" charset="-128"/>
                <a:cs typeface="Arial" charset="0"/>
              </a:rPr>
              <a:t>FasL</a:t>
            </a:r>
          </a:p>
        </p:txBody>
      </p:sp>
      <p:grpSp>
        <p:nvGrpSpPr>
          <p:cNvPr id="34874" name="Group 1142"/>
          <p:cNvGrpSpPr>
            <a:grpSpLocks/>
          </p:cNvGrpSpPr>
          <p:nvPr/>
        </p:nvGrpSpPr>
        <p:grpSpPr bwMode="auto">
          <a:xfrm>
            <a:off x="0" y="2703513"/>
            <a:ext cx="952500" cy="228600"/>
            <a:chOff x="799" y="333"/>
            <a:chExt cx="600" cy="144"/>
          </a:xfrm>
        </p:grpSpPr>
        <p:grpSp>
          <p:nvGrpSpPr>
            <p:cNvPr id="34934" name="Group 1143"/>
            <p:cNvGrpSpPr>
              <a:grpSpLocks/>
            </p:cNvGrpSpPr>
            <p:nvPr/>
          </p:nvGrpSpPr>
          <p:grpSpPr bwMode="auto">
            <a:xfrm>
              <a:off x="799" y="333"/>
              <a:ext cx="86" cy="144"/>
              <a:chOff x="799" y="333"/>
              <a:chExt cx="86" cy="144"/>
            </a:xfrm>
          </p:grpSpPr>
          <p:sp>
            <p:nvSpPr>
              <p:cNvPr id="20600" name="Oval 1144"/>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80" name="Freeform 1145"/>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02" name="Oval 1146"/>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35" name="Group 1147"/>
            <p:cNvGrpSpPr>
              <a:grpSpLocks/>
            </p:cNvGrpSpPr>
            <p:nvPr/>
          </p:nvGrpSpPr>
          <p:grpSpPr bwMode="auto">
            <a:xfrm>
              <a:off x="834" y="333"/>
              <a:ext cx="86" cy="144"/>
              <a:chOff x="831" y="333"/>
              <a:chExt cx="86" cy="144"/>
            </a:xfrm>
          </p:grpSpPr>
          <p:sp>
            <p:nvSpPr>
              <p:cNvPr id="20604" name="Oval 1148"/>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84" name="Freeform 1149"/>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06" name="Oval 1150"/>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36" name="Group 1151"/>
            <p:cNvGrpSpPr>
              <a:grpSpLocks/>
            </p:cNvGrpSpPr>
            <p:nvPr/>
          </p:nvGrpSpPr>
          <p:grpSpPr bwMode="auto">
            <a:xfrm>
              <a:off x="868" y="333"/>
              <a:ext cx="86" cy="144"/>
              <a:chOff x="867" y="333"/>
              <a:chExt cx="86" cy="144"/>
            </a:xfrm>
          </p:grpSpPr>
          <p:sp>
            <p:nvSpPr>
              <p:cNvPr id="20608" name="Oval 1152"/>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88" name="Freeform 1153"/>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10" name="Oval 1154"/>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37" name="Group 1155"/>
            <p:cNvGrpSpPr>
              <a:grpSpLocks/>
            </p:cNvGrpSpPr>
            <p:nvPr/>
          </p:nvGrpSpPr>
          <p:grpSpPr bwMode="auto">
            <a:xfrm>
              <a:off x="902" y="333"/>
              <a:ext cx="86" cy="144"/>
              <a:chOff x="903" y="333"/>
              <a:chExt cx="86" cy="144"/>
            </a:xfrm>
          </p:grpSpPr>
          <p:sp>
            <p:nvSpPr>
              <p:cNvPr id="20612" name="Oval 1156"/>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92" name="Freeform 1157"/>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14" name="Oval 1158"/>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38" name="Group 1159"/>
            <p:cNvGrpSpPr>
              <a:grpSpLocks/>
            </p:cNvGrpSpPr>
            <p:nvPr/>
          </p:nvGrpSpPr>
          <p:grpSpPr bwMode="auto">
            <a:xfrm>
              <a:off x="937" y="333"/>
              <a:ext cx="86" cy="144"/>
              <a:chOff x="937" y="333"/>
              <a:chExt cx="86" cy="144"/>
            </a:xfrm>
          </p:grpSpPr>
          <p:sp>
            <p:nvSpPr>
              <p:cNvPr id="20616" name="Oval 1160"/>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096" name="Freeform 1161"/>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18" name="Oval 1162"/>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39" name="Group 1163"/>
            <p:cNvGrpSpPr>
              <a:grpSpLocks/>
            </p:cNvGrpSpPr>
            <p:nvPr/>
          </p:nvGrpSpPr>
          <p:grpSpPr bwMode="auto">
            <a:xfrm>
              <a:off x="971" y="333"/>
              <a:ext cx="86" cy="144"/>
              <a:chOff x="969" y="333"/>
              <a:chExt cx="86" cy="144"/>
            </a:xfrm>
          </p:grpSpPr>
          <p:sp>
            <p:nvSpPr>
              <p:cNvPr id="20620" name="Oval 1164"/>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00" name="Freeform 1165"/>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22" name="Oval 1166"/>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0" name="Group 1167"/>
            <p:cNvGrpSpPr>
              <a:grpSpLocks/>
            </p:cNvGrpSpPr>
            <p:nvPr/>
          </p:nvGrpSpPr>
          <p:grpSpPr bwMode="auto">
            <a:xfrm>
              <a:off x="1005" y="333"/>
              <a:ext cx="86" cy="144"/>
              <a:chOff x="1005" y="333"/>
              <a:chExt cx="86" cy="144"/>
            </a:xfrm>
          </p:grpSpPr>
          <p:sp>
            <p:nvSpPr>
              <p:cNvPr id="20624" name="Oval 1168"/>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04" name="Freeform 1169"/>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26" name="Oval 1170"/>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1" name="Group 1171"/>
            <p:cNvGrpSpPr>
              <a:grpSpLocks/>
            </p:cNvGrpSpPr>
            <p:nvPr/>
          </p:nvGrpSpPr>
          <p:grpSpPr bwMode="auto">
            <a:xfrm>
              <a:off x="1039" y="333"/>
              <a:ext cx="86" cy="144"/>
              <a:chOff x="1041" y="333"/>
              <a:chExt cx="86" cy="144"/>
            </a:xfrm>
          </p:grpSpPr>
          <p:sp>
            <p:nvSpPr>
              <p:cNvPr id="20628" name="Oval 1172"/>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08" name="Freeform 1173"/>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30" name="Oval 1174"/>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2" name="Group 1175"/>
            <p:cNvGrpSpPr>
              <a:grpSpLocks/>
            </p:cNvGrpSpPr>
            <p:nvPr/>
          </p:nvGrpSpPr>
          <p:grpSpPr bwMode="auto">
            <a:xfrm>
              <a:off x="1074" y="333"/>
              <a:ext cx="86" cy="144"/>
              <a:chOff x="1071" y="333"/>
              <a:chExt cx="86" cy="144"/>
            </a:xfrm>
          </p:grpSpPr>
          <p:sp>
            <p:nvSpPr>
              <p:cNvPr id="20632" name="Oval 1176"/>
              <p:cNvSpPr>
                <a:spLocks noChangeArrowheads="1"/>
              </p:cNvSpPr>
              <p:nvPr/>
            </p:nvSpPr>
            <p:spPr bwMode="auto">
              <a:xfrm>
                <a:off x="113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12" name="Freeform 1177"/>
              <p:cNvSpPr>
                <a:spLocks/>
              </p:cNvSpPr>
              <p:nvPr/>
            </p:nvSpPr>
            <p:spPr bwMode="auto">
              <a:xfrm rot="785995">
                <a:off x="109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34" name="Oval 1178"/>
              <p:cNvSpPr>
                <a:spLocks noChangeArrowheads="1"/>
              </p:cNvSpPr>
              <p:nvPr/>
            </p:nvSpPr>
            <p:spPr bwMode="auto">
              <a:xfrm>
                <a:off x="107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3" name="Group 1179"/>
            <p:cNvGrpSpPr>
              <a:grpSpLocks/>
            </p:cNvGrpSpPr>
            <p:nvPr/>
          </p:nvGrpSpPr>
          <p:grpSpPr bwMode="auto">
            <a:xfrm>
              <a:off x="1108" y="333"/>
              <a:ext cx="86" cy="144"/>
              <a:chOff x="1103" y="333"/>
              <a:chExt cx="86" cy="144"/>
            </a:xfrm>
          </p:grpSpPr>
          <p:sp>
            <p:nvSpPr>
              <p:cNvPr id="20636" name="Oval 1180"/>
              <p:cNvSpPr>
                <a:spLocks noChangeArrowheads="1"/>
              </p:cNvSpPr>
              <p:nvPr/>
            </p:nvSpPr>
            <p:spPr bwMode="auto">
              <a:xfrm>
                <a:off x="11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16" name="Freeform 1181"/>
              <p:cNvSpPr>
                <a:spLocks/>
              </p:cNvSpPr>
              <p:nvPr/>
            </p:nvSpPr>
            <p:spPr bwMode="auto">
              <a:xfrm rot="785995">
                <a:off x="11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38" name="Oval 1182"/>
              <p:cNvSpPr>
                <a:spLocks noChangeArrowheads="1"/>
              </p:cNvSpPr>
              <p:nvPr/>
            </p:nvSpPr>
            <p:spPr bwMode="auto">
              <a:xfrm>
                <a:off x="11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4" name="Group 1183"/>
            <p:cNvGrpSpPr>
              <a:grpSpLocks/>
            </p:cNvGrpSpPr>
            <p:nvPr/>
          </p:nvGrpSpPr>
          <p:grpSpPr bwMode="auto">
            <a:xfrm>
              <a:off x="1142" y="333"/>
              <a:ext cx="86" cy="144"/>
              <a:chOff x="1139" y="333"/>
              <a:chExt cx="86" cy="144"/>
            </a:xfrm>
          </p:grpSpPr>
          <p:sp>
            <p:nvSpPr>
              <p:cNvPr id="20640" name="Oval 1184"/>
              <p:cNvSpPr>
                <a:spLocks noChangeArrowheads="1"/>
              </p:cNvSpPr>
              <p:nvPr/>
            </p:nvSpPr>
            <p:spPr bwMode="auto">
              <a:xfrm>
                <a:off x="120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20" name="Freeform 1185"/>
              <p:cNvSpPr>
                <a:spLocks/>
              </p:cNvSpPr>
              <p:nvPr/>
            </p:nvSpPr>
            <p:spPr bwMode="auto">
              <a:xfrm rot="785995">
                <a:off x="116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42" name="Oval 1186"/>
              <p:cNvSpPr>
                <a:spLocks noChangeArrowheads="1"/>
              </p:cNvSpPr>
              <p:nvPr/>
            </p:nvSpPr>
            <p:spPr bwMode="auto">
              <a:xfrm>
                <a:off x="113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5" name="Group 1187"/>
            <p:cNvGrpSpPr>
              <a:grpSpLocks/>
            </p:cNvGrpSpPr>
            <p:nvPr/>
          </p:nvGrpSpPr>
          <p:grpSpPr bwMode="auto">
            <a:xfrm>
              <a:off x="1176" y="333"/>
              <a:ext cx="86" cy="144"/>
              <a:chOff x="1175" y="333"/>
              <a:chExt cx="86" cy="144"/>
            </a:xfrm>
          </p:grpSpPr>
          <p:sp>
            <p:nvSpPr>
              <p:cNvPr id="20644" name="Oval 1188"/>
              <p:cNvSpPr>
                <a:spLocks noChangeArrowheads="1"/>
              </p:cNvSpPr>
              <p:nvPr/>
            </p:nvSpPr>
            <p:spPr bwMode="auto">
              <a:xfrm>
                <a:off x="123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24" name="Freeform 1189"/>
              <p:cNvSpPr>
                <a:spLocks/>
              </p:cNvSpPr>
              <p:nvPr/>
            </p:nvSpPr>
            <p:spPr bwMode="auto">
              <a:xfrm rot="785995">
                <a:off x="120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46" name="Oval 1190"/>
              <p:cNvSpPr>
                <a:spLocks noChangeArrowheads="1"/>
              </p:cNvSpPr>
              <p:nvPr/>
            </p:nvSpPr>
            <p:spPr bwMode="auto">
              <a:xfrm>
                <a:off x="117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6" name="Group 1191"/>
            <p:cNvGrpSpPr>
              <a:grpSpLocks/>
            </p:cNvGrpSpPr>
            <p:nvPr/>
          </p:nvGrpSpPr>
          <p:grpSpPr bwMode="auto">
            <a:xfrm>
              <a:off x="1211" y="333"/>
              <a:ext cx="86" cy="144"/>
              <a:chOff x="1209" y="333"/>
              <a:chExt cx="86" cy="144"/>
            </a:xfrm>
          </p:grpSpPr>
          <p:sp>
            <p:nvSpPr>
              <p:cNvPr id="20648" name="Oval 1192"/>
              <p:cNvSpPr>
                <a:spLocks noChangeArrowheads="1"/>
              </p:cNvSpPr>
              <p:nvPr/>
            </p:nvSpPr>
            <p:spPr bwMode="auto">
              <a:xfrm>
                <a:off x="127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28" name="Freeform 1193"/>
              <p:cNvSpPr>
                <a:spLocks/>
              </p:cNvSpPr>
              <p:nvPr/>
            </p:nvSpPr>
            <p:spPr bwMode="auto">
              <a:xfrm rot="785995">
                <a:off x="123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50" name="Oval 1194"/>
              <p:cNvSpPr>
                <a:spLocks noChangeArrowheads="1"/>
              </p:cNvSpPr>
              <p:nvPr/>
            </p:nvSpPr>
            <p:spPr bwMode="auto">
              <a:xfrm>
                <a:off x="120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7" name="Group 1195"/>
            <p:cNvGrpSpPr>
              <a:grpSpLocks/>
            </p:cNvGrpSpPr>
            <p:nvPr/>
          </p:nvGrpSpPr>
          <p:grpSpPr bwMode="auto">
            <a:xfrm>
              <a:off x="1245" y="333"/>
              <a:ext cx="86" cy="144"/>
              <a:chOff x="1241" y="333"/>
              <a:chExt cx="86" cy="144"/>
            </a:xfrm>
          </p:grpSpPr>
          <p:sp>
            <p:nvSpPr>
              <p:cNvPr id="20652" name="Oval 1196"/>
              <p:cNvSpPr>
                <a:spLocks noChangeArrowheads="1"/>
              </p:cNvSpPr>
              <p:nvPr/>
            </p:nvSpPr>
            <p:spPr bwMode="auto">
              <a:xfrm>
                <a:off x="13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32" name="Freeform 1197"/>
              <p:cNvSpPr>
                <a:spLocks/>
              </p:cNvSpPr>
              <p:nvPr/>
            </p:nvSpPr>
            <p:spPr bwMode="auto">
              <a:xfrm rot="785995">
                <a:off x="12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54" name="Oval 1198"/>
              <p:cNvSpPr>
                <a:spLocks noChangeArrowheads="1"/>
              </p:cNvSpPr>
              <p:nvPr/>
            </p:nvSpPr>
            <p:spPr bwMode="auto">
              <a:xfrm>
                <a:off x="12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8" name="Group 1199"/>
            <p:cNvGrpSpPr>
              <a:grpSpLocks/>
            </p:cNvGrpSpPr>
            <p:nvPr/>
          </p:nvGrpSpPr>
          <p:grpSpPr bwMode="auto">
            <a:xfrm>
              <a:off x="1279" y="333"/>
              <a:ext cx="86" cy="144"/>
              <a:chOff x="1277" y="333"/>
              <a:chExt cx="86" cy="144"/>
            </a:xfrm>
          </p:grpSpPr>
          <p:sp>
            <p:nvSpPr>
              <p:cNvPr id="20656" name="Oval 1200"/>
              <p:cNvSpPr>
                <a:spLocks noChangeArrowheads="1"/>
              </p:cNvSpPr>
              <p:nvPr/>
            </p:nvSpPr>
            <p:spPr bwMode="auto">
              <a:xfrm>
                <a:off x="133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36" name="Freeform 1201"/>
              <p:cNvSpPr>
                <a:spLocks/>
              </p:cNvSpPr>
              <p:nvPr/>
            </p:nvSpPr>
            <p:spPr bwMode="auto">
              <a:xfrm rot="785995">
                <a:off x="130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58" name="Oval 1202"/>
              <p:cNvSpPr>
                <a:spLocks noChangeArrowheads="1"/>
              </p:cNvSpPr>
              <p:nvPr/>
            </p:nvSpPr>
            <p:spPr bwMode="auto">
              <a:xfrm>
                <a:off x="127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949" name="Group 1203"/>
            <p:cNvGrpSpPr>
              <a:grpSpLocks/>
            </p:cNvGrpSpPr>
            <p:nvPr/>
          </p:nvGrpSpPr>
          <p:grpSpPr bwMode="auto">
            <a:xfrm>
              <a:off x="1313" y="333"/>
              <a:ext cx="86" cy="144"/>
              <a:chOff x="1313" y="333"/>
              <a:chExt cx="86" cy="144"/>
            </a:xfrm>
          </p:grpSpPr>
          <p:sp>
            <p:nvSpPr>
              <p:cNvPr id="20660" name="Oval 1204"/>
              <p:cNvSpPr>
                <a:spLocks noChangeArrowheads="1"/>
              </p:cNvSpPr>
              <p:nvPr/>
            </p:nvSpPr>
            <p:spPr bwMode="auto">
              <a:xfrm>
                <a:off x="137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40" name="Freeform 1205"/>
              <p:cNvSpPr>
                <a:spLocks/>
              </p:cNvSpPr>
              <p:nvPr/>
            </p:nvSpPr>
            <p:spPr bwMode="auto">
              <a:xfrm rot="785995">
                <a:off x="133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662" name="Oval 1206"/>
              <p:cNvSpPr>
                <a:spLocks noChangeArrowheads="1"/>
              </p:cNvSpPr>
              <p:nvPr/>
            </p:nvSpPr>
            <p:spPr bwMode="auto">
              <a:xfrm>
                <a:off x="131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sp>
        <p:nvSpPr>
          <p:cNvPr id="105142" name="Rectangle 1272"/>
          <p:cNvSpPr>
            <a:spLocks noChangeArrowheads="1"/>
          </p:cNvSpPr>
          <p:nvPr/>
        </p:nvSpPr>
        <p:spPr bwMode="auto">
          <a:xfrm>
            <a:off x="8223250" y="236855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TIE</a:t>
            </a:r>
          </a:p>
        </p:txBody>
      </p:sp>
      <p:grpSp>
        <p:nvGrpSpPr>
          <p:cNvPr id="34876" name="Group 1292"/>
          <p:cNvGrpSpPr>
            <a:grpSpLocks/>
          </p:cNvGrpSpPr>
          <p:nvPr/>
        </p:nvGrpSpPr>
        <p:grpSpPr bwMode="auto">
          <a:xfrm>
            <a:off x="931863" y="4875213"/>
            <a:ext cx="788987" cy="371475"/>
            <a:chOff x="879" y="2847"/>
            <a:chExt cx="497" cy="234"/>
          </a:xfrm>
        </p:grpSpPr>
        <p:sp>
          <p:nvSpPr>
            <p:cNvPr id="105144" name="Oval 1277"/>
            <p:cNvSpPr>
              <a:spLocks noChangeArrowheads="1"/>
            </p:cNvSpPr>
            <p:nvPr/>
          </p:nvSpPr>
          <p:spPr bwMode="auto">
            <a:xfrm>
              <a:off x="879" y="2847"/>
              <a:ext cx="497" cy="234"/>
            </a:xfrm>
            <a:prstGeom prst="ellipse">
              <a:avLst/>
            </a:prstGeom>
            <a:solidFill>
              <a:srgbClr val="D5E3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defRPr/>
              </a:pPr>
              <a:endParaRPr lang="en-US" sz="3200" b="1" dirty="0">
                <a:solidFill>
                  <a:prstClr val="black"/>
                </a:solidFill>
                <a:latin typeface="Times New Roman" pitchFamily="18" charset="0"/>
                <a:ea typeface="MS PGothic" pitchFamily="34" charset="-128"/>
                <a:cs typeface="Arial" charset="0"/>
              </a:endParaRPr>
            </a:p>
          </p:txBody>
        </p:sp>
        <p:sp>
          <p:nvSpPr>
            <p:cNvPr id="105145" name="Rectangle 1278"/>
            <p:cNvSpPr>
              <a:spLocks noChangeArrowheads="1"/>
            </p:cNvSpPr>
            <p:nvPr/>
          </p:nvSpPr>
          <p:spPr bwMode="auto">
            <a:xfrm>
              <a:off x="1082" y="2898"/>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endParaRPr lang="en-US" sz="1000" dirty="0">
                <a:solidFill>
                  <a:prstClr val="black"/>
                </a:solidFill>
                <a:latin typeface="Arial" charset="0"/>
                <a:ea typeface="MS PGothic" pitchFamily="34" charset="-128"/>
                <a:cs typeface="Arial" charset="0"/>
              </a:endParaRPr>
            </a:p>
          </p:txBody>
        </p:sp>
      </p:grpSp>
      <p:sp>
        <p:nvSpPr>
          <p:cNvPr id="34877" name="Text Box 1281"/>
          <p:cNvSpPr txBox="1">
            <a:spLocks noChangeArrowheads="1"/>
          </p:cNvSpPr>
          <p:nvPr/>
        </p:nvSpPr>
        <p:spPr bwMode="auto">
          <a:xfrm>
            <a:off x="568325" y="4267200"/>
            <a:ext cx="1917700"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800" b="1" dirty="0">
                <a:solidFill>
                  <a:srgbClr val="000000"/>
                </a:solidFill>
                <a:cs typeface="Arial" pitchFamily="34" charset="0"/>
              </a:rPr>
              <a:t>Protein damage</a:t>
            </a:r>
          </a:p>
        </p:txBody>
      </p:sp>
      <p:sp>
        <p:nvSpPr>
          <p:cNvPr id="34878" name="Text Box 1282"/>
          <p:cNvSpPr txBox="1">
            <a:spLocks noChangeArrowheads="1"/>
          </p:cNvSpPr>
          <p:nvPr/>
        </p:nvSpPr>
        <p:spPr bwMode="auto">
          <a:xfrm>
            <a:off x="7173913" y="1909763"/>
            <a:ext cx="1495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600" dirty="0">
                <a:solidFill>
                  <a:srgbClr val="000000"/>
                </a:solidFill>
                <a:cs typeface="Arial" pitchFamily="34" charset="0"/>
              </a:rPr>
              <a:t>Angiopoietin-1</a:t>
            </a:r>
          </a:p>
        </p:txBody>
      </p:sp>
      <p:grpSp>
        <p:nvGrpSpPr>
          <p:cNvPr id="34879" name="Group 1294"/>
          <p:cNvGrpSpPr>
            <a:grpSpLocks/>
          </p:cNvGrpSpPr>
          <p:nvPr/>
        </p:nvGrpSpPr>
        <p:grpSpPr bwMode="auto">
          <a:xfrm>
            <a:off x="5205413" y="2705100"/>
            <a:ext cx="136525" cy="228600"/>
            <a:chOff x="799" y="333"/>
            <a:chExt cx="86" cy="144"/>
          </a:xfrm>
        </p:grpSpPr>
        <p:sp>
          <p:nvSpPr>
            <p:cNvPr id="20751" name="Oval 1295"/>
            <p:cNvSpPr>
              <a:spLocks noChangeArrowheads="1"/>
            </p:cNvSpPr>
            <p:nvPr/>
          </p:nvSpPr>
          <p:spPr bwMode="auto">
            <a:xfrm>
              <a:off x="86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50" name="Freeform 1296"/>
            <p:cNvSpPr>
              <a:spLocks/>
            </p:cNvSpPr>
            <p:nvPr/>
          </p:nvSpPr>
          <p:spPr bwMode="auto">
            <a:xfrm rot="785995">
              <a:off x="82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53" name="Oval 1297"/>
            <p:cNvSpPr>
              <a:spLocks noChangeArrowheads="1"/>
            </p:cNvSpPr>
            <p:nvPr/>
          </p:nvSpPr>
          <p:spPr bwMode="auto">
            <a:xfrm>
              <a:off x="79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0" name="Group 1298"/>
          <p:cNvGrpSpPr>
            <a:grpSpLocks/>
          </p:cNvGrpSpPr>
          <p:nvPr/>
        </p:nvGrpSpPr>
        <p:grpSpPr bwMode="auto">
          <a:xfrm>
            <a:off x="5260975" y="2705100"/>
            <a:ext cx="136525" cy="228600"/>
            <a:chOff x="831" y="333"/>
            <a:chExt cx="86" cy="144"/>
          </a:xfrm>
        </p:grpSpPr>
        <p:sp>
          <p:nvSpPr>
            <p:cNvPr id="20755" name="Oval 1299"/>
            <p:cNvSpPr>
              <a:spLocks noChangeArrowheads="1"/>
            </p:cNvSpPr>
            <p:nvPr/>
          </p:nvSpPr>
          <p:spPr bwMode="auto">
            <a:xfrm>
              <a:off x="89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54" name="Freeform 1300"/>
            <p:cNvSpPr>
              <a:spLocks/>
            </p:cNvSpPr>
            <p:nvPr/>
          </p:nvSpPr>
          <p:spPr bwMode="auto">
            <a:xfrm rot="785995">
              <a:off x="85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57" name="Oval 1301"/>
            <p:cNvSpPr>
              <a:spLocks noChangeArrowheads="1"/>
            </p:cNvSpPr>
            <p:nvPr/>
          </p:nvSpPr>
          <p:spPr bwMode="auto">
            <a:xfrm>
              <a:off x="83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1" name="Group 1302"/>
          <p:cNvGrpSpPr>
            <a:grpSpLocks/>
          </p:cNvGrpSpPr>
          <p:nvPr/>
        </p:nvGrpSpPr>
        <p:grpSpPr bwMode="auto">
          <a:xfrm>
            <a:off x="5314950" y="2705100"/>
            <a:ext cx="136525" cy="228600"/>
            <a:chOff x="867" y="333"/>
            <a:chExt cx="86" cy="144"/>
          </a:xfrm>
        </p:grpSpPr>
        <p:sp>
          <p:nvSpPr>
            <p:cNvPr id="20759" name="Oval 1303"/>
            <p:cNvSpPr>
              <a:spLocks noChangeArrowheads="1"/>
            </p:cNvSpPr>
            <p:nvPr/>
          </p:nvSpPr>
          <p:spPr bwMode="auto">
            <a:xfrm>
              <a:off x="92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58" name="Freeform 1304"/>
            <p:cNvSpPr>
              <a:spLocks/>
            </p:cNvSpPr>
            <p:nvPr/>
          </p:nvSpPr>
          <p:spPr bwMode="auto">
            <a:xfrm rot="785995">
              <a:off x="89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61" name="Oval 1305"/>
            <p:cNvSpPr>
              <a:spLocks noChangeArrowheads="1"/>
            </p:cNvSpPr>
            <p:nvPr/>
          </p:nvSpPr>
          <p:spPr bwMode="auto">
            <a:xfrm>
              <a:off x="86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2" name="Group 1306"/>
          <p:cNvGrpSpPr>
            <a:grpSpLocks/>
          </p:cNvGrpSpPr>
          <p:nvPr/>
        </p:nvGrpSpPr>
        <p:grpSpPr bwMode="auto">
          <a:xfrm>
            <a:off x="5368925" y="2705100"/>
            <a:ext cx="136525" cy="228600"/>
            <a:chOff x="903" y="333"/>
            <a:chExt cx="86" cy="144"/>
          </a:xfrm>
        </p:grpSpPr>
        <p:sp>
          <p:nvSpPr>
            <p:cNvPr id="20763" name="Oval 1307"/>
            <p:cNvSpPr>
              <a:spLocks noChangeArrowheads="1"/>
            </p:cNvSpPr>
            <p:nvPr/>
          </p:nvSpPr>
          <p:spPr bwMode="auto">
            <a:xfrm>
              <a:off x="964"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62" name="Freeform 1308"/>
            <p:cNvSpPr>
              <a:spLocks/>
            </p:cNvSpPr>
            <p:nvPr/>
          </p:nvSpPr>
          <p:spPr bwMode="auto">
            <a:xfrm rot="785995">
              <a:off x="929"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65" name="Oval 1309"/>
            <p:cNvSpPr>
              <a:spLocks noChangeArrowheads="1"/>
            </p:cNvSpPr>
            <p:nvPr/>
          </p:nvSpPr>
          <p:spPr bwMode="auto">
            <a:xfrm>
              <a:off x="903"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3" name="Group 1310"/>
          <p:cNvGrpSpPr>
            <a:grpSpLocks/>
          </p:cNvGrpSpPr>
          <p:nvPr/>
        </p:nvGrpSpPr>
        <p:grpSpPr bwMode="auto">
          <a:xfrm>
            <a:off x="5424488" y="2705100"/>
            <a:ext cx="136525" cy="228600"/>
            <a:chOff x="937" y="333"/>
            <a:chExt cx="86" cy="144"/>
          </a:xfrm>
        </p:grpSpPr>
        <p:sp>
          <p:nvSpPr>
            <p:cNvPr id="20767" name="Oval 1311"/>
            <p:cNvSpPr>
              <a:spLocks noChangeArrowheads="1"/>
            </p:cNvSpPr>
            <p:nvPr/>
          </p:nvSpPr>
          <p:spPr bwMode="auto">
            <a:xfrm>
              <a:off x="998"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66" name="Freeform 1312"/>
            <p:cNvSpPr>
              <a:spLocks/>
            </p:cNvSpPr>
            <p:nvPr/>
          </p:nvSpPr>
          <p:spPr bwMode="auto">
            <a:xfrm rot="785995">
              <a:off x="963"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69" name="Oval 1313"/>
            <p:cNvSpPr>
              <a:spLocks noChangeArrowheads="1"/>
            </p:cNvSpPr>
            <p:nvPr/>
          </p:nvSpPr>
          <p:spPr bwMode="auto">
            <a:xfrm>
              <a:off x="937"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4" name="Group 1314"/>
          <p:cNvGrpSpPr>
            <a:grpSpLocks/>
          </p:cNvGrpSpPr>
          <p:nvPr/>
        </p:nvGrpSpPr>
        <p:grpSpPr bwMode="auto">
          <a:xfrm>
            <a:off x="5478463" y="2705100"/>
            <a:ext cx="136525" cy="228600"/>
            <a:chOff x="969" y="333"/>
            <a:chExt cx="86" cy="144"/>
          </a:xfrm>
        </p:grpSpPr>
        <p:sp>
          <p:nvSpPr>
            <p:cNvPr id="20771" name="Oval 1315"/>
            <p:cNvSpPr>
              <a:spLocks noChangeArrowheads="1"/>
            </p:cNvSpPr>
            <p:nvPr/>
          </p:nvSpPr>
          <p:spPr bwMode="auto">
            <a:xfrm>
              <a:off x="1030"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70" name="Freeform 1316"/>
            <p:cNvSpPr>
              <a:spLocks/>
            </p:cNvSpPr>
            <p:nvPr/>
          </p:nvSpPr>
          <p:spPr bwMode="auto">
            <a:xfrm rot="785995">
              <a:off x="995"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73" name="Oval 1317"/>
            <p:cNvSpPr>
              <a:spLocks noChangeArrowheads="1"/>
            </p:cNvSpPr>
            <p:nvPr/>
          </p:nvSpPr>
          <p:spPr bwMode="auto">
            <a:xfrm>
              <a:off x="969"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5" name="Group 1318"/>
          <p:cNvGrpSpPr>
            <a:grpSpLocks/>
          </p:cNvGrpSpPr>
          <p:nvPr/>
        </p:nvGrpSpPr>
        <p:grpSpPr bwMode="auto">
          <a:xfrm>
            <a:off x="5532438" y="2705100"/>
            <a:ext cx="136525" cy="228600"/>
            <a:chOff x="1005" y="333"/>
            <a:chExt cx="86" cy="144"/>
          </a:xfrm>
        </p:grpSpPr>
        <p:sp>
          <p:nvSpPr>
            <p:cNvPr id="20775" name="Oval 1319"/>
            <p:cNvSpPr>
              <a:spLocks noChangeArrowheads="1"/>
            </p:cNvSpPr>
            <p:nvPr/>
          </p:nvSpPr>
          <p:spPr bwMode="auto">
            <a:xfrm>
              <a:off x="1066"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74" name="Freeform 1320"/>
            <p:cNvSpPr>
              <a:spLocks/>
            </p:cNvSpPr>
            <p:nvPr/>
          </p:nvSpPr>
          <p:spPr bwMode="auto">
            <a:xfrm rot="785995">
              <a:off x="1031"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77" name="Oval 1321"/>
            <p:cNvSpPr>
              <a:spLocks noChangeArrowheads="1"/>
            </p:cNvSpPr>
            <p:nvPr/>
          </p:nvSpPr>
          <p:spPr bwMode="auto">
            <a:xfrm>
              <a:off x="1005"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grpSp>
        <p:nvGrpSpPr>
          <p:cNvPr id="34886" name="Group 1322"/>
          <p:cNvGrpSpPr>
            <a:grpSpLocks/>
          </p:cNvGrpSpPr>
          <p:nvPr/>
        </p:nvGrpSpPr>
        <p:grpSpPr bwMode="auto">
          <a:xfrm>
            <a:off x="5586413" y="2705100"/>
            <a:ext cx="136525" cy="228600"/>
            <a:chOff x="1041" y="333"/>
            <a:chExt cx="86" cy="144"/>
          </a:xfrm>
        </p:grpSpPr>
        <p:sp>
          <p:nvSpPr>
            <p:cNvPr id="20779" name="Oval 1323"/>
            <p:cNvSpPr>
              <a:spLocks noChangeArrowheads="1"/>
            </p:cNvSpPr>
            <p:nvPr/>
          </p:nvSpPr>
          <p:spPr bwMode="auto">
            <a:xfrm>
              <a:off x="1102" y="333"/>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78" name="Freeform 1324"/>
            <p:cNvSpPr>
              <a:spLocks/>
            </p:cNvSpPr>
            <p:nvPr/>
          </p:nvSpPr>
          <p:spPr bwMode="auto">
            <a:xfrm rot="785995">
              <a:off x="1067" y="355"/>
              <a:ext cx="29" cy="109"/>
            </a:xfrm>
            <a:custGeom>
              <a:avLst/>
              <a:gdLst>
                <a:gd name="T0" fmla="*/ 0 w 288"/>
                <a:gd name="T1" fmla="*/ 616 h 616"/>
                <a:gd name="T2" fmla="*/ 96 w 288"/>
                <a:gd name="T3" fmla="*/ 256 h 616"/>
                <a:gd name="T4" fmla="*/ 216 w 288"/>
                <a:gd name="T5" fmla="*/ 336 h 616"/>
                <a:gd name="T6" fmla="*/ 288 w 288"/>
                <a:gd name="T7" fmla="*/ 0 h 616"/>
                <a:gd name="T8" fmla="*/ 0 60000 65536"/>
                <a:gd name="T9" fmla="*/ 0 60000 65536"/>
                <a:gd name="T10" fmla="*/ 0 60000 65536"/>
                <a:gd name="T11" fmla="*/ 0 60000 65536"/>
                <a:gd name="T12" fmla="*/ 0 w 288"/>
                <a:gd name="T13" fmla="*/ 0 h 616"/>
                <a:gd name="T14" fmla="*/ 288 w 288"/>
                <a:gd name="T15" fmla="*/ 616 h 616"/>
              </a:gdLst>
              <a:ahLst/>
              <a:cxnLst>
                <a:cxn ang="T8">
                  <a:pos x="T0" y="T1"/>
                </a:cxn>
                <a:cxn ang="T9">
                  <a:pos x="T2" y="T3"/>
                </a:cxn>
                <a:cxn ang="T10">
                  <a:pos x="T4" y="T5"/>
                </a:cxn>
                <a:cxn ang="T11">
                  <a:pos x="T6" y="T7"/>
                </a:cxn>
              </a:cxnLst>
              <a:rect l="T12" t="T13" r="T14" b="T15"/>
              <a:pathLst>
                <a:path w="288" h="616">
                  <a:moveTo>
                    <a:pt x="0" y="616"/>
                  </a:moveTo>
                  <a:cubicBezTo>
                    <a:pt x="30" y="459"/>
                    <a:pt x="60" y="303"/>
                    <a:pt x="96" y="256"/>
                  </a:cubicBezTo>
                  <a:cubicBezTo>
                    <a:pt x="132" y="209"/>
                    <a:pt x="184" y="379"/>
                    <a:pt x="216" y="336"/>
                  </a:cubicBezTo>
                  <a:cubicBezTo>
                    <a:pt x="248" y="293"/>
                    <a:pt x="268" y="146"/>
                    <a:pt x="28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20781" name="Oval 1325"/>
            <p:cNvSpPr>
              <a:spLocks noChangeArrowheads="1"/>
            </p:cNvSpPr>
            <p:nvPr/>
          </p:nvSpPr>
          <p:spPr bwMode="auto">
            <a:xfrm>
              <a:off x="1041" y="448"/>
              <a:ext cx="25" cy="29"/>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w="9525">
              <a:noFill/>
              <a:round/>
              <a:headEnd/>
              <a:tailEnd/>
            </a:ln>
            <a:effectLst/>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sp>
        <p:nvSpPr>
          <p:cNvPr id="105180" name="Rectangle 1360"/>
          <p:cNvSpPr>
            <a:spLocks noChangeArrowheads="1"/>
          </p:cNvSpPr>
          <p:nvPr/>
        </p:nvSpPr>
        <p:spPr bwMode="auto">
          <a:xfrm>
            <a:off x="4392613" y="2344738"/>
            <a:ext cx="111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400" b="1" dirty="0">
                <a:solidFill>
                  <a:prstClr val="black"/>
                </a:solidFill>
                <a:latin typeface="Arial" charset="0"/>
                <a:ea typeface="MS PGothic" pitchFamily="34" charset="-128"/>
                <a:cs typeface="Arial" charset="0"/>
              </a:rPr>
              <a:t>Tumor Cell</a:t>
            </a:r>
          </a:p>
        </p:txBody>
      </p:sp>
      <p:sp>
        <p:nvSpPr>
          <p:cNvPr id="105181" name="Rectangle 1361"/>
          <p:cNvSpPr>
            <a:spLocks noChangeArrowheads="1"/>
          </p:cNvSpPr>
          <p:nvPr/>
        </p:nvSpPr>
        <p:spPr bwMode="auto">
          <a:xfrm>
            <a:off x="5997575" y="2344738"/>
            <a:ext cx="1531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400" b="1" dirty="0">
                <a:solidFill>
                  <a:prstClr val="black"/>
                </a:solidFill>
                <a:latin typeface="Arial" charset="0"/>
                <a:ea typeface="MS PGothic" pitchFamily="34" charset="-128"/>
                <a:cs typeface="Arial" charset="0"/>
              </a:rPr>
              <a:t>Endothelial Cell</a:t>
            </a:r>
          </a:p>
        </p:txBody>
      </p:sp>
      <p:sp>
        <p:nvSpPr>
          <p:cNvPr id="105182" name="Rectangle 1362"/>
          <p:cNvSpPr>
            <a:spLocks noChangeArrowheads="1"/>
          </p:cNvSpPr>
          <p:nvPr/>
        </p:nvSpPr>
        <p:spPr bwMode="auto">
          <a:xfrm>
            <a:off x="1470025" y="2225675"/>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1000" dirty="0">
                <a:solidFill>
                  <a:prstClr val="black"/>
                </a:solidFill>
                <a:latin typeface="Arial" charset="0"/>
                <a:ea typeface="MS PGothic" pitchFamily="34" charset="-128"/>
                <a:cs typeface="Arial" charset="0"/>
              </a:rPr>
              <a:t>TRAIL</a:t>
            </a:r>
          </a:p>
        </p:txBody>
      </p:sp>
      <p:sp>
        <p:nvSpPr>
          <p:cNvPr id="105183" name="Line 1432"/>
          <p:cNvSpPr>
            <a:spLocks noChangeShapeType="1"/>
          </p:cNvSpPr>
          <p:nvPr/>
        </p:nvSpPr>
        <p:spPr bwMode="auto">
          <a:xfrm>
            <a:off x="4749800" y="4475163"/>
            <a:ext cx="13335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34891" name="Text Box 1434"/>
          <p:cNvSpPr txBox="1">
            <a:spLocks noChangeArrowheads="1"/>
          </p:cNvSpPr>
          <p:nvPr/>
        </p:nvSpPr>
        <p:spPr bwMode="auto">
          <a:xfrm>
            <a:off x="4635500" y="51784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400" dirty="0">
                <a:solidFill>
                  <a:srgbClr val="000000"/>
                </a:solidFill>
                <a:latin typeface="Times New Roman" pitchFamily="18" charset="0"/>
                <a:cs typeface="Arial" pitchFamily="34" charset="0"/>
              </a:rPr>
              <a:t>mito</a:t>
            </a:r>
          </a:p>
        </p:txBody>
      </p:sp>
      <p:sp>
        <p:nvSpPr>
          <p:cNvPr id="34892" name="Text Box 1435"/>
          <p:cNvSpPr txBox="1">
            <a:spLocks noChangeArrowheads="1"/>
          </p:cNvSpPr>
          <p:nvPr/>
        </p:nvSpPr>
        <p:spPr bwMode="auto">
          <a:xfrm>
            <a:off x="6781800" y="3810000"/>
            <a:ext cx="974725" cy="304800"/>
          </a:xfrm>
          <a:prstGeom prst="rect">
            <a:avLst/>
          </a:prstGeom>
          <a:solidFill>
            <a:srgbClr val="8EB4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400" b="1" dirty="0">
                <a:solidFill>
                  <a:srgbClr val="000000"/>
                </a:solidFill>
                <a:cs typeface="Arial" pitchFamily="34" charset="0"/>
              </a:rPr>
              <a:t>RAS/RAF</a:t>
            </a:r>
          </a:p>
        </p:txBody>
      </p:sp>
      <p:sp>
        <p:nvSpPr>
          <p:cNvPr id="34893" name="Text Box 1436"/>
          <p:cNvSpPr txBox="1">
            <a:spLocks noChangeArrowheads="1"/>
          </p:cNvSpPr>
          <p:nvPr/>
        </p:nvSpPr>
        <p:spPr bwMode="auto">
          <a:xfrm>
            <a:off x="990600" y="4876800"/>
            <a:ext cx="74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US" sz="1400" dirty="0">
                <a:solidFill>
                  <a:srgbClr val="000000"/>
                </a:solidFill>
                <a:latin typeface="Times New Roman" pitchFamily="18" charset="0"/>
                <a:cs typeface="Arial" pitchFamily="34" charset="0"/>
              </a:rPr>
              <a:t>HSP90</a:t>
            </a:r>
          </a:p>
        </p:txBody>
      </p:sp>
      <p:sp>
        <p:nvSpPr>
          <p:cNvPr id="105187" name="Line 1437"/>
          <p:cNvSpPr>
            <a:spLocks noChangeShapeType="1"/>
          </p:cNvSpPr>
          <p:nvPr/>
        </p:nvSpPr>
        <p:spPr bwMode="auto">
          <a:xfrm flipH="1">
            <a:off x="5861050" y="3213100"/>
            <a:ext cx="1114425" cy="28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5188" name="Line 1438"/>
          <p:cNvSpPr>
            <a:spLocks noChangeShapeType="1"/>
          </p:cNvSpPr>
          <p:nvPr/>
        </p:nvSpPr>
        <p:spPr bwMode="auto">
          <a:xfrm>
            <a:off x="6346825" y="4268788"/>
            <a:ext cx="23336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5189" name="Oval 1442"/>
          <p:cNvSpPr>
            <a:spLocks noChangeArrowheads="1"/>
          </p:cNvSpPr>
          <p:nvPr/>
        </p:nvSpPr>
        <p:spPr bwMode="auto">
          <a:xfrm>
            <a:off x="7034213" y="4681538"/>
            <a:ext cx="425450" cy="234950"/>
          </a:xfrm>
          <a:prstGeom prst="ellipse">
            <a:avLst/>
          </a:prstGeom>
          <a:solidFill>
            <a:srgbClr val="FFFF00"/>
          </a:solidFill>
          <a:ln w="9525">
            <a:solidFill>
              <a:srgbClr val="CC6600"/>
            </a:solidFill>
            <a:round/>
            <a:headEnd/>
            <a:tailEnd/>
          </a:ln>
        </p:spPr>
        <p:txBody>
          <a:bodyPr wrap="none" anchor="ctr"/>
          <a:lstStyle/>
          <a:p>
            <a:pPr algn="ctr" fontAlgn="base">
              <a:spcBef>
                <a:spcPct val="0"/>
              </a:spcBef>
              <a:spcAft>
                <a:spcPct val="0"/>
              </a:spcAft>
              <a:defRPr/>
            </a:pPr>
            <a:r>
              <a:rPr lang="en-US" sz="1400" dirty="0">
                <a:solidFill>
                  <a:prstClr val="black"/>
                </a:solidFill>
                <a:latin typeface="Times New Roman" pitchFamily="18" charset="0"/>
                <a:ea typeface="MS PGothic" pitchFamily="34" charset="-128"/>
                <a:cs typeface="Arial" charset="0"/>
              </a:rPr>
              <a:t>MEK</a:t>
            </a:r>
          </a:p>
        </p:txBody>
      </p:sp>
      <p:sp>
        <p:nvSpPr>
          <p:cNvPr id="105190" name="Line 1443"/>
          <p:cNvSpPr>
            <a:spLocks noChangeShapeType="1"/>
          </p:cNvSpPr>
          <p:nvPr/>
        </p:nvSpPr>
        <p:spPr bwMode="auto">
          <a:xfrm>
            <a:off x="6919913" y="4203700"/>
            <a:ext cx="233362" cy="376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5191" name="Oval 1445"/>
          <p:cNvSpPr>
            <a:spLocks noChangeArrowheads="1"/>
          </p:cNvSpPr>
          <p:nvPr/>
        </p:nvSpPr>
        <p:spPr bwMode="auto">
          <a:xfrm>
            <a:off x="7005638" y="5253038"/>
            <a:ext cx="425450" cy="234950"/>
          </a:xfrm>
          <a:prstGeom prst="ellipse">
            <a:avLst/>
          </a:prstGeom>
          <a:solidFill>
            <a:srgbClr val="FFFF00"/>
          </a:solidFill>
          <a:ln w="9525">
            <a:solidFill>
              <a:srgbClr val="CC6600"/>
            </a:solidFill>
            <a:round/>
            <a:headEnd/>
            <a:tailEnd/>
          </a:ln>
        </p:spPr>
        <p:txBody>
          <a:bodyPr wrap="none" anchor="ctr"/>
          <a:lstStyle/>
          <a:p>
            <a:pPr algn="ctr" fontAlgn="base">
              <a:spcBef>
                <a:spcPct val="0"/>
              </a:spcBef>
              <a:spcAft>
                <a:spcPct val="0"/>
              </a:spcAft>
              <a:defRPr/>
            </a:pPr>
            <a:r>
              <a:rPr lang="en-US" sz="1400" dirty="0">
                <a:solidFill>
                  <a:prstClr val="black"/>
                </a:solidFill>
                <a:latin typeface="Times New Roman" pitchFamily="18" charset="0"/>
                <a:ea typeface="MS PGothic" pitchFamily="34" charset="-128"/>
                <a:cs typeface="Arial" charset="0"/>
              </a:rPr>
              <a:t>MET</a:t>
            </a:r>
          </a:p>
        </p:txBody>
      </p:sp>
      <p:sp>
        <p:nvSpPr>
          <p:cNvPr id="105192" name="Line 1446"/>
          <p:cNvSpPr>
            <a:spLocks noChangeShapeType="1"/>
          </p:cNvSpPr>
          <p:nvPr/>
        </p:nvSpPr>
        <p:spPr bwMode="auto">
          <a:xfrm>
            <a:off x="7215188" y="5013325"/>
            <a:ext cx="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sp>
        <p:nvSpPr>
          <p:cNvPr id="105193" name="Line 1447"/>
          <p:cNvSpPr>
            <a:spLocks noChangeShapeType="1"/>
          </p:cNvSpPr>
          <p:nvPr/>
        </p:nvSpPr>
        <p:spPr bwMode="auto">
          <a:xfrm rot="-343109">
            <a:off x="7115175" y="5183188"/>
            <a:ext cx="193675"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dirty="0">
              <a:solidFill>
                <a:prstClr val="black"/>
              </a:solidFill>
              <a:latin typeface="Arial" charset="0"/>
              <a:ea typeface="MS PGothic" pitchFamily="34" charset="-128"/>
              <a:cs typeface="Arial" charset="0"/>
            </a:endParaRPr>
          </a:p>
        </p:txBody>
      </p:sp>
      <p:grpSp>
        <p:nvGrpSpPr>
          <p:cNvPr id="34901" name="Group 1124"/>
          <p:cNvGrpSpPr>
            <a:grpSpLocks/>
          </p:cNvGrpSpPr>
          <p:nvPr/>
        </p:nvGrpSpPr>
        <p:grpSpPr bwMode="auto">
          <a:xfrm rot="-512169">
            <a:off x="323850" y="2205038"/>
            <a:ext cx="333375" cy="1196975"/>
            <a:chOff x="581" y="715"/>
            <a:chExt cx="184" cy="510"/>
          </a:xfrm>
        </p:grpSpPr>
        <p:sp>
          <p:nvSpPr>
            <p:cNvPr id="105195" name="Freeform 1125"/>
            <p:cNvSpPr>
              <a:spLocks/>
            </p:cNvSpPr>
            <p:nvPr/>
          </p:nvSpPr>
          <p:spPr bwMode="auto">
            <a:xfrm>
              <a:off x="666" y="723"/>
              <a:ext cx="99" cy="501"/>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gradFill rotWithShape="1">
              <a:gsLst>
                <a:gs pos="0">
                  <a:srgbClr val="5E2F00"/>
                </a:gs>
                <a:gs pos="50000">
                  <a:srgbClr val="CC6600"/>
                </a:gs>
                <a:gs pos="100000">
                  <a:srgbClr val="5E2F00"/>
                </a:gs>
              </a:gsLst>
              <a:lin ang="0" scaled="1"/>
            </a:gradFill>
            <a:ln w="3175">
              <a:solidFill>
                <a:srgbClr val="CC6600"/>
              </a:solidFill>
              <a:round/>
              <a:headEnd/>
              <a:tailEnd/>
            </a:ln>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96" name="Oval 1126"/>
            <p:cNvSpPr>
              <a:spLocks noChangeArrowheads="1"/>
            </p:cNvSpPr>
            <p:nvPr/>
          </p:nvSpPr>
          <p:spPr bwMode="auto">
            <a:xfrm>
              <a:off x="634" y="714"/>
              <a:ext cx="75" cy="74"/>
            </a:xfrm>
            <a:prstGeom prst="ellipse">
              <a:avLst/>
            </a:prstGeom>
            <a:gradFill rotWithShape="1">
              <a:gsLst>
                <a:gs pos="0">
                  <a:srgbClr val="FFFF00"/>
                </a:gs>
                <a:gs pos="100000">
                  <a:srgbClr val="767600"/>
                </a:gs>
              </a:gsLst>
              <a:path path="shape">
                <a:fillToRect l="50000" t="50000" r="50000" b="50000"/>
              </a:path>
            </a:gradFill>
            <a:ln w="9525">
              <a:solidFill>
                <a:srgbClr val="CC6600"/>
              </a:solidFill>
              <a:round/>
              <a:headEnd/>
              <a:tailEnd/>
            </a:ln>
          </p:spPr>
          <p:txBody>
            <a:bodyPr wrap="none" anchor="ct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sp>
          <p:nvSpPr>
            <p:cNvPr id="105197" name="Freeform 1127"/>
            <p:cNvSpPr>
              <a:spLocks/>
            </p:cNvSpPr>
            <p:nvPr/>
          </p:nvSpPr>
          <p:spPr bwMode="auto">
            <a:xfrm flipH="1">
              <a:off x="580" y="725"/>
              <a:ext cx="99" cy="500"/>
            </a:xfrm>
            <a:custGeom>
              <a:avLst/>
              <a:gdLst>
                <a:gd name="T0" fmla="*/ 28 w 99"/>
                <a:gd name="T1" fmla="*/ 44 h 500"/>
                <a:gd name="T2" fmla="*/ 61 w 99"/>
                <a:gd name="T3" fmla="*/ 5 h 500"/>
                <a:gd name="T4" fmla="*/ 85 w 99"/>
                <a:gd name="T5" fmla="*/ 14 h 500"/>
                <a:gd name="T6" fmla="*/ 97 w 99"/>
                <a:gd name="T7" fmla="*/ 44 h 500"/>
                <a:gd name="T8" fmla="*/ 99 w 99"/>
                <a:gd name="T9" fmla="*/ 74 h 500"/>
                <a:gd name="T10" fmla="*/ 97 w 99"/>
                <a:gd name="T11" fmla="*/ 101 h 500"/>
                <a:gd name="T12" fmla="*/ 93 w 99"/>
                <a:gd name="T13" fmla="*/ 129 h 500"/>
                <a:gd name="T14" fmla="*/ 88 w 99"/>
                <a:gd name="T15" fmla="*/ 155 h 500"/>
                <a:gd name="T16" fmla="*/ 83 w 99"/>
                <a:gd name="T17" fmla="*/ 176 h 500"/>
                <a:gd name="T18" fmla="*/ 75 w 99"/>
                <a:gd name="T19" fmla="*/ 208 h 500"/>
                <a:gd name="T20" fmla="*/ 70 w 99"/>
                <a:gd name="T21" fmla="*/ 238 h 500"/>
                <a:gd name="T22" fmla="*/ 67 w 99"/>
                <a:gd name="T23" fmla="*/ 263 h 500"/>
                <a:gd name="T24" fmla="*/ 71 w 99"/>
                <a:gd name="T25" fmla="*/ 366 h 500"/>
                <a:gd name="T26" fmla="*/ 69 w 99"/>
                <a:gd name="T27" fmla="*/ 468 h 500"/>
                <a:gd name="T28" fmla="*/ 51 w 99"/>
                <a:gd name="T29" fmla="*/ 496 h 500"/>
                <a:gd name="T30" fmla="*/ 28 w 99"/>
                <a:gd name="T31" fmla="*/ 497 h 500"/>
                <a:gd name="T32" fmla="*/ 12 w 99"/>
                <a:gd name="T33" fmla="*/ 477 h 500"/>
                <a:gd name="T34" fmla="*/ 6 w 99"/>
                <a:gd name="T35" fmla="*/ 389 h 500"/>
                <a:gd name="T36" fmla="*/ 3 w 99"/>
                <a:gd name="T37" fmla="*/ 261 h 500"/>
                <a:gd name="T38" fmla="*/ 2 w 99"/>
                <a:gd name="T39" fmla="*/ 124 h 500"/>
                <a:gd name="T40" fmla="*/ 15 w 99"/>
                <a:gd name="T41" fmla="*/ 74 h 500"/>
                <a:gd name="T42" fmla="*/ 28 w 99"/>
                <a:gd name="T43" fmla="*/ 44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500"/>
                <a:gd name="T68" fmla="*/ 99 w 9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500">
                  <a:moveTo>
                    <a:pt x="28" y="44"/>
                  </a:moveTo>
                  <a:cubicBezTo>
                    <a:pt x="36" y="33"/>
                    <a:pt x="52" y="10"/>
                    <a:pt x="61" y="5"/>
                  </a:cubicBezTo>
                  <a:cubicBezTo>
                    <a:pt x="70" y="0"/>
                    <a:pt x="79" y="7"/>
                    <a:pt x="85" y="14"/>
                  </a:cubicBezTo>
                  <a:cubicBezTo>
                    <a:pt x="91" y="21"/>
                    <a:pt x="95" y="34"/>
                    <a:pt x="97" y="44"/>
                  </a:cubicBezTo>
                  <a:cubicBezTo>
                    <a:pt x="99" y="54"/>
                    <a:pt x="99" y="65"/>
                    <a:pt x="99" y="74"/>
                  </a:cubicBezTo>
                  <a:cubicBezTo>
                    <a:pt x="99" y="83"/>
                    <a:pt x="98" y="92"/>
                    <a:pt x="97" y="101"/>
                  </a:cubicBezTo>
                  <a:cubicBezTo>
                    <a:pt x="96" y="107"/>
                    <a:pt x="94" y="120"/>
                    <a:pt x="93" y="129"/>
                  </a:cubicBezTo>
                  <a:cubicBezTo>
                    <a:pt x="91" y="138"/>
                    <a:pt x="90" y="147"/>
                    <a:pt x="88" y="155"/>
                  </a:cubicBezTo>
                  <a:cubicBezTo>
                    <a:pt x="86" y="163"/>
                    <a:pt x="85" y="167"/>
                    <a:pt x="83" y="176"/>
                  </a:cubicBezTo>
                  <a:cubicBezTo>
                    <a:pt x="81" y="185"/>
                    <a:pt x="78" y="197"/>
                    <a:pt x="75" y="208"/>
                  </a:cubicBezTo>
                  <a:cubicBezTo>
                    <a:pt x="73" y="218"/>
                    <a:pt x="71" y="229"/>
                    <a:pt x="70" y="238"/>
                  </a:cubicBezTo>
                  <a:cubicBezTo>
                    <a:pt x="69" y="247"/>
                    <a:pt x="67" y="242"/>
                    <a:pt x="67" y="263"/>
                  </a:cubicBezTo>
                  <a:cubicBezTo>
                    <a:pt x="67" y="284"/>
                    <a:pt x="71" y="332"/>
                    <a:pt x="71" y="366"/>
                  </a:cubicBezTo>
                  <a:cubicBezTo>
                    <a:pt x="71" y="400"/>
                    <a:pt x="72" y="447"/>
                    <a:pt x="69" y="468"/>
                  </a:cubicBezTo>
                  <a:cubicBezTo>
                    <a:pt x="66" y="489"/>
                    <a:pt x="58" y="492"/>
                    <a:pt x="51" y="496"/>
                  </a:cubicBezTo>
                  <a:cubicBezTo>
                    <a:pt x="45" y="500"/>
                    <a:pt x="34" y="500"/>
                    <a:pt x="28" y="497"/>
                  </a:cubicBezTo>
                  <a:cubicBezTo>
                    <a:pt x="22" y="494"/>
                    <a:pt x="16" y="494"/>
                    <a:pt x="12" y="477"/>
                  </a:cubicBezTo>
                  <a:cubicBezTo>
                    <a:pt x="9" y="459"/>
                    <a:pt x="8" y="425"/>
                    <a:pt x="6" y="389"/>
                  </a:cubicBezTo>
                  <a:cubicBezTo>
                    <a:pt x="5" y="353"/>
                    <a:pt x="4" y="305"/>
                    <a:pt x="3" y="261"/>
                  </a:cubicBezTo>
                  <a:cubicBezTo>
                    <a:pt x="2" y="217"/>
                    <a:pt x="0" y="155"/>
                    <a:pt x="2" y="124"/>
                  </a:cubicBezTo>
                  <a:cubicBezTo>
                    <a:pt x="3" y="93"/>
                    <a:pt x="11" y="87"/>
                    <a:pt x="15" y="74"/>
                  </a:cubicBezTo>
                  <a:cubicBezTo>
                    <a:pt x="20" y="62"/>
                    <a:pt x="23" y="55"/>
                    <a:pt x="28" y="44"/>
                  </a:cubicBezTo>
                  <a:close/>
                </a:path>
              </a:pathLst>
            </a:custGeom>
            <a:solidFill>
              <a:srgbClr val="FFFF99"/>
            </a:solidFill>
            <a:ln w="3175">
              <a:solidFill>
                <a:srgbClr val="FFCC00"/>
              </a:solidFill>
              <a:round/>
              <a:headEnd/>
              <a:tailEnd/>
            </a:ln>
          </p:spPr>
          <p:txBody>
            <a:bodyPr/>
            <a:lstStyle/>
            <a:p>
              <a:pPr fontAlgn="base">
                <a:spcBef>
                  <a:spcPct val="0"/>
                </a:spcBef>
                <a:spcAft>
                  <a:spcPct val="0"/>
                </a:spcAft>
                <a:defRPr/>
              </a:pPr>
              <a:endParaRPr lang="en-US" sz="3200" dirty="0">
                <a:solidFill>
                  <a:prstClr val="black"/>
                </a:solidFill>
                <a:latin typeface="Times New Roman" pitchFamily="18" charset="0"/>
                <a:ea typeface="MS PGothic" pitchFamily="34" charset="-128"/>
                <a:cs typeface="Arial" charset="0"/>
              </a:endParaRPr>
            </a:p>
          </p:txBody>
        </p:sp>
      </p:grpSp>
      <p:sp>
        <p:nvSpPr>
          <p:cNvPr id="105198" name="Text Box 750"/>
          <p:cNvSpPr txBox="1">
            <a:spLocks noChangeArrowheads="1"/>
          </p:cNvSpPr>
          <p:nvPr/>
        </p:nvSpPr>
        <p:spPr bwMode="auto">
          <a:xfrm>
            <a:off x="87313" y="1695450"/>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sz="2000" dirty="0">
                <a:solidFill>
                  <a:prstClr val="black"/>
                </a:solidFill>
                <a:latin typeface="Arial" charset="0"/>
                <a:ea typeface="MS PGothic" pitchFamily="34" charset="-128"/>
                <a:cs typeface="Arial" charset="0"/>
              </a:rPr>
              <a:t>Her2</a:t>
            </a:r>
          </a:p>
        </p:txBody>
      </p:sp>
      <p:sp>
        <p:nvSpPr>
          <p:cNvPr id="34903" name="Text Box 1281"/>
          <p:cNvSpPr txBox="1">
            <a:spLocks noChangeArrowheads="1"/>
          </p:cNvSpPr>
          <p:nvPr/>
        </p:nvSpPr>
        <p:spPr bwMode="auto">
          <a:xfrm>
            <a:off x="3740150" y="1524000"/>
            <a:ext cx="2432050" cy="338138"/>
          </a:xfrm>
          <a:prstGeom prst="rect">
            <a:avLst/>
          </a:prstGeom>
          <a:solidFill>
            <a:srgbClr val="F84C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600" b="1" dirty="0">
                <a:solidFill>
                  <a:srgbClr val="000000"/>
                </a:solidFill>
                <a:cs typeface="Arial" pitchFamily="34" charset="0"/>
              </a:rPr>
              <a:t>Cell Surface Receptors</a:t>
            </a:r>
          </a:p>
        </p:txBody>
      </p:sp>
      <p:sp>
        <p:nvSpPr>
          <p:cNvPr id="34904" name="Text Box 1281"/>
          <p:cNvSpPr txBox="1">
            <a:spLocks noChangeArrowheads="1"/>
          </p:cNvSpPr>
          <p:nvPr/>
        </p:nvSpPr>
        <p:spPr bwMode="auto">
          <a:xfrm>
            <a:off x="7335838" y="4191000"/>
            <a:ext cx="1698625"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1800" b="1" dirty="0">
                <a:solidFill>
                  <a:srgbClr val="000000"/>
                </a:solidFill>
                <a:cs typeface="Arial" pitchFamily="34" charset="0"/>
              </a:rPr>
              <a:t>Block circuits</a:t>
            </a:r>
          </a:p>
        </p:txBody>
      </p:sp>
    </p:spTree>
    <p:extLst>
      <p:ext uri="{BB962C8B-B14F-4D97-AF65-F5344CB8AC3E}">
        <p14:creationId xmlns:p14="http://schemas.microsoft.com/office/powerpoint/2010/main" val="235913759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09800"/>
            <a:ext cx="7772400" cy="1362075"/>
          </a:xfrm>
        </p:spPr>
        <p:txBody>
          <a:bodyPr/>
          <a:lstStyle/>
          <a:p>
            <a:r>
              <a:rPr lang="en-US" dirty="0" smtClean="0"/>
              <a:t>deciding on a treatment plan</a:t>
            </a:r>
            <a:endParaRPr lang="en-US" dirty="0"/>
          </a:p>
        </p:txBody>
      </p:sp>
      <p:sp>
        <p:nvSpPr>
          <p:cNvPr id="5" name="Text Placeholder 4"/>
          <p:cNvSpPr>
            <a:spLocks noGrp="1"/>
          </p:cNvSpPr>
          <p:nvPr>
            <p:ph type="body" idx="1"/>
          </p:nvPr>
        </p:nvSpPr>
        <p:spPr>
          <a:xfrm>
            <a:off x="762000" y="3657600"/>
            <a:ext cx="7772400" cy="1500187"/>
          </a:xfrm>
        </p:spPr>
        <p:txBody>
          <a:bodyPr/>
          <a:lstStyle/>
          <a:p>
            <a:r>
              <a:rPr lang="en-US" sz="2800" dirty="0" smtClean="0"/>
              <a:t>What are the current standards and what’s new on the research front?</a:t>
            </a:r>
            <a:endParaRPr lang="en-US" sz="2800" dirty="0"/>
          </a:p>
        </p:txBody>
      </p:sp>
    </p:spTree>
    <p:extLst>
      <p:ext uri="{BB962C8B-B14F-4D97-AF65-F5344CB8AC3E}">
        <p14:creationId xmlns:p14="http://schemas.microsoft.com/office/powerpoint/2010/main" val="297526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a:xfrm>
            <a:off x="685800" y="-76200"/>
            <a:ext cx="7772400" cy="1470025"/>
          </a:xfrm>
        </p:spPr>
        <p:txBody>
          <a:bodyPr/>
          <a:lstStyle/>
          <a:p>
            <a:pPr eaLnBrk="1" hangingPunct="1">
              <a:defRPr/>
            </a:pPr>
            <a:r>
              <a:rPr lang="en-US" sz="4000" dirty="0" smtClean="0">
                <a:ea typeface="+mj-ea"/>
                <a:cs typeface="+mj-cs"/>
              </a:rPr>
              <a:t>Treatment strategy: ER+ or PR+ </a:t>
            </a:r>
            <a:endParaRPr lang="en-US" dirty="0" smtClean="0">
              <a:ea typeface="+mj-ea"/>
              <a:cs typeface="+mj-cs"/>
            </a:endParaRPr>
          </a:p>
        </p:txBody>
      </p:sp>
      <p:sp>
        <p:nvSpPr>
          <p:cNvPr id="35842" name="TextBox 1"/>
          <p:cNvSpPr txBox="1">
            <a:spLocks noChangeArrowheads="1"/>
          </p:cNvSpPr>
          <p:nvPr/>
        </p:nvSpPr>
        <p:spPr bwMode="auto">
          <a:xfrm>
            <a:off x="304800" y="2743200"/>
            <a:ext cx="2590800" cy="677863"/>
          </a:xfrm>
          <a:prstGeom prst="rect">
            <a:avLst/>
          </a:prstGeom>
          <a:solidFill>
            <a:srgbClr val="C174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sz="2000" dirty="0">
                <a:solidFill>
                  <a:srgbClr val="000000"/>
                </a:solidFill>
              </a:rPr>
              <a:t>Anti-Estrogen</a:t>
            </a:r>
          </a:p>
          <a:p>
            <a:pPr algn="ctr" eaLnBrk="0" fontAlgn="base" hangingPunct="0">
              <a:spcBef>
                <a:spcPct val="0"/>
              </a:spcBef>
              <a:spcAft>
                <a:spcPct val="0"/>
              </a:spcAft>
            </a:pPr>
            <a:endParaRPr lang="en-US" sz="1800" dirty="0">
              <a:solidFill>
                <a:srgbClr val="000000"/>
              </a:solidFill>
            </a:endParaRPr>
          </a:p>
        </p:txBody>
      </p:sp>
      <p:sp>
        <p:nvSpPr>
          <p:cNvPr id="35843" name="TextBox 5"/>
          <p:cNvSpPr txBox="1">
            <a:spLocks noChangeArrowheads="1"/>
          </p:cNvSpPr>
          <p:nvPr/>
        </p:nvSpPr>
        <p:spPr bwMode="auto">
          <a:xfrm>
            <a:off x="3352800" y="2743200"/>
            <a:ext cx="2590800" cy="708025"/>
          </a:xfrm>
          <a:prstGeom prst="rect">
            <a:avLst/>
          </a:prstGeom>
          <a:solidFill>
            <a:srgbClr val="C174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sz="2000" dirty="0">
                <a:solidFill>
                  <a:srgbClr val="000000"/>
                </a:solidFill>
              </a:rPr>
              <a:t>Anti-Estrogen + Resistance Target</a:t>
            </a:r>
          </a:p>
        </p:txBody>
      </p:sp>
      <p:sp>
        <p:nvSpPr>
          <p:cNvPr id="35844" name="TextBox 6"/>
          <p:cNvSpPr txBox="1">
            <a:spLocks noChangeArrowheads="1"/>
          </p:cNvSpPr>
          <p:nvPr/>
        </p:nvSpPr>
        <p:spPr bwMode="auto">
          <a:xfrm>
            <a:off x="6324600" y="2743200"/>
            <a:ext cx="2590800" cy="646113"/>
          </a:xfrm>
          <a:prstGeom prst="rect">
            <a:avLst/>
          </a:prstGeom>
          <a:solidFill>
            <a:srgbClr val="C174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sz="1800" dirty="0">
                <a:solidFill>
                  <a:srgbClr val="000000"/>
                </a:solidFill>
              </a:rPr>
              <a:t>Chemotherapy</a:t>
            </a:r>
          </a:p>
          <a:p>
            <a:pPr algn="ctr" eaLnBrk="0" fontAlgn="base" hangingPunct="0">
              <a:spcBef>
                <a:spcPct val="0"/>
              </a:spcBef>
              <a:spcAft>
                <a:spcPct val="0"/>
              </a:spcAft>
            </a:pPr>
            <a:endParaRPr lang="en-US" sz="1800" dirty="0">
              <a:solidFill>
                <a:srgbClr val="000000"/>
              </a:solidFill>
            </a:endParaRPr>
          </a:p>
        </p:txBody>
      </p:sp>
      <p:sp>
        <p:nvSpPr>
          <p:cNvPr id="3" name="TextBox 2"/>
          <p:cNvSpPr txBox="1"/>
          <p:nvPr/>
        </p:nvSpPr>
        <p:spPr>
          <a:xfrm>
            <a:off x="152400" y="4343400"/>
            <a:ext cx="3762375" cy="1938338"/>
          </a:xfrm>
          <a:prstGeom prst="rect">
            <a:avLst/>
          </a:prstGeom>
          <a:solidFill>
            <a:schemeClr val="accent6">
              <a:lumMod val="50000"/>
            </a:schemeClr>
          </a:solidFill>
        </p:spPr>
        <p:txBody>
          <a:bodyPr wrap="none">
            <a:spAutoFit/>
          </a:bodyPr>
          <a:lstStyle>
            <a:lvl1pPr marL="285750" indent="-2857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Tamoxifen</a:t>
            </a:r>
          </a:p>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Fulvestrant (Faslodex)</a:t>
            </a:r>
          </a:p>
          <a:p>
            <a:pPr eaLnBrk="0" fontAlgn="base" hangingPunct="0">
              <a:spcBef>
                <a:spcPct val="0"/>
              </a:spcBef>
              <a:spcAft>
                <a:spcPct val="0"/>
              </a:spcAft>
              <a:buFont typeface="Arial" pitchFamily="34" charset="0"/>
              <a:buChar char="•"/>
            </a:pPr>
            <a:r>
              <a:rPr lang="en-US" dirty="0" smtClean="0">
                <a:solidFill>
                  <a:srgbClr val="FFFFFF"/>
                </a:solidFill>
                <a:effectLst>
                  <a:outerShdw blurRad="38100" dist="38100" dir="2700000" algn="tl">
                    <a:srgbClr val="000000"/>
                  </a:outerShdw>
                </a:effectLst>
              </a:rPr>
              <a:t>Anastrozole </a:t>
            </a:r>
            <a:r>
              <a:rPr lang="en-US" dirty="0">
                <a:solidFill>
                  <a:srgbClr val="FFFFFF"/>
                </a:solidFill>
                <a:effectLst>
                  <a:outerShdw blurRad="38100" dist="38100" dir="2700000" algn="tl">
                    <a:srgbClr val="000000"/>
                  </a:outerShdw>
                </a:effectLst>
              </a:rPr>
              <a:t>(</a:t>
            </a:r>
            <a:r>
              <a:rPr lang="en-US" dirty="0" smtClean="0">
                <a:solidFill>
                  <a:srgbClr val="FFFFFF"/>
                </a:solidFill>
                <a:effectLst>
                  <a:outerShdw blurRad="38100" dist="38100" dir="2700000" algn="tl">
                    <a:srgbClr val="000000"/>
                  </a:outerShdw>
                </a:effectLst>
              </a:rPr>
              <a:t>Arimidex)</a:t>
            </a:r>
          </a:p>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Letrozole (Femara)</a:t>
            </a:r>
          </a:p>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Exemestane (Aromasin)</a:t>
            </a:r>
          </a:p>
        </p:txBody>
      </p:sp>
      <p:sp>
        <p:nvSpPr>
          <p:cNvPr id="4" name="Curved Up Arrow 3"/>
          <p:cNvSpPr/>
          <p:nvPr/>
        </p:nvSpPr>
        <p:spPr bwMode="auto">
          <a:xfrm>
            <a:off x="1981200" y="3505200"/>
            <a:ext cx="2133600" cy="685800"/>
          </a:xfrm>
          <a:prstGeom prst="curved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10" name="Curved Up Arrow 9"/>
          <p:cNvSpPr/>
          <p:nvPr/>
        </p:nvSpPr>
        <p:spPr bwMode="auto">
          <a:xfrm>
            <a:off x="5638800" y="3429000"/>
            <a:ext cx="2133600" cy="685800"/>
          </a:xfrm>
          <a:prstGeom prst="curved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5" name="TextBox 4"/>
          <p:cNvSpPr txBox="1"/>
          <p:nvPr/>
        </p:nvSpPr>
        <p:spPr>
          <a:xfrm>
            <a:off x="4191000" y="4179888"/>
            <a:ext cx="3690434" cy="2385268"/>
          </a:xfrm>
          <a:prstGeom prst="rect">
            <a:avLst/>
          </a:prstGeom>
          <a:solidFill>
            <a:schemeClr val="accent6">
              <a:lumMod val="50000"/>
            </a:schemeClr>
          </a:solidFill>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sz="2000" dirty="0">
                <a:solidFill>
                  <a:srgbClr val="FFFFFF"/>
                </a:solidFill>
                <a:effectLst>
                  <a:outerShdw blurRad="38100" dist="38100" dir="2700000" algn="tl">
                    <a:srgbClr val="000000"/>
                  </a:outerShdw>
                </a:effectLst>
              </a:rPr>
              <a:t>Approved: </a:t>
            </a:r>
          </a:p>
          <a:p>
            <a:pPr eaLnBrk="0" fontAlgn="base" hangingPunct="0">
              <a:spcBef>
                <a:spcPct val="0"/>
              </a:spcBef>
              <a:spcAft>
                <a:spcPct val="0"/>
              </a:spcAft>
            </a:pPr>
            <a:r>
              <a:rPr lang="en-US" sz="2000" dirty="0">
                <a:solidFill>
                  <a:srgbClr val="FFFFFF"/>
                </a:solidFill>
                <a:effectLst>
                  <a:outerShdw blurRad="38100" dist="38100" dir="2700000" algn="tl">
                    <a:srgbClr val="000000"/>
                  </a:outerShdw>
                </a:effectLst>
              </a:rPr>
              <a:t>mTor:  Everolimus (Afinitor)</a:t>
            </a:r>
          </a:p>
          <a:p>
            <a:pPr eaLnBrk="0" fontAlgn="base" hangingPunct="0">
              <a:spcBef>
                <a:spcPct val="0"/>
              </a:spcBef>
              <a:spcAft>
                <a:spcPct val="0"/>
              </a:spcAft>
            </a:pPr>
            <a:r>
              <a:rPr lang="en-US" sz="2000" dirty="0" smtClean="0">
                <a:solidFill>
                  <a:srgbClr val="FFFFFF"/>
                </a:solidFill>
                <a:effectLst>
                  <a:outerShdw blurRad="38100" dist="38100" dir="2700000" algn="tl">
                    <a:srgbClr val="000000"/>
                  </a:outerShdw>
                </a:effectLst>
              </a:rPr>
              <a:t>CDK 4/6:  Palbociclib (Ibrance)</a:t>
            </a:r>
          </a:p>
          <a:p>
            <a:pPr eaLnBrk="0" fontAlgn="base" hangingPunct="0">
              <a:spcBef>
                <a:spcPct val="0"/>
              </a:spcBef>
              <a:spcAft>
                <a:spcPct val="0"/>
              </a:spcAft>
            </a:pPr>
            <a:endParaRPr lang="en-US" sz="900" dirty="0">
              <a:solidFill>
                <a:srgbClr val="FFFFFF"/>
              </a:solidFill>
              <a:effectLst>
                <a:outerShdw blurRad="38100" dist="38100" dir="2700000" algn="tl">
                  <a:srgbClr val="000000"/>
                </a:outerShdw>
              </a:effectLst>
            </a:endParaRPr>
          </a:p>
          <a:p>
            <a:pPr eaLnBrk="0" fontAlgn="base" hangingPunct="0">
              <a:spcBef>
                <a:spcPct val="0"/>
              </a:spcBef>
              <a:spcAft>
                <a:spcPct val="0"/>
              </a:spcAft>
            </a:pPr>
            <a:r>
              <a:rPr lang="en-US" sz="2000" dirty="0">
                <a:solidFill>
                  <a:srgbClr val="FFFFFF"/>
                </a:solidFill>
                <a:effectLst>
                  <a:outerShdw blurRad="38100" dist="38100" dir="2700000" algn="tl">
                    <a:srgbClr val="000000"/>
                  </a:outerShdw>
                </a:effectLst>
              </a:rPr>
              <a:t>Investigational:</a:t>
            </a:r>
          </a:p>
          <a:p>
            <a:pPr eaLnBrk="0" fontAlgn="base" hangingPunct="0">
              <a:spcBef>
                <a:spcPct val="0"/>
              </a:spcBef>
              <a:spcAft>
                <a:spcPct val="0"/>
              </a:spcAft>
            </a:pPr>
            <a:r>
              <a:rPr lang="en-US" sz="2000" dirty="0" smtClean="0">
                <a:solidFill>
                  <a:srgbClr val="FFFFFF"/>
                </a:solidFill>
                <a:effectLst>
                  <a:outerShdw blurRad="38100" dist="38100" dir="2700000" algn="tl">
                    <a:srgbClr val="000000"/>
                  </a:outerShdw>
                </a:effectLst>
              </a:rPr>
              <a:t>JAK/STAT</a:t>
            </a:r>
            <a:r>
              <a:rPr lang="en-US" sz="2000" dirty="0">
                <a:solidFill>
                  <a:srgbClr val="FFFFFF"/>
                </a:solidFill>
                <a:effectLst>
                  <a:outerShdw blurRad="38100" dist="38100" dir="2700000" algn="tl">
                    <a:srgbClr val="000000"/>
                  </a:outerShdw>
                </a:effectLst>
              </a:rPr>
              <a:t>: Ruxolitinib</a:t>
            </a:r>
          </a:p>
          <a:p>
            <a:pPr eaLnBrk="0" fontAlgn="base" hangingPunct="0">
              <a:spcBef>
                <a:spcPct val="0"/>
              </a:spcBef>
              <a:spcAft>
                <a:spcPct val="0"/>
              </a:spcAft>
            </a:pPr>
            <a:r>
              <a:rPr lang="en-US" sz="2000" dirty="0">
                <a:solidFill>
                  <a:srgbClr val="FFFFFF"/>
                </a:solidFill>
                <a:effectLst>
                  <a:outerShdw blurRad="38100" dist="38100" dir="2700000" algn="tl">
                    <a:srgbClr val="000000"/>
                  </a:outerShdw>
                </a:effectLst>
              </a:rPr>
              <a:t>PI3 Kinase </a:t>
            </a:r>
            <a:r>
              <a:rPr lang="en-US" sz="2000" dirty="0" smtClean="0">
                <a:solidFill>
                  <a:srgbClr val="FFFFFF"/>
                </a:solidFill>
                <a:effectLst>
                  <a:outerShdw blurRad="38100" dist="38100" dir="2700000" algn="tl">
                    <a:srgbClr val="000000"/>
                  </a:outerShdw>
                </a:effectLst>
              </a:rPr>
              <a:t>inhibitors</a:t>
            </a:r>
          </a:p>
          <a:p>
            <a:pPr eaLnBrk="0" fontAlgn="base" hangingPunct="0">
              <a:spcBef>
                <a:spcPct val="0"/>
              </a:spcBef>
              <a:spcAft>
                <a:spcPct val="0"/>
              </a:spcAft>
            </a:pPr>
            <a:r>
              <a:rPr lang="en-US" sz="2000" dirty="0" smtClean="0">
                <a:solidFill>
                  <a:srgbClr val="FFFFFF"/>
                </a:solidFill>
                <a:effectLst>
                  <a:outerShdw blurRad="38100" dist="38100" dir="2700000" algn="tl">
                    <a:srgbClr val="000000"/>
                  </a:outerShdw>
                </a:effectLst>
              </a:rPr>
              <a:t>HDAC inhibitors</a:t>
            </a:r>
            <a:endParaRPr lang="en-US" sz="2000" dirty="0">
              <a:solidFill>
                <a:srgbClr val="FFFFFF"/>
              </a:solidFill>
              <a:effectLst>
                <a:outerShdw blurRad="38100" dist="38100" dir="2700000" algn="tl">
                  <a:srgbClr val="000000"/>
                </a:outerShdw>
              </a:effectLst>
            </a:endParaRPr>
          </a:p>
        </p:txBody>
      </p:sp>
      <p:grpSp>
        <p:nvGrpSpPr>
          <p:cNvPr id="35849" name="Group 29"/>
          <p:cNvGrpSpPr>
            <a:grpSpLocks/>
          </p:cNvGrpSpPr>
          <p:nvPr/>
        </p:nvGrpSpPr>
        <p:grpSpPr bwMode="auto">
          <a:xfrm>
            <a:off x="3276600" y="1066800"/>
            <a:ext cx="1752600" cy="1504950"/>
            <a:chOff x="5257800" y="381000"/>
            <a:chExt cx="3657600" cy="3124200"/>
          </a:xfrm>
        </p:grpSpPr>
        <p:sp>
          <p:nvSpPr>
            <p:cNvPr id="13" name="Oval 12"/>
            <p:cNvSpPr/>
            <p:nvPr/>
          </p:nvSpPr>
          <p:spPr bwMode="auto">
            <a:xfrm>
              <a:off x="5257800" y="381000"/>
              <a:ext cx="3657600" cy="3124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5851" name="Oval 23"/>
            <p:cNvSpPr>
              <a:spLocks noChangeArrowheads="1"/>
            </p:cNvSpPr>
            <p:nvPr/>
          </p:nvSpPr>
          <p:spPr bwMode="auto">
            <a:xfrm>
              <a:off x="6400800" y="914400"/>
              <a:ext cx="2057400" cy="16764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5852" name="Oval 24"/>
            <p:cNvSpPr>
              <a:spLocks noChangeArrowheads="1"/>
            </p:cNvSpPr>
            <p:nvPr/>
          </p:nvSpPr>
          <p:spPr bwMode="auto">
            <a:xfrm>
              <a:off x="7007087" y="1804686"/>
              <a:ext cx="1192694" cy="609600"/>
            </a:xfrm>
            <a:prstGeom prst="ellipse">
              <a:avLst/>
            </a:prstGeom>
            <a:solidFill>
              <a:srgbClr val="FFFF00"/>
            </a:solidFill>
            <a:ln w="9525">
              <a:solidFill>
                <a:schemeClr val="tx1"/>
              </a:solidFill>
              <a:round/>
              <a:headEnd/>
              <a:tailEnd/>
            </a:ln>
          </p:spPr>
          <p:txBody>
            <a:bodyPr/>
            <a:lstStyle/>
            <a:p>
              <a:pPr eaLnBrk="0" fontAlgn="base" hangingPunct="0">
                <a:spcBef>
                  <a:spcPct val="0"/>
                </a:spcBef>
                <a:spcAft>
                  <a:spcPct val="0"/>
                </a:spcAft>
              </a:pPr>
              <a:r>
                <a:rPr lang="en-US" sz="1200" b="1" dirty="0">
                  <a:solidFill>
                    <a:srgbClr val="000000"/>
                  </a:solidFill>
                </a:rPr>
                <a:t>ER</a:t>
              </a:r>
            </a:p>
          </p:txBody>
        </p:sp>
        <p:sp>
          <p:nvSpPr>
            <p:cNvPr id="16" name="Oval 15"/>
            <p:cNvSpPr/>
            <p:nvPr/>
          </p:nvSpPr>
          <p:spPr bwMode="auto">
            <a:xfrm>
              <a:off x="6689035" y="1171937"/>
              <a:ext cx="1080052" cy="662411"/>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r>
                <a:rPr lang="en-US" sz="1000" b="1" dirty="0">
                  <a:solidFill>
                    <a:srgbClr val="000000"/>
                  </a:solidFill>
                  <a:cs typeface="ＭＳ Ｐゴシック" charset="0"/>
                </a:rPr>
                <a:t>P</a:t>
              </a:r>
              <a:r>
                <a:rPr lang="en-US" sz="900" b="1" dirty="0">
                  <a:solidFill>
                    <a:srgbClr val="000000"/>
                  </a:solidFill>
                  <a:cs typeface="ＭＳ Ｐゴシック" charset="0"/>
                </a:rPr>
                <a:t>R</a:t>
              </a:r>
              <a:endParaRPr lang="en-US" sz="1000" b="1" dirty="0">
                <a:solidFill>
                  <a:srgbClr val="000000"/>
                </a:solidFill>
                <a:cs typeface="ＭＳ Ｐゴシック" charset="0"/>
              </a:endParaRPr>
            </a:p>
          </p:txBody>
        </p:sp>
      </p:grpSp>
    </p:spTree>
    <p:extLst>
      <p:ext uri="{BB962C8B-B14F-4D97-AF65-F5344CB8AC3E}">
        <p14:creationId xmlns:p14="http://schemas.microsoft.com/office/powerpoint/2010/main" val="1941616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t>Afinitor (Everolimus)</a:t>
            </a:r>
          </a:p>
        </p:txBody>
      </p:sp>
      <p:sp>
        <p:nvSpPr>
          <p:cNvPr id="3" name="Content Placeholder 2"/>
          <p:cNvSpPr>
            <a:spLocks noGrp="1"/>
          </p:cNvSpPr>
          <p:nvPr>
            <p:ph idx="1"/>
          </p:nvPr>
        </p:nvSpPr>
        <p:spPr>
          <a:xfrm>
            <a:off x="457200" y="1447800"/>
            <a:ext cx="8229600" cy="4525963"/>
          </a:xfrm>
        </p:spPr>
        <p:txBody>
          <a:bodyPr/>
          <a:lstStyle/>
          <a:p>
            <a:pPr eaLnBrk="1" hangingPunct="1">
              <a:defRPr/>
            </a:pPr>
            <a:r>
              <a:rPr lang="en-US" dirty="0" smtClean="0">
                <a:ea typeface="+mn-ea"/>
                <a:cs typeface="+mn-cs"/>
              </a:rPr>
              <a:t>Added to Exemestane (Aromasin)</a:t>
            </a:r>
          </a:p>
          <a:p>
            <a:pPr eaLnBrk="1" hangingPunct="1">
              <a:defRPr/>
            </a:pPr>
            <a:r>
              <a:rPr lang="en-US" dirty="0" smtClean="0">
                <a:ea typeface="+mn-ea"/>
                <a:cs typeface="+mn-cs"/>
              </a:rPr>
              <a:t>Adds about 6 months of response time</a:t>
            </a:r>
          </a:p>
          <a:p>
            <a:pPr lvl="1" eaLnBrk="1" hangingPunct="1">
              <a:defRPr/>
            </a:pPr>
            <a:r>
              <a:rPr lang="en-US" dirty="0" smtClean="0">
                <a:ea typeface="+mn-ea"/>
                <a:cs typeface="+mn-cs"/>
              </a:rPr>
              <a:t>2 separate studies</a:t>
            </a:r>
          </a:p>
          <a:p>
            <a:pPr eaLnBrk="1" hangingPunct="1">
              <a:defRPr/>
            </a:pPr>
            <a:r>
              <a:rPr lang="en-US" dirty="0" smtClean="0">
                <a:ea typeface="+mn-ea"/>
                <a:cs typeface="+mn-cs"/>
              </a:rPr>
              <a:t>Side effects:</a:t>
            </a:r>
          </a:p>
          <a:p>
            <a:pPr lvl="1" eaLnBrk="1" hangingPunct="1">
              <a:defRPr/>
            </a:pPr>
            <a:r>
              <a:rPr lang="en-US" dirty="0" smtClean="0">
                <a:ea typeface="+mn-ea"/>
              </a:rPr>
              <a:t>Mouth sores, anemia, shortness of breath, high blood glucose, fatigue, increased liver enzymes</a:t>
            </a:r>
          </a:p>
          <a:p>
            <a:pPr lvl="1" eaLnBrk="1" hangingPunct="1">
              <a:defRPr/>
            </a:pPr>
            <a:endParaRPr lang="en-US" dirty="0" smtClean="0">
              <a:ea typeface="+mn-ea"/>
            </a:endParaRPr>
          </a:p>
        </p:txBody>
      </p:sp>
    </p:spTree>
    <p:extLst>
      <p:ext uri="{BB962C8B-B14F-4D97-AF65-F5344CB8AC3E}">
        <p14:creationId xmlns:p14="http://schemas.microsoft.com/office/powerpoint/2010/main" val="3032933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Palbociclib (Ibrance)</a:t>
            </a:r>
          </a:p>
        </p:txBody>
      </p:sp>
      <p:sp>
        <p:nvSpPr>
          <p:cNvPr id="3" name="Content Placeholder 2"/>
          <p:cNvSpPr>
            <a:spLocks noGrp="1"/>
          </p:cNvSpPr>
          <p:nvPr>
            <p:ph idx="1"/>
          </p:nvPr>
        </p:nvSpPr>
        <p:spPr/>
        <p:txBody>
          <a:bodyPr/>
          <a:lstStyle/>
          <a:p>
            <a:pPr>
              <a:defRPr/>
            </a:pPr>
            <a:r>
              <a:rPr lang="en-US" sz="2800" dirty="0" smtClean="0">
                <a:ea typeface="+mn-ea"/>
              </a:rPr>
              <a:t>Approved with Letrozole (Femara) in </a:t>
            </a:r>
            <a:r>
              <a:rPr lang="en-US" sz="2800" u="sng" dirty="0" smtClean="0">
                <a:ea typeface="+mn-ea"/>
              </a:rPr>
              <a:t>postmenopausal</a:t>
            </a:r>
            <a:r>
              <a:rPr lang="en-US" sz="2800" dirty="0" smtClean="0">
                <a:ea typeface="+mn-ea"/>
              </a:rPr>
              <a:t> women, </a:t>
            </a:r>
            <a:r>
              <a:rPr lang="en-US" sz="2800" u="sng" dirty="0" smtClean="0">
                <a:ea typeface="+mn-ea"/>
              </a:rPr>
              <a:t>first line</a:t>
            </a:r>
          </a:p>
          <a:p>
            <a:pPr>
              <a:defRPr/>
            </a:pPr>
            <a:r>
              <a:rPr lang="en-US" sz="2800" dirty="0" smtClean="0">
                <a:ea typeface="+mn-ea"/>
              </a:rPr>
              <a:t>Adds 10 months of response time</a:t>
            </a:r>
          </a:p>
          <a:p>
            <a:pPr>
              <a:defRPr/>
            </a:pPr>
            <a:r>
              <a:rPr lang="en-US" sz="2800" dirty="0" smtClean="0">
                <a:ea typeface="+mn-ea"/>
              </a:rPr>
              <a:t>Side effects: mild lowering of white blood cell count, mild fatigue. ~20% rate of hair thinning</a:t>
            </a:r>
          </a:p>
          <a:p>
            <a:pPr>
              <a:defRPr/>
            </a:pPr>
            <a:endParaRPr lang="en-US" dirty="0">
              <a:ea typeface="+mn-ea"/>
            </a:endParaRPr>
          </a:p>
        </p:txBody>
      </p:sp>
    </p:spTree>
    <p:extLst>
      <p:ext uri="{BB962C8B-B14F-4D97-AF65-F5344CB8AC3E}">
        <p14:creationId xmlns:p14="http://schemas.microsoft.com/office/powerpoint/2010/main" val="2804100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Palbociclib – New indication coming?</a:t>
            </a:r>
            <a:endParaRPr lang="en-US" dirty="0"/>
          </a:p>
        </p:txBody>
      </p:sp>
      <p:sp>
        <p:nvSpPr>
          <p:cNvPr id="3" name="Content Placeholder 2"/>
          <p:cNvSpPr>
            <a:spLocks noGrp="1"/>
          </p:cNvSpPr>
          <p:nvPr>
            <p:ph idx="1"/>
          </p:nvPr>
        </p:nvSpPr>
        <p:spPr/>
        <p:txBody>
          <a:bodyPr/>
          <a:lstStyle/>
          <a:p>
            <a:r>
              <a:rPr lang="en-US" dirty="0" smtClean="0"/>
              <a:t>PALOMA3 – presented at ASCO 2015</a:t>
            </a:r>
          </a:p>
          <a:p>
            <a:r>
              <a:rPr lang="en-US" dirty="0" smtClean="0"/>
              <a:t>Fulvestrant v. Fulvestrant + Palbo</a:t>
            </a:r>
          </a:p>
          <a:p>
            <a:pPr lvl="1"/>
            <a:r>
              <a:rPr lang="en-US" dirty="0" smtClean="0"/>
              <a:t>Post AND </a:t>
            </a:r>
            <a:r>
              <a:rPr lang="en-US" u="sng" dirty="0" smtClean="0"/>
              <a:t>PRE</a:t>
            </a:r>
            <a:r>
              <a:rPr lang="en-US" dirty="0" smtClean="0"/>
              <a:t> menopausal women eligible</a:t>
            </a:r>
          </a:p>
          <a:p>
            <a:pPr lvl="1"/>
            <a:r>
              <a:rPr lang="en-US" dirty="0" smtClean="0"/>
              <a:t>Pts had progressed on prior endocrine rx (i.e., </a:t>
            </a:r>
            <a:r>
              <a:rPr lang="en-US" u="sng" dirty="0" smtClean="0"/>
              <a:t>not 1</a:t>
            </a:r>
            <a:r>
              <a:rPr lang="en-US" u="sng" baseline="30000" dirty="0" smtClean="0"/>
              <a:t>st</a:t>
            </a:r>
            <a:r>
              <a:rPr lang="en-US" u="sng" dirty="0" smtClean="0"/>
              <a:t> line</a:t>
            </a:r>
            <a:r>
              <a:rPr lang="en-US" dirty="0" smtClean="0"/>
              <a:t>)</a:t>
            </a:r>
          </a:p>
          <a:p>
            <a:pPr lvl="1"/>
            <a:r>
              <a:rPr lang="en-US" dirty="0" smtClean="0"/>
              <a:t>Adding palbo extended treatment response by 5.4 months (9.2 v. 3.8mo)</a:t>
            </a:r>
          </a:p>
          <a:p>
            <a:pPr lvl="1"/>
            <a:r>
              <a:rPr lang="en-US" dirty="0" smtClean="0"/>
              <a:t>Side effects: Lowering of white blood cells, fatigue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a:xfrm>
            <a:off x="685800" y="-76200"/>
            <a:ext cx="7772400" cy="1470025"/>
          </a:xfrm>
        </p:spPr>
        <p:txBody>
          <a:bodyPr/>
          <a:lstStyle/>
          <a:p>
            <a:pPr eaLnBrk="1" hangingPunct="1">
              <a:defRPr/>
            </a:pPr>
            <a:r>
              <a:rPr lang="en-US" sz="4000" dirty="0" smtClean="0">
                <a:ea typeface="+mj-ea"/>
                <a:cs typeface="+mj-cs"/>
              </a:rPr>
              <a:t>Treatment strategy: Her2+</a:t>
            </a:r>
            <a:endParaRPr lang="en-US" dirty="0" smtClean="0">
              <a:ea typeface="+mj-ea"/>
              <a:cs typeface="+mj-cs"/>
            </a:endParaRPr>
          </a:p>
        </p:txBody>
      </p:sp>
      <p:sp>
        <p:nvSpPr>
          <p:cNvPr id="38914" name="TextBox 1"/>
          <p:cNvSpPr txBox="1">
            <a:spLocks noChangeArrowheads="1"/>
          </p:cNvSpPr>
          <p:nvPr/>
        </p:nvSpPr>
        <p:spPr bwMode="auto">
          <a:xfrm>
            <a:off x="152400" y="2743200"/>
            <a:ext cx="2590800" cy="646113"/>
          </a:xfrm>
          <a:prstGeom prst="rect">
            <a:avLst/>
          </a:prstGeom>
          <a:solidFill>
            <a:srgbClr val="C174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sz="1800" dirty="0">
                <a:solidFill>
                  <a:srgbClr val="000000"/>
                </a:solidFill>
              </a:rPr>
              <a:t>Anti-Her2 antibody + / - Chemotherapy</a:t>
            </a:r>
          </a:p>
        </p:txBody>
      </p:sp>
      <p:sp>
        <p:nvSpPr>
          <p:cNvPr id="38915" name="TextBox 5"/>
          <p:cNvSpPr txBox="1">
            <a:spLocks noChangeArrowheads="1"/>
          </p:cNvSpPr>
          <p:nvPr/>
        </p:nvSpPr>
        <p:spPr bwMode="auto">
          <a:xfrm>
            <a:off x="3429000" y="2743200"/>
            <a:ext cx="2362200" cy="1016000"/>
          </a:xfrm>
          <a:prstGeom prst="rect">
            <a:avLst/>
          </a:prstGeom>
          <a:solidFill>
            <a:srgbClr val="C174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sz="2000" dirty="0">
                <a:solidFill>
                  <a:srgbClr val="000000"/>
                </a:solidFill>
              </a:rPr>
              <a:t>Anti-Her2 small molecule + / - chemotherapy</a:t>
            </a:r>
          </a:p>
        </p:txBody>
      </p:sp>
      <p:sp>
        <p:nvSpPr>
          <p:cNvPr id="38916" name="TextBox 6"/>
          <p:cNvSpPr txBox="1">
            <a:spLocks noChangeArrowheads="1"/>
          </p:cNvSpPr>
          <p:nvPr/>
        </p:nvSpPr>
        <p:spPr bwMode="auto">
          <a:xfrm>
            <a:off x="6324600" y="2743200"/>
            <a:ext cx="2590800" cy="923925"/>
          </a:xfrm>
          <a:prstGeom prst="rect">
            <a:avLst/>
          </a:prstGeom>
          <a:solidFill>
            <a:srgbClr val="C174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US" sz="1800" dirty="0">
                <a:solidFill>
                  <a:srgbClr val="000000"/>
                </a:solidFill>
              </a:rPr>
              <a:t>Anti-Her2 antibody-drug conjugates</a:t>
            </a:r>
          </a:p>
          <a:p>
            <a:pPr algn="ctr" eaLnBrk="0" fontAlgn="base" hangingPunct="0">
              <a:spcBef>
                <a:spcPct val="0"/>
              </a:spcBef>
              <a:spcAft>
                <a:spcPct val="0"/>
              </a:spcAft>
            </a:pPr>
            <a:endParaRPr lang="en-US" sz="1800" dirty="0">
              <a:solidFill>
                <a:srgbClr val="000000"/>
              </a:solidFill>
            </a:endParaRPr>
          </a:p>
        </p:txBody>
      </p:sp>
      <p:sp>
        <p:nvSpPr>
          <p:cNvPr id="3" name="TextBox 2"/>
          <p:cNvSpPr txBox="1"/>
          <p:nvPr/>
        </p:nvSpPr>
        <p:spPr>
          <a:xfrm>
            <a:off x="304800" y="3733800"/>
            <a:ext cx="2895600" cy="1938338"/>
          </a:xfrm>
          <a:prstGeom prst="rect">
            <a:avLst/>
          </a:prstGeom>
          <a:solidFill>
            <a:schemeClr val="accent6">
              <a:lumMod val="50000"/>
            </a:schemeClr>
          </a:solidFill>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a:solidFill>
                  <a:srgbClr val="FFFFFF"/>
                </a:solidFill>
                <a:effectLst>
                  <a:outerShdw blurRad="38100" dist="38100" dir="2700000" algn="tl">
                    <a:srgbClr val="000000"/>
                  </a:outerShdw>
                </a:effectLst>
              </a:rPr>
              <a:t>Antibodies:</a:t>
            </a:r>
          </a:p>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Trastuzumab (Herceptin)</a:t>
            </a:r>
          </a:p>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Pertuzumab (Perjeta)</a:t>
            </a:r>
          </a:p>
        </p:txBody>
      </p:sp>
      <p:sp>
        <p:nvSpPr>
          <p:cNvPr id="5" name="TextBox 4"/>
          <p:cNvSpPr txBox="1"/>
          <p:nvPr/>
        </p:nvSpPr>
        <p:spPr>
          <a:xfrm>
            <a:off x="3352800" y="4419600"/>
            <a:ext cx="2357438" cy="830263"/>
          </a:xfrm>
          <a:prstGeom prst="rect">
            <a:avLst/>
          </a:prstGeom>
          <a:solidFill>
            <a:schemeClr val="accent6">
              <a:lumMod val="50000"/>
            </a:schemeClr>
          </a:solidFill>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a:solidFill>
                  <a:srgbClr val="FFFFFF"/>
                </a:solidFill>
                <a:effectLst>
                  <a:outerShdw blurRad="38100" dist="38100" dir="2700000" algn="tl">
                    <a:srgbClr val="000000"/>
                  </a:outerShdw>
                </a:effectLst>
              </a:rPr>
              <a:t>Small Molecule:</a:t>
            </a:r>
          </a:p>
          <a:p>
            <a:pPr eaLnBrk="0" fontAlgn="base" hangingPunct="0">
              <a:spcBef>
                <a:spcPct val="0"/>
              </a:spcBef>
              <a:spcAft>
                <a:spcPct val="0"/>
              </a:spcAft>
            </a:pPr>
            <a:r>
              <a:rPr lang="en-US" dirty="0">
                <a:solidFill>
                  <a:srgbClr val="FFFFFF"/>
                </a:solidFill>
                <a:effectLst>
                  <a:outerShdw blurRad="38100" dist="38100" dir="2700000" algn="tl">
                    <a:srgbClr val="000000"/>
                  </a:outerShdw>
                </a:effectLst>
              </a:rPr>
              <a:t>Lapatinib</a:t>
            </a:r>
          </a:p>
        </p:txBody>
      </p:sp>
      <p:grpSp>
        <p:nvGrpSpPr>
          <p:cNvPr id="38919" name="Group 27"/>
          <p:cNvGrpSpPr>
            <a:grpSpLocks/>
          </p:cNvGrpSpPr>
          <p:nvPr/>
        </p:nvGrpSpPr>
        <p:grpSpPr bwMode="auto">
          <a:xfrm>
            <a:off x="3276600" y="990600"/>
            <a:ext cx="1752600" cy="1604963"/>
            <a:chOff x="1676400" y="2057400"/>
            <a:chExt cx="4191000" cy="3668486"/>
          </a:xfrm>
        </p:grpSpPr>
        <p:sp>
          <p:nvSpPr>
            <p:cNvPr id="18" name="Oval 17"/>
            <p:cNvSpPr/>
            <p:nvPr/>
          </p:nvSpPr>
          <p:spPr bwMode="auto">
            <a:xfrm>
              <a:off x="1983893" y="2286001"/>
              <a:ext cx="3655735" cy="31241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8924" name="Oval 7"/>
            <p:cNvSpPr>
              <a:spLocks noChangeArrowheads="1"/>
            </p:cNvSpPr>
            <p:nvPr/>
          </p:nvSpPr>
          <p:spPr bwMode="auto">
            <a:xfrm>
              <a:off x="3124200" y="2819400"/>
              <a:ext cx="2057400" cy="16764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25" name="8-Point Star 8"/>
            <p:cNvSpPr>
              <a:spLocks noChangeArrowheads="1"/>
            </p:cNvSpPr>
            <p:nvPr/>
          </p:nvSpPr>
          <p:spPr bwMode="auto">
            <a:xfrm>
              <a:off x="2133600" y="2590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26" name="8-Point Star 9"/>
            <p:cNvSpPr>
              <a:spLocks noChangeArrowheads="1"/>
            </p:cNvSpPr>
            <p:nvPr/>
          </p:nvSpPr>
          <p:spPr bwMode="auto">
            <a:xfrm>
              <a:off x="4572000" y="2209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27" name="8-Point Star 10"/>
            <p:cNvSpPr>
              <a:spLocks noChangeArrowheads="1"/>
            </p:cNvSpPr>
            <p:nvPr/>
          </p:nvSpPr>
          <p:spPr bwMode="auto">
            <a:xfrm>
              <a:off x="3733800" y="2057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28" name="8-Point Star 11"/>
            <p:cNvSpPr>
              <a:spLocks noChangeArrowheads="1"/>
            </p:cNvSpPr>
            <p:nvPr/>
          </p:nvSpPr>
          <p:spPr bwMode="auto">
            <a:xfrm>
              <a:off x="2895600" y="2209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29" name="8-Point Star 12"/>
            <p:cNvSpPr>
              <a:spLocks noChangeArrowheads="1"/>
            </p:cNvSpPr>
            <p:nvPr/>
          </p:nvSpPr>
          <p:spPr bwMode="auto">
            <a:xfrm>
              <a:off x="1752600" y="3200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0" name="8-Point Star 13"/>
            <p:cNvSpPr>
              <a:spLocks noChangeArrowheads="1"/>
            </p:cNvSpPr>
            <p:nvPr/>
          </p:nvSpPr>
          <p:spPr bwMode="auto">
            <a:xfrm>
              <a:off x="1905000" y="44196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1" name="8-Point Star 14"/>
            <p:cNvSpPr>
              <a:spLocks noChangeArrowheads="1"/>
            </p:cNvSpPr>
            <p:nvPr/>
          </p:nvSpPr>
          <p:spPr bwMode="auto">
            <a:xfrm>
              <a:off x="3962400" y="51054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2" name="8-Point Star 15"/>
            <p:cNvSpPr>
              <a:spLocks noChangeArrowheads="1"/>
            </p:cNvSpPr>
            <p:nvPr/>
          </p:nvSpPr>
          <p:spPr bwMode="auto">
            <a:xfrm>
              <a:off x="4800600" y="48006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3" name="8-Point Star 16"/>
            <p:cNvSpPr>
              <a:spLocks noChangeArrowheads="1"/>
            </p:cNvSpPr>
            <p:nvPr/>
          </p:nvSpPr>
          <p:spPr bwMode="auto">
            <a:xfrm>
              <a:off x="5257800" y="4191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4" name="8-Point Star 17"/>
            <p:cNvSpPr>
              <a:spLocks noChangeArrowheads="1"/>
            </p:cNvSpPr>
            <p:nvPr/>
          </p:nvSpPr>
          <p:spPr bwMode="auto">
            <a:xfrm>
              <a:off x="5334000" y="3429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5" name="8-Point Star 18"/>
            <p:cNvSpPr>
              <a:spLocks noChangeArrowheads="1"/>
            </p:cNvSpPr>
            <p:nvPr/>
          </p:nvSpPr>
          <p:spPr bwMode="auto">
            <a:xfrm>
              <a:off x="5105400" y="27432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6" name="8-Point Star 19"/>
            <p:cNvSpPr>
              <a:spLocks noChangeArrowheads="1"/>
            </p:cNvSpPr>
            <p:nvPr/>
          </p:nvSpPr>
          <p:spPr bwMode="auto">
            <a:xfrm>
              <a:off x="1676400" y="38100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7" name="8-Point Star 20"/>
            <p:cNvSpPr>
              <a:spLocks noChangeArrowheads="1"/>
            </p:cNvSpPr>
            <p:nvPr/>
          </p:nvSpPr>
          <p:spPr bwMode="auto">
            <a:xfrm>
              <a:off x="2438400" y="4876800"/>
              <a:ext cx="533400" cy="533400"/>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38938" name="8-Point Star 21"/>
            <p:cNvSpPr>
              <a:spLocks noChangeArrowheads="1"/>
            </p:cNvSpPr>
            <p:nvPr/>
          </p:nvSpPr>
          <p:spPr bwMode="auto">
            <a:xfrm>
              <a:off x="3134139" y="5192485"/>
              <a:ext cx="533400" cy="533401"/>
            </a:xfrm>
            <a:prstGeom prst="star8">
              <a:avLst>
                <a:gd name="adj" fmla="val 37500"/>
              </a:avLst>
            </a:prstGeom>
            <a:solidFill>
              <a:srgbClr val="FFA434"/>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grpSp>
      <p:sp>
        <p:nvSpPr>
          <p:cNvPr id="34" name="TextBox 33"/>
          <p:cNvSpPr txBox="1"/>
          <p:nvPr/>
        </p:nvSpPr>
        <p:spPr>
          <a:xfrm>
            <a:off x="6019800" y="4191000"/>
            <a:ext cx="2895600" cy="1200150"/>
          </a:xfrm>
          <a:prstGeom prst="rect">
            <a:avLst/>
          </a:prstGeom>
          <a:solidFill>
            <a:schemeClr val="accent6">
              <a:lumMod val="50000"/>
            </a:schemeClr>
          </a:solidFill>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a:solidFill>
                  <a:srgbClr val="FFFFFF"/>
                </a:solidFill>
                <a:effectLst>
                  <a:outerShdw blurRad="38100" dist="38100" dir="2700000" algn="tl">
                    <a:srgbClr val="000000"/>
                  </a:outerShdw>
                </a:effectLst>
              </a:rPr>
              <a:t>Antibody-drug conjugate:</a:t>
            </a:r>
          </a:p>
          <a:p>
            <a:pPr eaLnBrk="0" fontAlgn="base" hangingPunct="0">
              <a:spcBef>
                <a:spcPct val="0"/>
              </a:spcBef>
              <a:spcAft>
                <a:spcPct val="0"/>
              </a:spcAft>
              <a:buFont typeface="Arial" pitchFamily="34" charset="0"/>
              <a:buChar char="•"/>
            </a:pPr>
            <a:r>
              <a:rPr lang="en-US" dirty="0">
                <a:solidFill>
                  <a:srgbClr val="FFFFFF"/>
                </a:solidFill>
                <a:effectLst>
                  <a:outerShdw blurRad="38100" dist="38100" dir="2700000" algn="tl">
                    <a:srgbClr val="000000"/>
                  </a:outerShdw>
                </a:effectLst>
              </a:rPr>
              <a:t>T-DM1 (Kadcyla)</a:t>
            </a:r>
          </a:p>
        </p:txBody>
      </p:sp>
      <p:sp>
        <p:nvSpPr>
          <p:cNvPr id="9" name="Left-Right Arrow 8"/>
          <p:cNvSpPr/>
          <p:nvPr/>
        </p:nvSpPr>
        <p:spPr bwMode="auto">
          <a:xfrm>
            <a:off x="5791200" y="2971800"/>
            <a:ext cx="60960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38" name="Left-Right Arrow 37"/>
          <p:cNvSpPr/>
          <p:nvPr/>
        </p:nvSpPr>
        <p:spPr bwMode="auto">
          <a:xfrm>
            <a:off x="2743200" y="2895600"/>
            <a:ext cx="60960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Tree>
    <p:extLst>
      <p:ext uri="{BB962C8B-B14F-4D97-AF65-F5344CB8AC3E}">
        <p14:creationId xmlns:p14="http://schemas.microsoft.com/office/powerpoint/2010/main" val="2551946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pPr eaLnBrk="1" hangingPunct="1"/>
            <a:r>
              <a:rPr lang="en-US" sz="3600" dirty="0" smtClean="0"/>
              <a:t>Approved targeted therapy for Her2+ breast cancer</a:t>
            </a:r>
          </a:p>
        </p:txBody>
      </p:sp>
      <p:pic>
        <p:nvPicPr>
          <p:cNvPr id="409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603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00400" y="1295400"/>
            <a:ext cx="5486400" cy="2124075"/>
          </a:xfrm>
          <a:prstGeom prst="rect">
            <a:avLst/>
          </a:prstGeom>
          <a:noFill/>
        </p:spPr>
        <p:txBody>
          <a:bodyPr>
            <a:spAutoFit/>
          </a:bodyPr>
          <a:lstStyle/>
          <a:p>
            <a:pPr eaLnBrk="0" fontAlgn="base" hangingPunct="0">
              <a:spcBef>
                <a:spcPct val="0"/>
              </a:spcBef>
              <a:spcAft>
                <a:spcPct val="0"/>
              </a:spcAft>
              <a:defRPr/>
            </a:pPr>
            <a:r>
              <a:rPr lang="en-US" sz="2800" dirty="0">
                <a:solidFill>
                  <a:srgbClr val="FFFF00"/>
                </a:solidFill>
              </a:rPr>
              <a:t>Herceptin</a:t>
            </a:r>
            <a:r>
              <a:rPr lang="en-US" sz="2800" dirty="0">
                <a:solidFill>
                  <a:srgbClr val="FFFFFF"/>
                </a:solidFill>
              </a:rPr>
              <a:t>:  An antibody that binds the receptor on the outside of the cell</a:t>
            </a:r>
          </a:p>
          <a:p>
            <a:pPr marL="342900" indent="-342900" eaLnBrk="0" fontAlgn="base" hangingPunct="0">
              <a:spcBef>
                <a:spcPct val="0"/>
              </a:spcBef>
              <a:spcAft>
                <a:spcPct val="0"/>
              </a:spcAft>
              <a:buFontTx/>
              <a:buChar char="-"/>
              <a:defRPr/>
            </a:pPr>
            <a:r>
              <a:rPr lang="en-US" sz="2400" dirty="0">
                <a:solidFill>
                  <a:srgbClr val="FFFFFF"/>
                </a:solidFill>
              </a:rPr>
              <a:t>Works best with chemotherapy</a:t>
            </a:r>
          </a:p>
          <a:p>
            <a:pPr marL="342900" indent="-342900" eaLnBrk="0" fontAlgn="base" hangingPunct="0">
              <a:spcBef>
                <a:spcPct val="0"/>
              </a:spcBef>
              <a:spcAft>
                <a:spcPct val="0"/>
              </a:spcAft>
              <a:buFontTx/>
              <a:buChar char="-"/>
              <a:defRPr/>
            </a:pPr>
            <a:r>
              <a:rPr lang="en-US" sz="2400" dirty="0">
                <a:solidFill>
                  <a:srgbClr val="FFFFFF"/>
                </a:solidFill>
              </a:rPr>
              <a:t>Can cause heart damage</a:t>
            </a:r>
          </a:p>
        </p:txBody>
      </p:sp>
      <p:pic>
        <p:nvPicPr>
          <p:cNvPr id="409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40513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495800" y="3810000"/>
            <a:ext cx="4495800" cy="2123658"/>
          </a:xfrm>
          <a:prstGeom prst="rect">
            <a:avLst/>
          </a:prstGeom>
          <a:noFill/>
        </p:spPr>
        <p:txBody>
          <a:bodyPr wrap="square">
            <a:spAutoFit/>
          </a:bodyPr>
          <a:lstStyle/>
          <a:p>
            <a:pPr eaLnBrk="0" fontAlgn="base" hangingPunct="0">
              <a:spcBef>
                <a:spcPct val="0"/>
              </a:spcBef>
              <a:spcAft>
                <a:spcPct val="0"/>
              </a:spcAft>
              <a:defRPr/>
            </a:pPr>
            <a:r>
              <a:rPr lang="en-US" sz="2800" dirty="0">
                <a:solidFill>
                  <a:srgbClr val="FFFF00"/>
                </a:solidFill>
              </a:rPr>
              <a:t>Lapatinib:  </a:t>
            </a:r>
            <a:r>
              <a:rPr lang="en-US" sz="2800" dirty="0">
                <a:solidFill>
                  <a:srgbClr val="FFFFFF"/>
                </a:solidFill>
              </a:rPr>
              <a:t>a small molecule that blocks Her2 on the inside of the cell</a:t>
            </a:r>
          </a:p>
          <a:p>
            <a:pPr marL="285750" indent="-285750" eaLnBrk="0" fontAlgn="base" hangingPunct="0">
              <a:spcBef>
                <a:spcPct val="0"/>
              </a:spcBef>
              <a:spcAft>
                <a:spcPct val="0"/>
              </a:spcAft>
              <a:buFontTx/>
              <a:buChar char="-"/>
              <a:defRPr/>
            </a:pPr>
            <a:r>
              <a:rPr lang="en-US" sz="2400" dirty="0">
                <a:solidFill>
                  <a:srgbClr val="FFFFFF"/>
                </a:solidFill>
              </a:rPr>
              <a:t>Also best with chemotherapy</a:t>
            </a:r>
          </a:p>
          <a:p>
            <a:pPr marL="285750" indent="-285750" eaLnBrk="0" fontAlgn="base" hangingPunct="0">
              <a:spcBef>
                <a:spcPct val="0"/>
              </a:spcBef>
              <a:spcAft>
                <a:spcPct val="0"/>
              </a:spcAft>
              <a:buFontTx/>
              <a:buChar char="-"/>
              <a:defRPr/>
            </a:pPr>
            <a:r>
              <a:rPr lang="en-US" sz="2400" dirty="0">
                <a:solidFill>
                  <a:srgbClr val="FFFFFF"/>
                </a:solidFill>
              </a:rPr>
              <a:t>Can cause diarrhea and rash</a:t>
            </a:r>
          </a:p>
        </p:txBody>
      </p:sp>
    </p:spTree>
    <p:extLst>
      <p:ext uri="{BB962C8B-B14F-4D97-AF65-F5344CB8AC3E}">
        <p14:creationId xmlns:p14="http://schemas.microsoft.com/office/powerpoint/2010/main" val="296233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362075"/>
          </a:xfrm>
        </p:spPr>
        <p:txBody>
          <a:bodyPr/>
          <a:lstStyle/>
          <a:p>
            <a:r>
              <a:rPr lang="en-US" dirty="0" smtClean="0"/>
              <a:t>What is metastatic breast cancer (MBC)?</a:t>
            </a:r>
            <a:endParaRPr lang="en-US" dirty="0"/>
          </a:p>
        </p:txBody>
      </p:sp>
    </p:spTree>
    <p:extLst>
      <p:ext uri="{BB962C8B-B14F-4D97-AF65-F5344CB8AC3E}">
        <p14:creationId xmlns:p14="http://schemas.microsoft.com/office/powerpoint/2010/main" val="3691798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Pertuzumab (Perjeta)</a:t>
            </a:r>
          </a:p>
        </p:txBody>
      </p:sp>
      <p:sp>
        <p:nvSpPr>
          <p:cNvPr id="3" name="Content Placeholder 2"/>
          <p:cNvSpPr>
            <a:spLocks noGrp="1"/>
          </p:cNvSpPr>
          <p:nvPr>
            <p:ph idx="1"/>
          </p:nvPr>
        </p:nvSpPr>
        <p:spPr/>
        <p:txBody>
          <a:bodyPr/>
          <a:lstStyle/>
          <a:p>
            <a:r>
              <a:rPr lang="en-US" dirty="0" smtClean="0"/>
              <a:t>Binds to different spot on the Her2 receptor than Herceptin</a:t>
            </a:r>
          </a:p>
          <a:p>
            <a:pPr lvl="1"/>
            <a:r>
              <a:rPr lang="en-US" dirty="0" smtClean="0"/>
              <a:t>Can give both together</a:t>
            </a:r>
          </a:p>
          <a:p>
            <a:r>
              <a:rPr lang="en-US" dirty="0" smtClean="0"/>
              <a:t>Docetaxel + Herceptin + Pertuzumab (CLEOPATRA)</a:t>
            </a:r>
          </a:p>
          <a:p>
            <a:pPr lvl="1"/>
            <a:r>
              <a:rPr lang="en-US" dirty="0" smtClean="0"/>
              <a:t>“Unprecedented” benefit – 16 months</a:t>
            </a:r>
          </a:p>
          <a:p>
            <a:r>
              <a:rPr lang="en-US" dirty="0" smtClean="0"/>
              <a:t>Side effects: small impact on blood counts, mild diarrhea</a:t>
            </a:r>
          </a:p>
          <a:p>
            <a:r>
              <a:rPr lang="en-US" dirty="0" smtClean="0"/>
              <a:t>Considered standard first line regimen</a:t>
            </a:r>
          </a:p>
        </p:txBody>
      </p:sp>
    </p:spTree>
    <p:extLst>
      <p:ext uri="{BB962C8B-B14F-4D97-AF65-F5344CB8AC3E}">
        <p14:creationId xmlns:p14="http://schemas.microsoft.com/office/powerpoint/2010/main" val="1811826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3"/>
            <a:ext cx="8229600" cy="1143000"/>
          </a:xfrm>
        </p:spPr>
        <p:txBody>
          <a:bodyPr/>
          <a:lstStyle/>
          <a:p>
            <a:pPr eaLnBrk="1" hangingPunct="1"/>
            <a:r>
              <a:rPr lang="en-US" dirty="0" smtClean="0"/>
              <a:t>T-DM1 (Kadcyla)</a:t>
            </a:r>
          </a:p>
        </p:txBody>
      </p:sp>
      <p:pic>
        <p:nvPicPr>
          <p:cNvPr id="430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3434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800600" y="1371600"/>
            <a:ext cx="3962400" cy="5262979"/>
          </a:xfrm>
          <a:prstGeom prst="rect">
            <a:avLst/>
          </a:prstGeom>
          <a:noFill/>
        </p:spPr>
        <p:txBody>
          <a:bodyPr wrap="square">
            <a:spAutoFit/>
          </a:bodyPr>
          <a:lstStyle>
            <a:lvl1pPr>
              <a:defRPr sz="2400">
                <a:solidFill>
                  <a:schemeClr val="tx1"/>
                </a:solidFill>
                <a:latin typeface="Arial" pitchFamily="34" charset="0"/>
                <a:ea typeface="MS PGothic" pitchFamily="34" charset="-128"/>
              </a:defRPr>
            </a:lvl1pPr>
            <a:lvl2pPr marL="914400" indent="-45720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dirty="0" smtClean="0">
                <a:solidFill>
                  <a:srgbClr val="FFFFFF"/>
                </a:solidFill>
              </a:rPr>
              <a:t>Herceptin </a:t>
            </a:r>
            <a:r>
              <a:rPr lang="en-US" dirty="0">
                <a:solidFill>
                  <a:srgbClr val="FFFFFF"/>
                </a:solidFill>
              </a:rPr>
              <a:t>with a chemo drug bound to it</a:t>
            </a:r>
          </a:p>
          <a:p>
            <a:pPr eaLnBrk="0" fontAlgn="base" hangingPunct="0">
              <a:spcBef>
                <a:spcPct val="0"/>
              </a:spcBef>
              <a:spcAft>
                <a:spcPct val="0"/>
              </a:spcAft>
              <a:buFontTx/>
              <a:buChar char="-"/>
            </a:pPr>
            <a:r>
              <a:rPr lang="en-US" altLang="en-US" dirty="0">
                <a:solidFill>
                  <a:srgbClr val="FFFFFF"/>
                </a:solidFill>
              </a:rPr>
              <a:t>“</a:t>
            </a:r>
            <a:r>
              <a:rPr lang="en-US" dirty="0">
                <a:solidFill>
                  <a:srgbClr val="FFFFFF"/>
                </a:solidFill>
              </a:rPr>
              <a:t>Links</a:t>
            </a:r>
            <a:r>
              <a:rPr lang="en-US" altLang="en-US" dirty="0">
                <a:solidFill>
                  <a:srgbClr val="FFFFFF"/>
                </a:solidFill>
              </a:rPr>
              <a:t>”</a:t>
            </a:r>
            <a:r>
              <a:rPr lang="en-US" dirty="0">
                <a:solidFill>
                  <a:srgbClr val="FFFFFF"/>
                </a:solidFill>
              </a:rPr>
              <a:t> chemo to the Her2+ cell</a:t>
            </a:r>
          </a:p>
          <a:p>
            <a:pPr eaLnBrk="0" fontAlgn="base" hangingPunct="0">
              <a:spcBef>
                <a:spcPct val="0"/>
              </a:spcBef>
              <a:spcAft>
                <a:spcPct val="0"/>
              </a:spcAft>
              <a:buFontTx/>
              <a:buChar char="-"/>
            </a:pPr>
            <a:r>
              <a:rPr lang="en-US" dirty="0">
                <a:solidFill>
                  <a:srgbClr val="FFFFFF"/>
                </a:solidFill>
              </a:rPr>
              <a:t>More effective than </a:t>
            </a:r>
            <a:r>
              <a:rPr lang="en-US" dirty="0" smtClean="0">
                <a:solidFill>
                  <a:srgbClr val="FFFFFF"/>
                </a:solidFill>
              </a:rPr>
              <a:t>standard chemo </a:t>
            </a:r>
            <a:r>
              <a:rPr lang="en-US" dirty="0">
                <a:solidFill>
                  <a:srgbClr val="FFFFFF"/>
                </a:solidFill>
              </a:rPr>
              <a:t>+ </a:t>
            </a:r>
            <a:r>
              <a:rPr lang="en-US" dirty="0" smtClean="0">
                <a:solidFill>
                  <a:srgbClr val="FFFFFF"/>
                </a:solidFill>
              </a:rPr>
              <a:t>Lapatinib</a:t>
            </a:r>
          </a:p>
          <a:p>
            <a:pPr lvl="1" eaLnBrk="0" fontAlgn="base" hangingPunct="0">
              <a:spcBef>
                <a:spcPct val="0"/>
              </a:spcBef>
              <a:spcAft>
                <a:spcPct val="0"/>
              </a:spcAft>
              <a:buFontTx/>
              <a:buChar char="-"/>
            </a:pPr>
            <a:r>
              <a:rPr lang="en-US" dirty="0" smtClean="0">
                <a:solidFill>
                  <a:srgbClr val="FFFFFF"/>
                </a:solidFill>
              </a:rPr>
              <a:t>Adds &gt;3 months response time</a:t>
            </a:r>
            <a:endParaRPr lang="en-US" dirty="0">
              <a:solidFill>
                <a:srgbClr val="FFFFFF"/>
              </a:solidFill>
            </a:endParaRPr>
          </a:p>
          <a:p>
            <a:pPr eaLnBrk="0" fontAlgn="base" hangingPunct="0">
              <a:spcBef>
                <a:spcPct val="0"/>
              </a:spcBef>
              <a:spcAft>
                <a:spcPct val="0"/>
              </a:spcAft>
              <a:buFontTx/>
              <a:buChar char="-"/>
            </a:pPr>
            <a:r>
              <a:rPr lang="en-US" dirty="0">
                <a:solidFill>
                  <a:srgbClr val="FFFFFF"/>
                </a:solidFill>
              </a:rPr>
              <a:t>Less toxic </a:t>
            </a:r>
          </a:p>
          <a:p>
            <a:pPr lvl="1" eaLnBrk="0" fontAlgn="base" hangingPunct="0">
              <a:spcBef>
                <a:spcPct val="0"/>
              </a:spcBef>
              <a:spcAft>
                <a:spcPct val="0"/>
              </a:spcAft>
              <a:buFontTx/>
              <a:buChar char="-"/>
            </a:pPr>
            <a:r>
              <a:rPr lang="en-US" dirty="0">
                <a:solidFill>
                  <a:srgbClr val="FFFFFF"/>
                </a:solidFill>
              </a:rPr>
              <a:t>Given every 3 weeks</a:t>
            </a:r>
          </a:p>
          <a:p>
            <a:pPr lvl="1" eaLnBrk="0" fontAlgn="base" hangingPunct="0">
              <a:spcBef>
                <a:spcPct val="0"/>
              </a:spcBef>
              <a:spcAft>
                <a:spcPct val="0"/>
              </a:spcAft>
              <a:buFontTx/>
              <a:buChar char="-"/>
            </a:pPr>
            <a:r>
              <a:rPr lang="en-US" dirty="0">
                <a:solidFill>
                  <a:srgbClr val="FFFFFF"/>
                </a:solidFill>
              </a:rPr>
              <a:t>Low blood counts, increased </a:t>
            </a:r>
            <a:r>
              <a:rPr lang="en-US" dirty="0" smtClean="0">
                <a:solidFill>
                  <a:srgbClr val="FFFFFF"/>
                </a:solidFill>
              </a:rPr>
              <a:t>liver tests</a:t>
            </a:r>
          </a:p>
          <a:p>
            <a:pPr lvl="1" eaLnBrk="0" fontAlgn="base" hangingPunct="0">
              <a:spcBef>
                <a:spcPct val="0"/>
              </a:spcBef>
              <a:spcAft>
                <a:spcPct val="0"/>
              </a:spcAft>
              <a:buFontTx/>
              <a:buChar char="-"/>
            </a:pPr>
            <a:r>
              <a:rPr lang="en-US" dirty="0" smtClean="0">
                <a:solidFill>
                  <a:srgbClr val="FFFFFF"/>
                </a:solidFill>
              </a:rPr>
              <a:t>Very low rate of hair loss (&lt;5%)</a:t>
            </a:r>
            <a:endParaRPr lang="en-US" dirty="0">
              <a:solidFill>
                <a:srgbClr val="FFFFFF"/>
              </a:solidFill>
            </a:endParaRPr>
          </a:p>
        </p:txBody>
      </p:sp>
    </p:spTree>
    <p:extLst>
      <p:ext uri="{BB962C8B-B14F-4D97-AF65-F5344CB8AC3E}">
        <p14:creationId xmlns:p14="http://schemas.microsoft.com/office/powerpoint/2010/main" val="350336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r>
              <a:rPr lang="en-US" sz="3600" dirty="0" smtClean="0"/>
              <a:t>Treatment strategy: </a:t>
            </a:r>
            <a:r>
              <a:rPr lang="en-US" altLang="en-US" sz="3600" dirty="0" smtClean="0"/>
              <a:t>“</a:t>
            </a:r>
            <a:r>
              <a:rPr lang="en-US" sz="3600" dirty="0" smtClean="0"/>
              <a:t>Triple negative</a:t>
            </a:r>
            <a:r>
              <a:rPr lang="en-US" altLang="en-US" sz="3600" dirty="0" smtClean="0"/>
              <a:t>”</a:t>
            </a:r>
            <a:endParaRPr lang="en-US" sz="3600" dirty="0" smtClean="0"/>
          </a:p>
        </p:txBody>
      </p:sp>
      <p:sp>
        <p:nvSpPr>
          <p:cNvPr id="3" name="Content Placeholder 2"/>
          <p:cNvSpPr>
            <a:spLocks noGrp="1"/>
          </p:cNvSpPr>
          <p:nvPr>
            <p:ph idx="1"/>
          </p:nvPr>
        </p:nvSpPr>
        <p:spPr>
          <a:xfrm>
            <a:off x="457200" y="2332038"/>
            <a:ext cx="8229600" cy="4297362"/>
          </a:xfrm>
        </p:spPr>
        <p:txBody>
          <a:bodyPr/>
          <a:lstStyle/>
          <a:p>
            <a:pPr eaLnBrk="1" hangingPunct="1"/>
            <a:r>
              <a:rPr lang="en-US" sz="2800" dirty="0" smtClean="0"/>
              <a:t>Lacks ER, PR and Her2 receptors</a:t>
            </a:r>
          </a:p>
          <a:p>
            <a:pPr eaLnBrk="1" hangingPunct="1"/>
            <a:r>
              <a:rPr lang="en-US" sz="2800" dirty="0" smtClean="0"/>
              <a:t>We don</a:t>
            </a:r>
            <a:r>
              <a:rPr lang="en-US" altLang="en-US" sz="2800" dirty="0" smtClean="0"/>
              <a:t>’</a:t>
            </a:r>
            <a:r>
              <a:rPr lang="en-US" sz="2800" dirty="0" smtClean="0"/>
              <a:t>t know the targets yet, so chemo is main treatment</a:t>
            </a:r>
          </a:p>
          <a:p>
            <a:pPr eaLnBrk="1" hangingPunct="1"/>
            <a:r>
              <a:rPr lang="en-US" sz="2800" dirty="0" smtClean="0"/>
              <a:t>Lots of important research to find these</a:t>
            </a:r>
          </a:p>
          <a:p>
            <a:pPr eaLnBrk="1" hangingPunct="1"/>
            <a:r>
              <a:rPr lang="en-US" sz="2800" dirty="0" smtClean="0"/>
              <a:t>Some that have been identified:</a:t>
            </a:r>
          </a:p>
          <a:p>
            <a:pPr lvl="1" eaLnBrk="1" hangingPunct="1"/>
            <a:r>
              <a:rPr lang="en-US" sz="2400" dirty="0" smtClean="0"/>
              <a:t>PARP inhibitors</a:t>
            </a:r>
          </a:p>
          <a:p>
            <a:pPr lvl="1" eaLnBrk="1" hangingPunct="1"/>
            <a:r>
              <a:rPr lang="en-US" sz="2400" dirty="0" smtClean="0"/>
              <a:t>Immune-related</a:t>
            </a:r>
          </a:p>
          <a:p>
            <a:pPr lvl="1" eaLnBrk="1" hangingPunct="1"/>
            <a:r>
              <a:rPr lang="en-US" sz="2400" dirty="0" smtClean="0"/>
              <a:t>Androgen receptor</a:t>
            </a:r>
          </a:p>
          <a:p>
            <a:pPr lvl="1" eaLnBrk="1" hangingPunct="1"/>
            <a:endParaRPr lang="en-US" dirty="0" smtClean="0"/>
          </a:p>
        </p:txBody>
      </p:sp>
      <p:grpSp>
        <p:nvGrpSpPr>
          <p:cNvPr id="44035" name="Group 30"/>
          <p:cNvGrpSpPr>
            <a:grpSpLocks/>
          </p:cNvGrpSpPr>
          <p:nvPr/>
        </p:nvGrpSpPr>
        <p:grpSpPr bwMode="auto">
          <a:xfrm>
            <a:off x="3352800" y="914400"/>
            <a:ext cx="1676400" cy="1352550"/>
            <a:chOff x="5105400" y="4094631"/>
            <a:chExt cx="3200400" cy="2801045"/>
          </a:xfrm>
        </p:grpSpPr>
        <p:sp>
          <p:nvSpPr>
            <p:cNvPr id="5" name="Oval 4"/>
            <p:cNvSpPr/>
            <p:nvPr/>
          </p:nvSpPr>
          <p:spPr bwMode="auto">
            <a:xfrm>
              <a:off x="5105400" y="4094631"/>
              <a:ext cx="3200400" cy="280104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dirty="0">
                <a:solidFill>
                  <a:srgbClr val="000000"/>
                </a:solidFill>
                <a:cs typeface="ＭＳ Ｐゴシック" charset="0"/>
              </a:endParaRPr>
            </a:p>
          </p:txBody>
        </p:sp>
        <p:sp>
          <p:nvSpPr>
            <p:cNvPr id="44037" name="Oval 26"/>
            <p:cNvSpPr>
              <a:spLocks noChangeArrowheads="1"/>
            </p:cNvSpPr>
            <p:nvPr/>
          </p:nvSpPr>
          <p:spPr bwMode="auto">
            <a:xfrm>
              <a:off x="6019800" y="4724400"/>
              <a:ext cx="1752600" cy="1524000"/>
            </a:xfrm>
            <a:prstGeom prst="ellipse">
              <a:avLst/>
            </a:prstGeom>
            <a:solidFill>
              <a:srgbClr val="0C4E1B"/>
            </a:solidFill>
            <a:ln w="9525">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grpSp>
    </p:spTree>
    <p:extLst>
      <p:ext uri="{BB962C8B-B14F-4D97-AF65-F5344CB8AC3E}">
        <p14:creationId xmlns:p14="http://schemas.microsoft.com/office/powerpoint/2010/main" val="1176163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319088"/>
            <a:ext cx="7772400" cy="1143000"/>
          </a:xfrm>
        </p:spPr>
        <p:txBody>
          <a:bodyPr lIns="90488" tIns="44450" rIns="90488" bIns="44450"/>
          <a:lstStyle/>
          <a:p>
            <a:pPr eaLnBrk="1" hangingPunct="1"/>
            <a:r>
              <a:rPr lang="en-US" i="1" dirty="0" smtClean="0"/>
              <a:t>BRCA1</a:t>
            </a:r>
            <a:r>
              <a:rPr lang="en-US" dirty="0" smtClean="0"/>
              <a:t> and </a:t>
            </a:r>
            <a:r>
              <a:rPr lang="en-US" i="1" dirty="0" smtClean="0"/>
              <a:t>BRCA2</a:t>
            </a:r>
          </a:p>
        </p:txBody>
      </p:sp>
      <p:sp>
        <p:nvSpPr>
          <p:cNvPr id="4099" name="Rectangle 3"/>
          <p:cNvSpPr>
            <a:spLocks noGrp="1" noChangeArrowheads="1"/>
          </p:cNvSpPr>
          <p:nvPr>
            <p:ph type="body" sz="half" idx="4294967295"/>
          </p:nvPr>
        </p:nvSpPr>
        <p:spPr>
          <a:xfrm>
            <a:off x="3967163" y="1371600"/>
            <a:ext cx="4633912" cy="4114800"/>
          </a:xfrm>
        </p:spPr>
        <p:txBody>
          <a:bodyPr lIns="90488" tIns="44450" rIns="90488" bIns="44450"/>
          <a:lstStyle/>
          <a:p>
            <a:pPr indent="-173038" eaLnBrk="1" hangingPunct="1">
              <a:spcBef>
                <a:spcPct val="0"/>
              </a:spcBef>
              <a:buClr>
                <a:srgbClr val="FFFFFF"/>
              </a:buClr>
              <a:defRPr/>
            </a:pPr>
            <a:endParaRPr lang="en-US" sz="900" dirty="0">
              <a:ea typeface="ＭＳ Ｐゴシック" charset="0"/>
            </a:endParaRPr>
          </a:p>
          <a:p>
            <a:pPr indent="-173038" eaLnBrk="1" hangingPunct="1">
              <a:spcBef>
                <a:spcPts val="600"/>
              </a:spcBef>
              <a:spcAft>
                <a:spcPts val="600"/>
              </a:spcAft>
              <a:buClr>
                <a:srgbClr val="FFFFFF"/>
              </a:buClr>
              <a:defRPr/>
            </a:pPr>
            <a:r>
              <a:rPr lang="en-US" sz="2400" dirty="0">
                <a:ea typeface="ＭＳ Ｐゴシック" charset="0"/>
              </a:rPr>
              <a:t>Mutations are associated with increased risk of early onset breast and ovarian </a:t>
            </a:r>
            <a:r>
              <a:rPr lang="en-US" sz="2400" dirty="0" smtClean="0">
                <a:ea typeface="ＭＳ Ｐゴシック" charset="0"/>
              </a:rPr>
              <a:t>cancer</a:t>
            </a:r>
          </a:p>
          <a:p>
            <a:pPr indent="-173038" eaLnBrk="1" hangingPunct="1">
              <a:spcBef>
                <a:spcPts val="600"/>
              </a:spcBef>
              <a:spcAft>
                <a:spcPts val="600"/>
              </a:spcAft>
              <a:buClr>
                <a:srgbClr val="FFFFFF"/>
              </a:buClr>
              <a:defRPr/>
            </a:pPr>
            <a:r>
              <a:rPr lang="en-US" sz="2400" dirty="0">
                <a:solidFill>
                  <a:srgbClr val="FFFFFF"/>
                </a:solidFill>
                <a:ea typeface="+mn-ea"/>
              </a:rPr>
              <a:t>80% of  BRCA-1 mutation associated cancers have</a:t>
            </a:r>
            <a:r>
              <a:rPr lang="en-US" sz="2400" dirty="0" smtClean="0">
                <a:solidFill>
                  <a:srgbClr val="FFFFFF"/>
                </a:solidFill>
                <a:ea typeface="+mn-ea"/>
              </a:rPr>
              <a:t> triple negative </a:t>
            </a:r>
            <a:r>
              <a:rPr lang="en-US" sz="2400" dirty="0">
                <a:solidFill>
                  <a:srgbClr val="FFFFFF"/>
                </a:solidFill>
                <a:ea typeface="+mn-ea"/>
              </a:rPr>
              <a:t>features</a:t>
            </a:r>
          </a:p>
          <a:p>
            <a:pPr indent="-173038" eaLnBrk="1" hangingPunct="1">
              <a:spcBef>
                <a:spcPts val="600"/>
              </a:spcBef>
              <a:spcAft>
                <a:spcPts val="600"/>
              </a:spcAft>
              <a:buClr>
                <a:srgbClr val="FFFFFF"/>
              </a:buClr>
              <a:defRPr/>
            </a:pPr>
            <a:r>
              <a:rPr lang="en-US" sz="2400" dirty="0" smtClean="0">
                <a:ea typeface="ＭＳ Ｐゴシック" charset="0"/>
              </a:rPr>
              <a:t>Lack ability to repair damaged DNA</a:t>
            </a:r>
            <a:endParaRPr lang="en-US" sz="2400" dirty="0">
              <a:ea typeface="ＭＳ Ｐゴシック" charset="0"/>
            </a:endParaRPr>
          </a:p>
          <a:p>
            <a:pPr indent="-173038" eaLnBrk="1" hangingPunct="1">
              <a:spcBef>
                <a:spcPct val="0"/>
              </a:spcBef>
              <a:buClr>
                <a:srgbClr val="FFFFFF"/>
              </a:buClr>
              <a:buFontTx/>
              <a:buNone/>
              <a:defRPr/>
            </a:pPr>
            <a:endParaRPr lang="en-US" sz="2400" dirty="0">
              <a:ea typeface="ＭＳ Ｐゴシック" charset="0"/>
            </a:endParaRPr>
          </a:p>
          <a:p>
            <a:pPr indent="-173038" eaLnBrk="1" hangingPunct="1">
              <a:spcBef>
                <a:spcPct val="0"/>
              </a:spcBef>
              <a:buClr>
                <a:srgbClr val="FFFFFF"/>
              </a:buClr>
              <a:buFontTx/>
              <a:buNone/>
              <a:defRPr/>
            </a:pPr>
            <a:endParaRPr lang="en-US" sz="900" dirty="0">
              <a:ea typeface="ＭＳ Ｐゴシック" charset="0"/>
            </a:endParaRPr>
          </a:p>
        </p:txBody>
      </p:sp>
      <p:sp>
        <p:nvSpPr>
          <p:cNvPr id="20484" name="Text Box 5"/>
          <p:cNvSpPr txBox="1">
            <a:spLocks noChangeArrowheads="1"/>
          </p:cNvSpPr>
          <p:nvPr/>
        </p:nvSpPr>
        <p:spPr bwMode="auto">
          <a:xfrm>
            <a:off x="4038600" y="6583363"/>
            <a:ext cx="5105400" cy="2746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50000"/>
              </a:spcBef>
              <a:spcAft>
                <a:spcPct val="0"/>
              </a:spcAft>
            </a:pPr>
            <a:r>
              <a:rPr lang="en-US" sz="1200" b="1" dirty="0">
                <a:solidFill>
                  <a:srgbClr val="FFFFFF"/>
                </a:solidFill>
                <a:effectLst>
                  <a:outerShdw blurRad="38100" dist="38100" dir="2700000" algn="tl">
                    <a:srgbClr val="000000"/>
                  </a:outerShdw>
                </a:effectLst>
              </a:rPr>
              <a:t>Image courtesy of Protein Data Bank; http://www.rcsb.org/pdb</a:t>
            </a:r>
          </a:p>
        </p:txBody>
      </p:sp>
      <p:grpSp>
        <p:nvGrpSpPr>
          <p:cNvPr id="45060" name="Group 7"/>
          <p:cNvGrpSpPr>
            <a:grpSpLocks/>
          </p:cNvGrpSpPr>
          <p:nvPr/>
        </p:nvGrpSpPr>
        <p:grpSpPr bwMode="auto">
          <a:xfrm>
            <a:off x="533400" y="1524000"/>
            <a:ext cx="3519488" cy="3756025"/>
            <a:chOff x="440" y="1167"/>
            <a:chExt cx="2495" cy="2366"/>
          </a:xfrm>
        </p:grpSpPr>
        <p:pic>
          <p:nvPicPr>
            <p:cNvPr id="45061" name="Picture 4" descr="BRCA%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 y="1167"/>
              <a:ext cx="2495" cy="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6"/>
            <p:cNvSpPr txBox="1">
              <a:spLocks noChangeArrowheads="1"/>
            </p:cNvSpPr>
            <p:nvPr/>
          </p:nvSpPr>
          <p:spPr bwMode="auto">
            <a:xfrm>
              <a:off x="802" y="3312"/>
              <a:ext cx="1971" cy="213"/>
            </a:xfrm>
            <a:prstGeom prst="rect">
              <a:avLst/>
            </a:prstGeom>
            <a:noFill/>
            <a:ln w="9525">
              <a:noFill/>
              <a:miter lim="800000"/>
              <a:headEnd/>
              <a:tailEnd/>
            </a:ln>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US" sz="1600" b="1" i="1" dirty="0">
                  <a:solidFill>
                    <a:srgbClr val="99CC00"/>
                  </a:solidFill>
                  <a:effectLst>
                    <a:outerShdw blurRad="38100" dist="38100" dir="2700000" algn="tl">
                      <a:srgbClr val="000000"/>
                    </a:outerShdw>
                  </a:effectLst>
                  <a:latin typeface="Comic Sans MS" pitchFamily="66" charset="0"/>
                </a:rPr>
                <a:t>BRCA1 </a:t>
              </a:r>
              <a:r>
                <a:rPr lang="en-US" sz="1600" b="1" dirty="0">
                  <a:solidFill>
                    <a:srgbClr val="99CC00"/>
                  </a:solidFill>
                  <a:effectLst>
                    <a:outerShdw blurRad="38100" dist="38100" dir="2700000" algn="tl">
                      <a:srgbClr val="000000"/>
                    </a:outerShdw>
                  </a:effectLst>
                  <a:latin typeface="Comic Sans MS" pitchFamily="66" charset="0"/>
                </a:rPr>
                <a:t> Protein Structure</a:t>
              </a:r>
            </a:p>
          </p:txBody>
        </p:sp>
      </p:grpSp>
    </p:spTree>
    <p:extLst>
      <p:ext uri="{BB962C8B-B14F-4D97-AF65-F5344CB8AC3E}">
        <p14:creationId xmlns:p14="http://schemas.microsoft.com/office/powerpoint/2010/main" val="3393102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PARP inhibitors in </a:t>
            </a:r>
            <a:r>
              <a:rPr lang="en-US" altLang="en-US" sz="3600" dirty="0" smtClean="0"/>
              <a:t>“</a:t>
            </a:r>
            <a:r>
              <a:rPr lang="en-US" sz="3600" dirty="0" smtClean="0"/>
              <a:t>triple negative</a:t>
            </a:r>
            <a:r>
              <a:rPr lang="en-US" altLang="en-US" sz="3600" dirty="0" smtClean="0"/>
              <a:t>”</a:t>
            </a:r>
            <a:r>
              <a:rPr lang="en-US" sz="3600" dirty="0" smtClean="0"/>
              <a:t> breast cancer: current status</a:t>
            </a:r>
          </a:p>
        </p:txBody>
      </p:sp>
      <p:sp>
        <p:nvSpPr>
          <p:cNvPr id="3" name="Content Placeholder 2"/>
          <p:cNvSpPr>
            <a:spLocks noGrp="1"/>
          </p:cNvSpPr>
          <p:nvPr>
            <p:ph idx="1"/>
          </p:nvPr>
        </p:nvSpPr>
        <p:spPr>
          <a:xfrm>
            <a:off x="457200" y="1905000"/>
            <a:ext cx="8229600" cy="4525963"/>
          </a:xfrm>
        </p:spPr>
        <p:txBody>
          <a:bodyPr/>
          <a:lstStyle/>
          <a:p>
            <a:r>
              <a:rPr lang="en-US" dirty="0" smtClean="0"/>
              <a:t>No evidence yet that these drugs work in non-BRCA mutated patients</a:t>
            </a:r>
          </a:p>
          <a:p>
            <a:r>
              <a:rPr lang="en-US" dirty="0" smtClean="0"/>
              <a:t>Several agents are being studied</a:t>
            </a:r>
          </a:p>
          <a:p>
            <a:r>
              <a:rPr lang="en-US" dirty="0" smtClean="0"/>
              <a:t>The neoadjuvant setting is being used to understand which tumors might respond</a:t>
            </a:r>
          </a:p>
          <a:p>
            <a:r>
              <a:rPr lang="en-US" dirty="0" smtClean="0"/>
              <a:t>New technologies may make it possible to find tumors where the BRCA and other pathways are </a:t>
            </a:r>
            <a:r>
              <a:rPr lang="en-US" altLang="en-US" dirty="0" smtClean="0"/>
              <a:t>“</a:t>
            </a:r>
            <a:r>
              <a:rPr lang="en-US" dirty="0" smtClean="0"/>
              <a:t>turned off</a:t>
            </a:r>
            <a:r>
              <a:rPr lang="en-US" altLang="en-US" dirty="0" smtClean="0"/>
              <a:t>”</a:t>
            </a:r>
            <a:r>
              <a:rPr lang="en-US" dirty="0" smtClean="0"/>
              <a:t> without mutation</a:t>
            </a:r>
          </a:p>
        </p:txBody>
      </p:sp>
    </p:spTree>
    <p:extLst>
      <p:ext uri="{BB962C8B-B14F-4D97-AF65-F5344CB8AC3E}">
        <p14:creationId xmlns:p14="http://schemas.microsoft.com/office/powerpoint/2010/main" val="2716968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t>Why join a clinical trial?</a:t>
            </a:r>
          </a:p>
        </p:txBody>
      </p:sp>
      <p:sp>
        <p:nvSpPr>
          <p:cNvPr id="3" name="Content Placeholder 2"/>
          <p:cNvSpPr>
            <a:spLocks noGrp="1"/>
          </p:cNvSpPr>
          <p:nvPr>
            <p:ph idx="1"/>
          </p:nvPr>
        </p:nvSpPr>
        <p:spPr/>
        <p:txBody>
          <a:bodyPr/>
          <a:lstStyle/>
          <a:p>
            <a:pPr eaLnBrk="1" hangingPunct="1"/>
            <a:r>
              <a:rPr lang="en-US" dirty="0" smtClean="0"/>
              <a:t>Often the only way to get access to promising new drugs</a:t>
            </a:r>
          </a:p>
          <a:p>
            <a:pPr eaLnBrk="1" hangingPunct="1"/>
            <a:r>
              <a:rPr lang="en-US" dirty="0" smtClean="0"/>
              <a:t>Conducted in a very safe, monitored way</a:t>
            </a:r>
          </a:p>
          <a:p>
            <a:pPr eaLnBrk="1" hangingPunct="1"/>
            <a:r>
              <a:rPr lang="en-US" dirty="0" smtClean="0"/>
              <a:t>Won</a:t>
            </a:r>
            <a:r>
              <a:rPr lang="en-US" altLang="en-US" dirty="0" smtClean="0"/>
              <a:t>’</a:t>
            </a:r>
            <a:r>
              <a:rPr lang="en-US" dirty="0" smtClean="0"/>
              <a:t>t limit your options for standard treatments later</a:t>
            </a:r>
          </a:p>
          <a:p>
            <a:pPr eaLnBrk="1" hangingPunct="1"/>
            <a:r>
              <a:rPr lang="en-US" dirty="0" smtClean="0"/>
              <a:t>You will be helping us find a cure for breast cancer</a:t>
            </a:r>
          </a:p>
        </p:txBody>
      </p:sp>
    </p:spTree>
    <p:extLst>
      <p:ext uri="{BB962C8B-B14F-4D97-AF65-F5344CB8AC3E}">
        <p14:creationId xmlns:p14="http://schemas.microsoft.com/office/powerpoint/2010/main" val="2332447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clinical trial appropriate?</a:t>
            </a:r>
            <a:endParaRPr lang="en-US" dirty="0"/>
          </a:p>
        </p:txBody>
      </p:sp>
      <p:sp>
        <p:nvSpPr>
          <p:cNvPr id="3" name="Content Placeholder 2"/>
          <p:cNvSpPr>
            <a:spLocks noGrp="1"/>
          </p:cNvSpPr>
          <p:nvPr>
            <p:ph idx="1"/>
          </p:nvPr>
        </p:nvSpPr>
        <p:spPr/>
        <p:txBody>
          <a:bodyPr/>
          <a:lstStyle/>
          <a:p>
            <a:r>
              <a:rPr lang="en-US" dirty="0" smtClean="0"/>
              <a:t>No standard options left (in MBC, this is uncommon)</a:t>
            </a:r>
          </a:p>
          <a:p>
            <a:r>
              <a:rPr lang="en-US" dirty="0" smtClean="0"/>
              <a:t>When you can get a standard option “plus”</a:t>
            </a:r>
          </a:p>
          <a:p>
            <a:pPr lvl="1"/>
            <a:r>
              <a:rPr lang="en-US" dirty="0" smtClean="0"/>
              <a:t>Placebo v. experimental drug + a standard therapy</a:t>
            </a:r>
          </a:p>
          <a:p>
            <a:r>
              <a:rPr lang="en-US" dirty="0" smtClean="0"/>
              <a:t>Early access to promising new drugs</a:t>
            </a:r>
          </a:p>
        </p:txBody>
      </p:sp>
    </p:spTree>
    <p:extLst>
      <p:ext uri="{BB962C8B-B14F-4D97-AF65-F5344CB8AC3E}">
        <p14:creationId xmlns:p14="http://schemas.microsoft.com/office/powerpoint/2010/main" val="858829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362075"/>
          </a:xfrm>
        </p:spPr>
        <p:txBody>
          <a:bodyPr/>
          <a:lstStyle/>
          <a:p>
            <a:r>
              <a:rPr lang="en-US" dirty="0" smtClean="0"/>
              <a:t>Where are we heading </a:t>
            </a:r>
            <a:r>
              <a:rPr lang="en-US" dirty="0">
                <a:effectLst/>
              </a:rPr>
              <a:t>with future research and treatment </a:t>
            </a:r>
            <a:r>
              <a:rPr lang="en-US" dirty="0" smtClean="0">
                <a:effectLst/>
              </a:rPr>
              <a:t>interventions?</a:t>
            </a:r>
            <a:endParaRPr lang="en-US" dirty="0"/>
          </a:p>
        </p:txBody>
      </p:sp>
    </p:spTree>
    <p:extLst>
      <p:ext uri="{BB962C8B-B14F-4D97-AF65-F5344CB8AC3E}">
        <p14:creationId xmlns:p14="http://schemas.microsoft.com/office/powerpoint/2010/main" val="3876937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targeted therapies for MBC</a:t>
            </a:r>
          </a:p>
        </p:txBody>
      </p:sp>
      <p:sp>
        <p:nvSpPr>
          <p:cNvPr id="3" name="Content Placeholder 2"/>
          <p:cNvSpPr>
            <a:spLocks noGrp="1"/>
          </p:cNvSpPr>
          <p:nvPr>
            <p:ph sz="half" idx="1"/>
          </p:nvPr>
        </p:nvSpPr>
        <p:spPr>
          <a:xfrm>
            <a:off x="381000" y="1828800"/>
            <a:ext cx="4343400" cy="4525963"/>
          </a:xfrm>
        </p:spPr>
        <p:txBody>
          <a:bodyPr/>
          <a:lstStyle/>
          <a:p>
            <a:pPr>
              <a:defRPr/>
            </a:pPr>
            <a:r>
              <a:rPr lang="en-US" dirty="0" smtClean="0">
                <a:solidFill>
                  <a:srgbClr val="FFA434"/>
                </a:solidFill>
                <a:ea typeface="+mn-ea"/>
              </a:rPr>
              <a:t>ER/PR+</a:t>
            </a:r>
          </a:p>
          <a:p>
            <a:pPr marL="0" indent="0">
              <a:buFontTx/>
              <a:buNone/>
              <a:defRPr/>
            </a:pPr>
            <a:r>
              <a:rPr lang="en-US" sz="2400" dirty="0" smtClean="0">
                <a:ea typeface="+mn-ea"/>
              </a:rPr>
              <a:t>Approved: Everolimus, palbociclib</a:t>
            </a:r>
            <a:endParaRPr lang="en-US" sz="2400" dirty="0">
              <a:ea typeface="+mn-ea"/>
            </a:endParaRPr>
          </a:p>
          <a:p>
            <a:pPr marL="0" indent="0">
              <a:buFontTx/>
              <a:buNone/>
              <a:defRPr/>
            </a:pPr>
            <a:r>
              <a:rPr lang="en-US" sz="2400" dirty="0" smtClean="0">
                <a:ea typeface="+mn-ea"/>
              </a:rPr>
              <a:t>In trials:  </a:t>
            </a:r>
          </a:p>
          <a:p>
            <a:pPr lvl="2">
              <a:defRPr/>
            </a:pPr>
            <a:r>
              <a:rPr lang="en-US" sz="2400" dirty="0" smtClean="0">
                <a:ea typeface="+mn-ea"/>
              </a:rPr>
              <a:t>PI3 kinase, HDACi</a:t>
            </a:r>
          </a:p>
          <a:p>
            <a:pPr lvl="2">
              <a:defRPr/>
            </a:pPr>
            <a:r>
              <a:rPr lang="en-US" sz="2400" dirty="0" smtClean="0">
                <a:ea typeface="+mn-ea"/>
              </a:rPr>
              <a:t>Cell cycle (CDK4/6)</a:t>
            </a:r>
          </a:p>
          <a:p>
            <a:pPr lvl="2">
              <a:defRPr/>
            </a:pPr>
            <a:r>
              <a:rPr lang="en-US" sz="2400" dirty="0" smtClean="0">
                <a:ea typeface="+mn-ea"/>
              </a:rPr>
              <a:t>JAK/STAT </a:t>
            </a:r>
          </a:p>
          <a:p>
            <a:pPr>
              <a:defRPr/>
            </a:pPr>
            <a:r>
              <a:rPr lang="en-US" dirty="0" smtClean="0">
                <a:solidFill>
                  <a:srgbClr val="FFA434"/>
                </a:solidFill>
                <a:ea typeface="+mn-ea"/>
              </a:rPr>
              <a:t>Her2+</a:t>
            </a:r>
          </a:p>
          <a:p>
            <a:pPr marL="0" indent="0">
              <a:buFontTx/>
              <a:buNone/>
              <a:defRPr/>
            </a:pPr>
            <a:r>
              <a:rPr lang="en-US" sz="2400" dirty="0" smtClean="0">
                <a:ea typeface="+mn-ea"/>
              </a:rPr>
              <a:t>Approved</a:t>
            </a:r>
            <a:r>
              <a:rPr lang="en-US" sz="2400" dirty="0">
                <a:ea typeface="+mn-ea"/>
              </a:rPr>
              <a:t>:  Herceptin, Lapatinib, </a:t>
            </a:r>
            <a:r>
              <a:rPr lang="en-US" sz="2400" dirty="0" smtClean="0">
                <a:ea typeface="+mn-ea"/>
              </a:rPr>
              <a:t>Pertuzumab, T-DM1</a:t>
            </a:r>
          </a:p>
          <a:p>
            <a:pPr marL="0" indent="0">
              <a:buFontTx/>
              <a:buNone/>
              <a:defRPr/>
            </a:pPr>
            <a:r>
              <a:rPr lang="en-US" sz="2400" dirty="0" smtClean="0">
                <a:ea typeface="+mn-ea"/>
              </a:rPr>
              <a:t>In trials: Neratinib</a:t>
            </a:r>
            <a:endParaRPr lang="en-US" sz="2400" dirty="0">
              <a:ea typeface="+mn-ea"/>
            </a:endParaRPr>
          </a:p>
          <a:p>
            <a:pPr lvl="2">
              <a:defRPr/>
            </a:pPr>
            <a:endParaRPr lang="en-US" dirty="0" smtClean="0">
              <a:ea typeface="+mn-ea"/>
            </a:endParaRPr>
          </a:p>
        </p:txBody>
      </p:sp>
      <p:sp>
        <p:nvSpPr>
          <p:cNvPr id="4" name="Content Placeholder 3"/>
          <p:cNvSpPr>
            <a:spLocks noGrp="1"/>
          </p:cNvSpPr>
          <p:nvPr>
            <p:ph sz="half" idx="2"/>
          </p:nvPr>
        </p:nvSpPr>
        <p:spPr>
          <a:xfrm>
            <a:off x="4495800" y="1981200"/>
            <a:ext cx="4343400" cy="4267200"/>
          </a:xfrm>
        </p:spPr>
        <p:txBody>
          <a:bodyPr/>
          <a:lstStyle/>
          <a:p>
            <a:r>
              <a:rPr lang="en-US" sz="3200" dirty="0" smtClean="0">
                <a:solidFill>
                  <a:srgbClr val="FFA434"/>
                </a:solidFill>
              </a:rPr>
              <a:t>Triple negative:</a:t>
            </a:r>
          </a:p>
          <a:p>
            <a:pPr marL="457200" lvl="1" indent="0">
              <a:buFontTx/>
              <a:buNone/>
            </a:pPr>
            <a:r>
              <a:rPr lang="en-US" dirty="0" smtClean="0"/>
              <a:t>In trials:  PARP inhibitors, glutaminase inhibitors, immunotherapy</a:t>
            </a:r>
          </a:p>
          <a:p>
            <a:endParaRPr lang="en-US" dirty="0" smtClean="0">
              <a:solidFill>
                <a:srgbClr val="FFA434"/>
              </a:solidFill>
            </a:endParaRPr>
          </a:p>
          <a:p>
            <a:r>
              <a:rPr lang="en-US" dirty="0" smtClean="0">
                <a:solidFill>
                  <a:srgbClr val="FFA434"/>
                </a:solidFill>
              </a:rPr>
              <a:t>Non-subtype specific:</a:t>
            </a:r>
          </a:p>
          <a:p>
            <a:pPr marL="457200" lvl="1" indent="0">
              <a:buFontTx/>
              <a:buNone/>
            </a:pPr>
            <a:r>
              <a:rPr lang="en-US" dirty="0" smtClean="0"/>
              <a:t>In trials:</a:t>
            </a:r>
          </a:p>
          <a:p>
            <a:pPr lvl="2"/>
            <a:r>
              <a:rPr lang="en-US" sz="2400" dirty="0" smtClean="0"/>
              <a:t>Angiogenesis </a:t>
            </a:r>
          </a:p>
          <a:p>
            <a:pPr lvl="2"/>
            <a:r>
              <a:rPr lang="en-US" sz="2400" dirty="0" smtClean="0"/>
              <a:t>Notch</a:t>
            </a:r>
          </a:p>
          <a:p>
            <a:pPr lvl="2"/>
            <a:r>
              <a:rPr lang="en-US" sz="2400" dirty="0" smtClean="0"/>
              <a:t>IGFR</a:t>
            </a:r>
          </a:p>
        </p:txBody>
      </p:sp>
    </p:spTree>
    <p:extLst>
      <p:ext uri="{BB962C8B-B14F-4D97-AF65-F5344CB8AC3E}">
        <p14:creationId xmlns:p14="http://schemas.microsoft.com/office/powerpoint/2010/main" val="531454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Palbociclib (Ibrance)</a:t>
            </a:r>
            <a:endParaRPr lang="en-US" dirty="0"/>
          </a:p>
        </p:txBody>
      </p:sp>
      <p:sp>
        <p:nvSpPr>
          <p:cNvPr id="5" name="Content Placeholder 4"/>
          <p:cNvSpPr>
            <a:spLocks noGrp="1"/>
          </p:cNvSpPr>
          <p:nvPr>
            <p:ph idx="1"/>
          </p:nvPr>
        </p:nvSpPr>
        <p:spPr/>
        <p:txBody>
          <a:bodyPr/>
          <a:lstStyle/>
          <a:p>
            <a:pPr>
              <a:defRPr/>
            </a:pPr>
            <a:r>
              <a:rPr lang="en-US" dirty="0" smtClean="0"/>
              <a:t>Multiple ongoing trials to confirm/extend application</a:t>
            </a:r>
            <a:endParaRPr lang="en-US" dirty="0"/>
          </a:p>
          <a:p>
            <a:pPr>
              <a:defRPr/>
            </a:pPr>
            <a:r>
              <a:rPr lang="en-US" dirty="0" smtClean="0"/>
              <a:t>Paloma3 </a:t>
            </a:r>
            <a:r>
              <a:rPr lang="en-US" dirty="0"/>
              <a:t>(</a:t>
            </a:r>
            <a:r>
              <a:rPr lang="en-US" dirty="0" smtClean="0"/>
              <a:t>add </a:t>
            </a:r>
            <a:r>
              <a:rPr lang="en-US" dirty="0"/>
              <a:t>to fulvestrant; pre- &amp; post-menopausal</a:t>
            </a:r>
            <a:r>
              <a:rPr lang="en-US" dirty="0" smtClean="0"/>
              <a:t>) – MBC</a:t>
            </a:r>
          </a:p>
          <a:p>
            <a:pPr>
              <a:defRPr/>
            </a:pPr>
            <a:r>
              <a:rPr lang="en-US" dirty="0"/>
              <a:t>PEARL (</a:t>
            </a:r>
            <a:r>
              <a:rPr lang="en-US" dirty="0" smtClean="0"/>
              <a:t>add </a:t>
            </a:r>
            <a:r>
              <a:rPr lang="en-US" dirty="0"/>
              <a:t>to </a:t>
            </a:r>
            <a:r>
              <a:rPr lang="en-US" dirty="0" err="1"/>
              <a:t>exemestane</a:t>
            </a:r>
            <a:r>
              <a:rPr lang="en-US" dirty="0"/>
              <a:t>, </a:t>
            </a:r>
            <a:r>
              <a:rPr lang="en-US" dirty="0" smtClean="0"/>
              <a:t>compare to </a:t>
            </a:r>
            <a:r>
              <a:rPr lang="en-US" dirty="0" err="1"/>
              <a:t>capecitabine</a:t>
            </a:r>
            <a:r>
              <a:rPr lang="en-US" dirty="0" smtClean="0"/>
              <a:t>) - MBC</a:t>
            </a:r>
            <a:endParaRPr lang="en-US" dirty="0"/>
          </a:p>
          <a:p>
            <a:pPr>
              <a:defRPr/>
            </a:pPr>
            <a:r>
              <a:rPr lang="en-US" dirty="0"/>
              <a:t>Adjuvant </a:t>
            </a:r>
            <a:r>
              <a:rPr lang="en-US" dirty="0" smtClean="0"/>
              <a:t>and </a:t>
            </a:r>
            <a:r>
              <a:rPr lang="en-US" dirty="0"/>
              <a:t>post-neoadjuvant trials </a:t>
            </a:r>
            <a:r>
              <a:rPr lang="en-US" dirty="0" smtClean="0"/>
              <a:t>also underway</a:t>
            </a:r>
          </a:p>
          <a:p>
            <a:endParaRPr lang="en-US" dirty="0"/>
          </a:p>
        </p:txBody>
      </p:sp>
    </p:spTree>
    <p:extLst>
      <p:ext uri="{BB962C8B-B14F-4D97-AF65-F5344CB8AC3E}">
        <p14:creationId xmlns:p14="http://schemas.microsoft.com/office/powerpoint/2010/main" val="79726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altLang="en-US" dirty="0" smtClean="0"/>
              <a:t>“</a:t>
            </a:r>
            <a:r>
              <a:rPr lang="en-US" dirty="0" smtClean="0"/>
              <a:t>metastatic breast cancer</a:t>
            </a:r>
            <a:r>
              <a:rPr lang="en-US" altLang="en-US" dirty="0" smtClean="0"/>
              <a:t>”</a:t>
            </a:r>
            <a:r>
              <a:rPr lang="en-US" dirty="0" smtClean="0"/>
              <a:t>?</a:t>
            </a:r>
          </a:p>
        </p:txBody>
      </p:sp>
      <p:sp>
        <p:nvSpPr>
          <p:cNvPr id="3" name="Content Placeholder 2"/>
          <p:cNvSpPr>
            <a:spLocks noGrp="1"/>
          </p:cNvSpPr>
          <p:nvPr>
            <p:ph idx="1"/>
          </p:nvPr>
        </p:nvSpPr>
        <p:spPr/>
        <p:txBody>
          <a:bodyPr/>
          <a:lstStyle/>
          <a:p>
            <a:pPr marL="0" indent="0">
              <a:buFontTx/>
              <a:buNone/>
            </a:pPr>
            <a:r>
              <a:rPr lang="en-US" altLang="en-US" dirty="0" smtClean="0">
                <a:solidFill>
                  <a:srgbClr val="FFB759"/>
                </a:solidFill>
              </a:rPr>
              <a:t>“</a:t>
            </a:r>
            <a:r>
              <a:rPr lang="en-US" dirty="0" smtClean="0">
                <a:solidFill>
                  <a:srgbClr val="FFB759"/>
                </a:solidFill>
              </a:rPr>
              <a:t>Metastatic</a:t>
            </a:r>
            <a:r>
              <a:rPr lang="en-US" altLang="en-US" dirty="0" smtClean="0">
                <a:solidFill>
                  <a:srgbClr val="FFB759"/>
                </a:solidFill>
              </a:rPr>
              <a:t>”</a:t>
            </a:r>
            <a:r>
              <a:rPr lang="en-US" dirty="0" smtClean="0">
                <a:solidFill>
                  <a:srgbClr val="FFB759"/>
                </a:solidFill>
              </a:rPr>
              <a:t> = </a:t>
            </a:r>
            <a:r>
              <a:rPr lang="en-US" altLang="en-US" dirty="0" smtClean="0">
                <a:solidFill>
                  <a:srgbClr val="FFB759"/>
                </a:solidFill>
              </a:rPr>
              <a:t>“</a:t>
            </a:r>
            <a:r>
              <a:rPr lang="en-US" dirty="0" smtClean="0">
                <a:solidFill>
                  <a:srgbClr val="FFB759"/>
                </a:solidFill>
              </a:rPr>
              <a:t>Advanced</a:t>
            </a:r>
            <a:r>
              <a:rPr lang="en-US" altLang="en-US" dirty="0" smtClean="0">
                <a:solidFill>
                  <a:srgbClr val="FFB759"/>
                </a:solidFill>
              </a:rPr>
              <a:t>”</a:t>
            </a:r>
            <a:r>
              <a:rPr lang="en-US" dirty="0" smtClean="0">
                <a:solidFill>
                  <a:srgbClr val="FFB759"/>
                </a:solidFill>
              </a:rPr>
              <a:t> = </a:t>
            </a:r>
            <a:r>
              <a:rPr lang="en-US" altLang="en-US" dirty="0" smtClean="0">
                <a:solidFill>
                  <a:srgbClr val="FFB759"/>
                </a:solidFill>
              </a:rPr>
              <a:t>“</a:t>
            </a:r>
            <a:r>
              <a:rPr lang="en-US" dirty="0" smtClean="0">
                <a:solidFill>
                  <a:srgbClr val="FFB759"/>
                </a:solidFill>
              </a:rPr>
              <a:t>Stage 4</a:t>
            </a:r>
            <a:r>
              <a:rPr lang="en-US" altLang="en-US" dirty="0" smtClean="0">
                <a:solidFill>
                  <a:srgbClr val="FFB759"/>
                </a:solidFill>
              </a:rPr>
              <a:t>”</a:t>
            </a:r>
            <a:endParaRPr lang="en-US" dirty="0" smtClean="0">
              <a:solidFill>
                <a:srgbClr val="FFB759"/>
              </a:solidFill>
            </a:endParaRPr>
          </a:p>
          <a:p>
            <a:pPr marL="0" indent="0">
              <a:buFontTx/>
              <a:buNone/>
            </a:pPr>
            <a:endParaRPr lang="en-US" dirty="0" smtClean="0">
              <a:solidFill>
                <a:srgbClr val="FFB759"/>
              </a:solidFill>
            </a:endParaRPr>
          </a:p>
          <a:p>
            <a:pPr marL="0" indent="0"/>
            <a:r>
              <a:rPr lang="en-US" dirty="0" smtClean="0"/>
              <a:t>Cells from the original breast cancer have spread outside of the breast and surrounding lymph nodes</a:t>
            </a:r>
          </a:p>
          <a:p>
            <a:pPr marL="0" indent="0"/>
            <a:r>
              <a:rPr lang="en-US" dirty="0" smtClean="0"/>
              <a:t>New tumors (or </a:t>
            </a:r>
            <a:r>
              <a:rPr lang="en-US" altLang="en-US" dirty="0" smtClean="0"/>
              <a:t>“</a:t>
            </a:r>
            <a:r>
              <a:rPr lang="en-US" dirty="0" smtClean="0"/>
              <a:t>lesions</a:t>
            </a:r>
            <a:r>
              <a:rPr lang="en-US" altLang="en-US" dirty="0" smtClean="0"/>
              <a:t>”</a:t>
            </a:r>
            <a:r>
              <a:rPr lang="en-US" dirty="0" smtClean="0"/>
              <a:t>, </a:t>
            </a:r>
            <a:r>
              <a:rPr lang="en-US" altLang="en-US" dirty="0" smtClean="0"/>
              <a:t>“</a:t>
            </a:r>
            <a:r>
              <a:rPr lang="en-US" dirty="0" smtClean="0"/>
              <a:t>nodules</a:t>
            </a:r>
            <a:r>
              <a:rPr lang="en-US" altLang="en-US" dirty="0" smtClean="0"/>
              <a:t>”, “masses”</a:t>
            </a:r>
            <a:r>
              <a:rPr lang="en-US" dirty="0" smtClean="0"/>
              <a:t>) are evident </a:t>
            </a:r>
          </a:p>
          <a:p>
            <a:pPr marL="0" indent="0"/>
            <a:r>
              <a:rPr lang="en-US" dirty="0" smtClean="0"/>
              <a:t>Common sites: bones, organs (liver, lungs), brain, lymph nodes, skin</a:t>
            </a:r>
          </a:p>
        </p:txBody>
      </p:sp>
    </p:spTree>
    <p:extLst>
      <p:ext uri="{BB962C8B-B14F-4D97-AF65-F5344CB8AC3E}">
        <p14:creationId xmlns:p14="http://schemas.microsoft.com/office/powerpoint/2010/main" val="596428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Ribociclib (LEE011, Novartis)</a:t>
            </a:r>
            <a:endParaRPr lang="en-US" b="1" dirty="0" smtClean="0"/>
          </a:p>
        </p:txBody>
      </p:sp>
      <p:sp>
        <p:nvSpPr>
          <p:cNvPr id="3" name="Content Placeholder 2"/>
          <p:cNvSpPr>
            <a:spLocks noGrp="1"/>
          </p:cNvSpPr>
          <p:nvPr>
            <p:ph idx="1"/>
          </p:nvPr>
        </p:nvSpPr>
        <p:spPr/>
        <p:txBody>
          <a:bodyPr/>
          <a:lstStyle/>
          <a:p>
            <a:r>
              <a:rPr lang="en-US" dirty="0" smtClean="0"/>
              <a:t>Currently in early phase single-agent trials and in combination with </a:t>
            </a:r>
            <a:r>
              <a:rPr lang="en-US" dirty="0" err="1" smtClean="0"/>
              <a:t>exemestane</a:t>
            </a:r>
            <a:r>
              <a:rPr lang="en-US" dirty="0" smtClean="0"/>
              <a:t> + everolimus</a:t>
            </a:r>
          </a:p>
          <a:p>
            <a:r>
              <a:rPr lang="en-US" dirty="0" smtClean="0"/>
              <a:t>UPCC 06115: “LEE-PAC” - LEE011 + paclitaxel</a:t>
            </a:r>
          </a:p>
          <a:p>
            <a:pPr lvl="1"/>
            <a:r>
              <a:rPr lang="en-US" dirty="0" smtClean="0"/>
              <a:t>Opening to patients this fall</a:t>
            </a:r>
            <a:endParaRPr lang="en-US" dirty="0"/>
          </a:p>
        </p:txBody>
      </p:sp>
    </p:spTree>
    <p:extLst>
      <p:ext uri="{BB962C8B-B14F-4D97-AF65-F5344CB8AC3E}">
        <p14:creationId xmlns:p14="http://schemas.microsoft.com/office/powerpoint/2010/main" val="1302561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Entinostat</a:t>
            </a:r>
            <a:endParaRPr lang="en-US" dirty="0"/>
          </a:p>
        </p:txBody>
      </p:sp>
      <p:sp>
        <p:nvSpPr>
          <p:cNvPr id="3" name="Content Placeholder 2"/>
          <p:cNvSpPr>
            <a:spLocks noGrp="1"/>
          </p:cNvSpPr>
          <p:nvPr>
            <p:ph idx="1"/>
          </p:nvPr>
        </p:nvSpPr>
        <p:spPr/>
        <p:txBody>
          <a:bodyPr/>
          <a:lstStyle/>
          <a:p>
            <a:r>
              <a:rPr lang="en-US" dirty="0" smtClean="0"/>
              <a:t>HDAC inhibitor</a:t>
            </a:r>
          </a:p>
          <a:p>
            <a:r>
              <a:rPr lang="en-US" dirty="0" smtClean="0"/>
              <a:t>Given breakthrough drug status by FDA based on phase 2 data of survival advantage</a:t>
            </a:r>
          </a:p>
          <a:p>
            <a:r>
              <a:rPr lang="en-US" dirty="0" smtClean="0"/>
              <a:t>Phase 3 trial in combination with </a:t>
            </a:r>
            <a:r>
              <a:rPr lang="en-US" dirty="0" err="1" smtClean="0"/>
              <a:t>exemestane</a:t>
            </a:r>
            <a:r>
              <a:rPr lang="en-US" dirty="0" smtClean="0"/>
              <a:t> currently open (ECOG E2112) – males also eligible</a:t>
            </a:r>
            <a:endParaRPr lang="en-US" dirty="0"/>
          </a:p>
        </p:txBody>
      </p:sp>
    </p:spTree>
    <p:extLst>
      <p:ext uri="{BB962C8B-B14F-4D97-AF65-F5344CB8AC3E}">
        <p14:creationId xmlns:p14="http://schemas.microsoft.com/office/powerpoint/2010/main" val="515382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JAK/STAT Pathway Inhibitors</a:t>
            </a:r>
            <a:endParaRPr lang="en-US" dirty="0"/>
          </a:p>
        </p:txBody>
      </p:sp>
      <p:sp>
        <p:nvSpPr>
          <p:cNvPr id="4" name="Content Placeholder 3"/>
          <p:cNvSpPr>
            <a:spLocks noGrp="1"/>
          </p:cNvSpPr>
          <p:nvPr>
            <p:ph idx="1"/>
          </p:nvPr>
        </p:nvSpPr>
        <p:spPr/>
        <p:txBody>
          <a:bodyPr/>
          <a:lstStyle/>
          <a:p>
            <a:r>
              <a:rPr lang="en-US" dirty="0" smtClean="0"/>
              <a:t>UPCC 02112 (JAKEE): Exemestane + Ruxolitinib</a:t>
            </a:r>
          </a:p>
          <a:p>
            <a:pPr lvl="1"/>
            <a:r>
              <a:rPr lang="en-US" dirty="0" smtClean="0"/>
              <a:t>ER/PR+, endocrine rx resistant</a:t>
            </a:r>
          </a:p>
          <a:p>
            <a:r>
              <a:rPr lang="en-US" dirty="0" smtClean="0"/>
              <a:t>UPCC 12114: Capecitabine +/- Ruxolitinib</a:t>
            </a:r>
          </a:p>
          <a:p>
            <a:pPr lvl="1"/>
            <a:r>
              <a:rPr lang="en-US" dirty="0" smtClean="0"/>
              <a:t>1:1 randomized to placebo</a:t>
            </a:r>
          </a:p>
          <a:p>
            <a:pPr lvl="1"/>
            <a:r>
              <a:rPr lang="en-US" dirty="0" smtClean="0"/>
              <a:t>TNBC or ER/PR positive, HER2 negative</a:t>
            </a:r>
          </a:p>
          <a:p>
            <a:pPr lvl="1"/>
            <a:r>
              <a:rPr lang="en-US" dirty="0" smtClean="0"/>
              <a:t>Up to 2 prior chemo regimens, any number of prior endocrine therapy allowed</a:t>
            </a:r>
          </a:p>
          <a:p>
            <a:pPr lvl="1"/>
            <a:r>
              <a:rPr lang="en-US" dirty="0" smtClean="0"/>
              <a:t>Must have elevated C Reactive Protein (CRP)</a:t>
            </a:r>
          </a:p>
          <a:p>
            <a:r>
              <a:rPr lang="en-US" dirty="0" smtClean="0"/>
              <a:t>Now open for patients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Immunotherapy</a:t>
            </a:r>
            <a:endParaRPr lang="en-US" dirty="0"/>
          </a:p>
        </p:txBody>
      </p:sp>
      <p:sp>
        <p:nvSpPr>
          <p:cNvPr id="3" name="Content Placeholder 2"/>
          <p:cNvSpPr>
            <a:spLocks noGrp="1"/>
          </p:cNvSpPr>
          <p:nvPr>
            <p:ph idx="1"/>
          </p:nvPr>
        </p:nvSpPr>
        <p:spPr/>
        <p:txBody>
          <a:bodyPr/>
          <a:lstStyle/>
          <a:p>
            <a:r>
              <a:rPr lang="en-US" dirty="0" smtClean="0"/>
              <a:t>Not currently approved for breast cancer – but being studied</a:t>
            </a:r>
          </a:p>
          <a:p>
            <a:r>
              <a:rPr lang="en-US" dirty="0" smtClean="0"/>
              <a:t>UPCC 40914 “RadVax”</a:t>
            </a:r>
          </a:p>
          <a:p>
            <a:pPr lvl="1"/>
            <a:r>
              <a:rPr lang="en-US" dirty="0" smtClean="0"/>
              <a:t>Pembrolizumab (Keytruda) – a PD-1 inhibitor + Radiation</a:t>
            </a:r>
          </a:p>
          <a:p>
            <a:r>
              <a:rPr lang="en-US" dirty="0" smtClean="0"/>
              <a:t>UPCC 45914 – phase I</a:t>
            </a:r>
          </a:p>
          <a:p>
            <a:pPr lvl="1"/>
            <a:r>
              <a:rPr lang="en-US" dirty="0" smtClean="0"/>
              <a:t>Nivolumab + Abraxane (nab-paclitaxel)</a:t>
            </a:r>
          </a:p>
          <a:p>
            <a:pPr lvl="2"/>
            <a:r>
              <a:rPr lang="en-US" dirty="0" smtClean="0"/>
              <a:t>Her2 negative; 2</a:t>
            </a:r>
            <a:r>
              <a:rPr lang="en-US" baseline="30000" dirty="0" smtClean="0"/>
              <a:t>nd</a:t>
            </a:r>
            <a:r>
              <a:rPr lang="en-US" dirty="0" smtClean="0"/>
              <a:t> line</a:t>
            </a:r>
          </a:p>
          <a:p>
            <a:r>
              <a:rPr lang="en-US" dirty="0" smtClean="0"/>
              <a:t>Both currently open</a:t>
            </a:r>
            <a:endParaRPr lang="en-US" dirty="0"/>
          </a:p>
        </p:txBody>
      </p:sp>
    </p:spTree>
    <p:extLst>
      <p:ext uri="{BB962C8B-B14F-4D97-AF65-F5344CB8AC3E}">
        <p14:creationId xmlns:p14="http://schemas.microsoft.com/office/powerpoint/2010/main" val="1701030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t>How to find a clinical trial that is right for you</a:t>
            </a:r>
          </a:p>
        </p:txBody>
      </p:sp>
      <p:sp>
        <p:nvSpPr>
          <p:cNvPr id="3" name="Content Placeholder 2"/>
          <p:cNvSpPr>
            <a:spLocks noGrp="1"/>
          </p:cNvSpPr>
          <p:nvPr>
            <p:ph idx="1"/>
          </p:nvPr>
        </p:nvSpPr>
        <p:spPr>
          <a:xfrm>
            <a:off x="457200" y="1752600"/>
            <a:ext cx="8229600" cy="4525963"/>
          </a:xfrm>
        </p:spPr>
        <p:txBody>
          <a:bodyPr/>
          <a:lstStyle/>
          <a:p>
            <a:pPr eaLnBrk="1" hangingPunct="1">
              <a:defRPr/>
            </a:pPr>
            <a:r>
              <a:rPr lang="en-US" dirty="0" smtClean="0">
                <a:ea typeface="+mn-ea"/>
                <a:cs typeface="+mn-cs"/>
              </a:rPr>
              <a:t>Talk to your doctor</a:t>
            </a:r>
          </a:p>
          <a:p>
            <a:pPr eaLnBrk="1" hangingPunct="1">
              <a:defRPr/>
            </a:pPr>
            <a:r>
              <a:rPr lang="en-US" dirty="0" smtClean="0">
                <a:ea typeface="+mn-ea"/>
                <a:cs typeface="+mn-cs"/>
              </a:rPr>
              <a:t>Contact our clinical trials center </a:t>
            </a:r>
          </a:p>
          <a:p>
            <a:pPr lvl="1" eaLnBrk="1" hangingPunct="1">
              <a:defRPr/>
            </a:pPr>
            <a:r>
              <a:rPr lang="en-US" dirty="0" smtClean="0"/>
              <a:t>1-855-216-0098</a:t>
            </a:r>
          </a:p>
          <a:p>
            <a:pPr eaLnBrk="1" hangingPunct="1">
              <a:defRPr/>
            </a:pPr>
            <a:r>
              <a:rPr lang="en-US" dirty="0" smtClean="0">
                <a:ea typeface="+mn-ea"/>
                <a:cs typeface="+mn-cs"/>
              </a:rPr>
              <a:t>Look on the web</a:t>
            </a:r>
          </a:p>
          <a:p>
            <a:pPr lvl="1" eaLnBrk="1" hangingPunct="1">
              <a:defRPr/>
            </a:pPr>
            <a:r>
              <a:rPr lang="en-US" dirty="0" smtClean="0">
                <a:solidFill>
                  <a:srgbClr val="FFFF00"/>
                </a:solidFill>
                <a:ea typeface="+mn-ea"/>
                <a:hlinkClick r:id="rId2"/>
              </a:rPr>
              <a:t>www.oncolink.com</a:t>
            </a:r>
            <a:r>
              <a:rPr lang="en-US" dirty="0" smtClean="0">
                <a:ea typeface="+mn-ea"/>
              </a:rPr>
              <a:t> lists the trials at Penn</a:t>
            </a:r>
          </a:p>
          <a:p>
            <a:pPr lvl="1" eaLnBrk="1" hangingPunct="1">
              <a:defRPr/>
            </a:pPr>
            <a:r>
              <a:rPr lang="en-US" dirty="0" smtClean="0">
                <a:solidFill>
                  <a:srgbClr val="FFFF00"/>
                </a:solidFill>
                <a:ea typeface="+mn-ea"/>
                <a:hlinkClick r:id="rId3"/>
              </a:rPr>
              <a:t>www.cancer.gov/clinicaltrials</a:t>
            </a:r>
            <a:r>
              <a:rPr lang="en-US" dirty="0" smtClean="0">
                <a:solidFill>
                  <a:srgbClr val="FFFF00"/>
                </a:solidFill>
                <a:ea typeface="+mn-ea"/>
              </a:rPr>
              <a:t> </a:t>
            </a:r>
            <a:r>
              <a:rPr lang="en-US" dirty="0" smtClean="0">
                <a:ea typeface="+mn-ea"/>
              </a:rPr>
              <a:t>has all the trials in the country</a:t>
            </a:r>
          </a:p>
          <a:p>
            <a:pPr lvl="1" eaLnBrk="1" hangingPunct="1">
              <a:defRPr/>
            </a:pPr>
            <a:r>
              <a:rPr lang="en-US" dirty="0" smtClean="0">
                <a:ea typeface="+mn-ea"/>
                <a:hlinkClick r:id="rId4"/>
              </a:rPr>
              <a:t>https://www.breastcancertrials.org</a:t>
            </a:r>
            <a:r>
              <a:rPr lang="en-US" dirty="0" smtClean="0">
                <a:ea typeface="+mn-ea"/>
              </a:rPr>
              <a:t> has a great breast cancer trial matching service</a:t>
            </a:r>
          </a:p>
          <a:p>
            <a:pPr eaLnBrk="1" hangingPunct="1">
              <a:defRPr/>
            </a:pPr>
            <a:endParaRPr lang="en-US" dirty="0" smtClean="0">
              <a:ea typeface="+mn-ea"/>
              <a:cs typeface="+mn-cs"/>
            </a:endParaRPr>
          </a:p>
        </p:txBody>
      </p:sp>
      <p:sp>
        <p:nvSpPr>
          <p:cNvPr id="94211" name="TextBox 3"/>
          <p:cNvSpPr txBox="1">
            <a:spLocks noChangeArrowheads="1"/>
          </p:cNvSpPr>
          <p:nvPr/>
        </p:nvSpPr>
        <p:spPr bwMode="auto">
          <a:xfrm>
            <a:off x="-2012950" y="9398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2219003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0"/>
            <a:ext cx="7772400" cy="1362075"/>
          </a:xfrm>
        </p:spPr>
        <p:txBody>
          <a:bodyPr/>
          <a:lstStyle/>
          <a:p>
            <a:r>
              <a:rPr lang="en-US" dirty="0" smtClean="0"/>
              <a:t>Thank you!</a:t>
            </a:r>
            <a:endParaRPr lang="en-US" dirty="0"/>
          </a:p>
        </p:txBody>
      </p:sp>
      <p:sp>
        <p:nvSpPr>
          <p:cNvPr id="3" name="Text Placeholder 2"/>
          <p:cNvSpPr>
            <a:spLocks noGrp="1"/>
          </p:cNvSpPr>
          <p:nvPr>
            <p:ph type="body" idx="1"/>
          </p:nvPr>
        </p:nvSpPr>
        <p:spPr>
          <a:xfrm>
            <a:off x="762000" y="1143000"/>
            <a:ext cx="7772400" cy="1500187"/>
          </a:xfrm>
        </p:spPr>
        <p:txBody>
          <a:bodyPr/>
          <a:lstStyle/>
          <a:p>
            <a:r>
              <a:rPr lang="en-US" sz="2400" dirty="0" smtClean="0"/>
              <a:t>Questions?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3600" dirty="0" smtClean="0"/>
              <a:t>How does cancer become </a:t>
            </a:r>
            <a:r>
              <a:rPr lang="en-US" altLang="en-US" sz="3600" dirty="0" smtClean="0"/>
              <a:t>“</a:t>
            </a:r>
            <a:r>
              <a:rPr lang="en-US" sz="3600" dirty="0" smtClean="0"/>
              <a:t>metastatic</a:t>
            </a:r>
            <a:r>
              <a:rPr lang="en-US" altLang="en-US" sz="3600" dirty="0" smtClean="0"/>
              <a:t>”</a:t>
            </a:r>
            <a:endParaRPr lang="en-US" sz="3600" dirty="0" smtClean="0"/>
          </a:p>
        </p:txBody>
      </p:sp>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18621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1965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81200"/>
            <a:ext cx="635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7086600" y="2209800"/>
            <a:ext cx="17399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riped Right Arrow 1"/>
          <p:cNvSpPr/>
          <p:nvPr/>
        </p:nvSpPr>
        <p:spPr bwMode="auto">
          <a:xfrm>
            <a:off x="2362200" y="3048000"/>
            <a:ext cx="8382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endParaRPr>
          </a:p>
        </p:txBody>
      </p:sp>
      <p:sp>
        <p:nvSpPr>
          <p:cNvPr id="8" name="Striped Right Arrow 7"/>
          <p:cNvSpPr/>
          <p:nvPr/>
        </p:nvSpPr>
        <p:spPr bwMode="auto">
          <a:xfrm>
            <a:off x="5257800" y="3048000"/>
            <a:ext cx="8382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endParaRPr>
          </a:p>
        </p:txBody>
      </p:sp>
      <p:pic>
        <p:nvPicPr>
          <p:cNvPr id="2765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505200"/>
            <a:ext cx="1422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3"/>
          <p:cNvSpPr txBox="1">
            <a:spLocks noChangeArrowheads="1"/>
          </p:cNvSpPr>
          <p:nvPr/>
        </p:nvSpPr>
        <p:spPr bwMode="auto">
          <a:xfrm>
            <a:off x="1600200" y="5257800"/>
            <a:ext cx="548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sz="2800" dirty="0">
                <a:solidFill>
                  <a:srgbClr val="FFFF99"/>
                </a:solidFill>
              </a:rPr>
              <a:t>Circulating tumor cell </a:t>
            </a:r>
            <a:r>
              <a:rPr lang="en-US" altLang="en-US" sz="2800" dirty="0">
                <a:solidFill>
                  <a:srgbClr val="FFFF99"/>
                </a:solidFill>
              </a:rPr>
              <a:t>“</a:t>
            </a:r>
            <a:r>
              <a:rPr lang="en-US" sz="2800" dirty="0">
                <a:solidFill>
                  <a:srgbClr val="FFFF99"/>
                </a:solidFill>
              </a:rPr>
              <a:t>seeds</a:t>
            </a:r>
            <a:r>
              <a:rPr lang="en-US" altLang="en-US" sz="2800" dirty="0">
                <a:solidFill>
                  <a:srgbClr val="FFFF99"/>
                </a:solidFill>
              </a:rPr>
              <a:t>”</a:t>
            </a:r>
            <a:r>
              <a:rPr lang="en-US" sz="2800" dirty="0">
                <a:solidFill>
                  <a:srgbClr val="FFFF99"/>
                </a:solidFill>
              </a:rPr>
              <a:t> can travel to new sites and form tumors</a:t>
            </a:r>
          </a:p>
        </p:txBody>
      </p:sp>
    </p:spTree>
    <p:extLst>
      <p:ext uri="{BB962C8B-B14F-4D97-AF65-F5344CB8AC3E}">
        <p14:creationId xmlns:p14="http://schemas.microsoft.com/office/powerpoint/2010/main" val="1917980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Metastatic breast cancer facts</a:t>
            </a:r>
          </a:p>
        </p:txBody>
      </p:sp>
      <p:sp>
        <p:nvSpPr>
          <p:cNvPr id="3" name="Content Placeholder 2"/>
          <p:cNvSpPr>
            <a:spLocks noGrp="1"/>
          </p:cNvSpPr>
          <p:nvPr>
            <p:ph idx="1"/>
          </p:nvPr>
        </p:nvSpPr>
        <p:spPr>
          <a:xfrm>
            <a:off x="457200" y="2057400"/>
            <a:ext cx="8229600" cy="4525963"/>
          </a:xfrm>
        </p:spPr>
        <p:txBody>
          <a:bodyPr/>
          <a:lstStyle/>
          <a:p>
            <a:pPr>
              <a:defRPr/>
            </a:pPr>
            <a:r>
              <a:rPr lang="en-US" dirty="0" smtClean="0">
                <a:ea typeface="+mn-ea"/>
              </a:rPr>
              <a:t>Most breast cancer patients will never get this</a:t>
            </a:r>
          </a:p>
          <a:p>
            <a:pPr>
              <a:defRPr/>
            </a:pPr>
            <a:r>
              <a:rPr lang="en-US" dirty="0" smtClean="0">
                <a:ea typeface="+mn-ea"/>
              </a:rPr>
              <a:t>It is highly treatable</a:t>
            </a:r>
          </a:p>
          <a:p>
            <a:pPr>
              <a:defRPr/>
            </a:pPr>
            <a:r>
              <a:rPr lang="en-US" dirty="0" smtClean="0">
                <a:ea typeface="+mn-ea"/>
              </a:rPr>
              <a:t>People can live with this for many years, with very good quality of life</a:t>
            </a:r>
          </a:p>
          <a:p>
            <a:pPr marL="0" indent="0">
              <a:buFontTx/>
              <a:buNone/>
              <a:defRPr/>
            </a:pPr>
            <a:endParaRPr lang="en-US" dirty="0">
              <a:ea typeface="+mn-ea"/>
            </a:endParaRPr>
          </a:p>
        </p:txBody>
      </p:sp>
    </p:spTree>
    <p:extLst>
      <p:ext uri="{BB962C8B-B14F-4D97-AF65-F5344CB8AC3E}">
        <p14:creationId xmlns:p14="http://schemas.microsoft.com/office/powerpoint/2010/main" val="3075340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048000"/>
            <a:ext cx="7772400" cy="1362075"/>
          </a:xfrm>
        </p:spPr>
        <p:txBody>
          <a:bodyPr/>
          <a:lstStyle/>
          <a:p>
            <a:r>
              <a:rPr lang="en-US" dirty="0" smtClean="0"/>
              <a:t>Who is at risk for mbc?</a:t>
            </a:r>
            <a:endParaRPr lang="en-US" dirty="0"/>
          </a:p>
        </p:txBody>
      </p:sp>
    </p:spTree>
    <p:extLst>
      <p:ext uri="{BB962C8B-B14F-4D97-AF65-F5344CB8AC3E}">
        <p14:creationId xmlns:p14="http://schemas.microsoft.com/office/powerpoint/2010/main" val="112717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 Who?</a:t>
            </a:r>
            <a:endParaRPr lang="en-US" dirty="0"/>
          </a:p>
        </p:txBody>
      </p:sp>
      <p:sp>
        <p:nvSpPr>
          <p:cNvPr id="3" name="Content Placeholder 2"/>
          <p:cNvSpPr>
            <a:spLocks noGrp="1"/>
          </p:cNvSpPr>
          <p:nvPr>
            <p:ph idx="1"/>
          </p:nvPr>
        </p:nvSpPr>
        <p:spPr/>
        <p:txBody>
          <a:bodyPr/>
          <a:lstStyle/>
          <a:p>
            <a:r>
              <a:rPr lang="en-US" dirty="0" smtClean="0"/>
              <a:t>Breast cancer is the most commonly diagnosed cancer in women and the 2</a:t>
            </a:r>
            <a:r>
              <a:rPr lang="en-US" baseline="30000" dirty="0" smtClean="0"/>
              <a:t>nd</a:t>
            </a:r>
            <a:r>
              <a:rPr lang="en-US" dirty="0" smtClean="0"/>
              <a:t> most common cause of cancer death</a:t>
            </a:r>
          </a:p>
          <a:p>
            <a:r>
              <a:rPr lang="en-US" dirty="0" smtClean="0"/>
              <a:t>In 2015, 231,840 new breast cancer cases among women</a:t>
            </a:r>
          </a:p>
          <a:p>
            <a:r>
              <a:rPr lang="en-US" dirty="0" smtClean="0"/>
              <a:t>The incidence of new breast cancer cases has declined due to decreased use of post-menopausal hormone therapy</a:t>
            </a:r>
          </a:p>
        </p:txBody>
      </p:sp>
    </p:spTree>
    <p:extLst>
      <p:ext uri="{BB962C8B-B14F-4D97-AF65-F5344CB8AC3E}">
        <p14:creationId xmlns:p14="http://schemas.microsoft.com/office/powerpoint/2010/main" val="2082740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 Who?</a:t>
            </a:r>
            <a:endParaRPr lang="en-US" dirty="0"/>
          </a:p>
        </p:txBody>
      </p:sp>
      <p:sp>
        <p:nvSpPr>
          <p:cNvPr id="3" name="Content Placeholder 2"/>
          <p:cNvSpPr>
            <a:spLocks noGrp="1"/>
          </p:cNvSpPr>
          <p:nvPr>
            <p:ph idx="1"/>
          </p:nvPr>
        </p:nvSpPr>
        <p:spPr/>
        <p:txBody>
          <a:bodyPr/>
          <a:lstStyle/>
          <a:p>
            <a:r>
              <a:rPr lang="en-US" dirty="0"/>
              <a:t>~</a:t>
            </a:r>
            <a:r>
              <a:rPr lang="en-US" dirty="0" smtClean="0"/>
              <a:t> 30% of newly diagnosed breast cancer patients will have tumor spread to regional lymph nodes</a:t>
            </a:r>
          </a:p>
          <a:p>
            <a:r>
              <a:rPr lang="en-US" dirty="0" smtClean="0"/>
              <a:t>~ 5% will have metastases at presentation (“de novo”)</a:t>
            </a:r>
          </a:p>
          <a:p>
            <a:r>
              <a:rPr lang="en-US" dirty="0" smtClean="0"/>
              <a:t>Up to 20% of women will develop MBC</a:t>
            </a:r>
            <a:endParaRPr lang="en-US" dirty="0"/>
          </a:p>
        </p:txBody>
      </p:sp>
    </p:spTree>
    <p:extLst>
      <p:ext uri="{BB962C8B-B14F-4D97-AF65-F5344CB8AC3E}">
        <p14:creationId xmlns:p14="http://schemas.microsoft.com/office/powerpoint/2010/main" val="1599385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Elemental</Template>
  <TotalTime>1052</TotalTime>
  <Words>1976</Words>
  <Application>Microsoft Office PowerPoint</Application>
  <PresentationFormat>On-screen Show (4:3)</PresentationFormat>
  <Paragraphs>340</Paragraphs>
  <Slides>45</Slides>
  <Notes>5</Notes>
  <HiddenSlides>0</HiddenSlides>
  <MMClips>0</MMClips>
  <ScaleCrop>false</ScaleCrop>
  <HeadingPairs>
    <vt:vector size="4" baseType="variant">
      <vt:variant>
        <vt:lpstr>Theme</vt:lpstr>
      </vt:variant>
      <vt:variant>
        <vt:i4>19</vt:i4>
      </vt:variant>
      <vt:variant>
        <vt:lpstr>Slide Titles</vt:lpstr>
      </vt:variant>
      <vt:variant>
        <vt:i4>45</vt:i4>
      </vt:variant>
    </vt:vector>
  </HeadingPairs>
  <TitlesOfParts>
    <vt:vector size="64" baseType="lpstr">
      <vt:lpstr>Default Design</vt:lpstr>
      <vt:lpstr>1_Default Design</vt:lpstr>
      <vt:lpstr>2_Default Design</vt:lpstr>
      <vt:lpstr>3_Default Design</vt:lpstr>
      <vt:lpstr>5_Default Design</vt:lpstr>
      <vt:lpstr>4_Default Design</vt:lpstr>
      <vt:lpstr>6_Default Design</vt:lpstr>
      <vt:lpstr>7_Default Design</vt:lpstr>
      <vt:lpstr>8_Default Design</vt:lpstr>
      <vt:lpstr>9_Default Design</vt:lpstr>
      <vt:lpstr>10_Default Design</vt:lpstr>
      <vt:lpstr>Office Theme</vt:lpstr>
      <vt:lpstr>11_Default Design</vt:lpstr>
      <vt:lpstr>12_Default Design</vt:lpstr>
      <vt:lpstr>13_Default Design</vt:lpstr>
      <vt:lpstr>14_Default Design</vt:lpstr>
      <vt:lpstr>15_Default Design</vt:lpstr>
      <vt:lpstr>16_Default Design</vt:lpstr>
      <vt:lpstr>17_Default Design</vt:lpstr>
      <vt:lpstr>Metastatic Breast Cancer: A Medical Update</vt:lpstr>
      <vt:lpstr>Overview</vt:lpstr>
      <vt:lpstr>What is metastatic breast cancer (MBC)?</vt:lpstr>
      <vt:lpstr>What is “metastatic breast cancer”?</vt:lpstr>
      <vt:lpstr>How does cancer become “metastatic”</vt:lpstr>
      <vt:lpstr>Metastatic breast cancer facts</vt:lpstr>
      <vt:lpstr>Who is at risk for mbc?</vt:lpstr>
      <vt:lpstr>Breast Cancer: Who?</vt:lpstr>
      <vt:lpstr>Breast Cancer: Who?</vt:lpstr>
      <vt:lpstr>MBC: Who?</vt:lpstr>
      <vt:lpstr>3 main “types” of breast cancer</vt:lpstr>
      <vt:lpstr>MBC by Subtype</vt:lpstr>
      <vt:lpstr>Metastatic breast cancer challenges</vt:lpstr>
      <vt:lpstr>Treatment of Metastatic Breast Cancer</vt:lpstr>
      <vt:lpstr>Local treatment options</vt:lpstr>
      <vt:lpstr>Systemic treatment based on “types” and “targets”</vt:lpstr>
      <vt:lpstr>What is “targeted therapy”?</vt:lpstr>
      <vt:lpstr>Cancer cells have “targets” inside and out </vt:lpstr>
      <vt:lpstr>standard of care v. clinical trials?</vt:lpstr>
      <vt:lpstr>Drug development in oncology</vt:lpstr>
      <vt:lpstr>The drug development “pipeline”</vt:lpstr>
      <vt:lpstr>Novel breast cancer targets</vt:lpstr>
      <vt:lpstr>deciding on a treatment plan</vt:lpstr>
      <vt:lpstr>Treatment strategy: ER+ or PR+ </vt:lpstr>
      <vt:lpstr>Afinitor (Everolimus)</vt:lpstr>
      <vt:lpstr>Palbociclib (Ibrance)</vt:lpstr>
      <vt:lpstr>Palbociclib – New indication coming?</vt:lpstr>
      <vt:lpstr>Treatment strategy: Her2+</vt:lpstr>
      <vt:lpstr>Approved targeted therapy for Her2+ breast cancer</vt:lpstr>
      <vt:lpstr>Pertuzumab (Perjeta)</vt:lpstr>
      <vt:lpstr>T-DM1 (Kadcyla)</vt:lpstr>
      <vt:lpstr>Treatment strategy: “Triple negative”</vt:lpstr>
      <vt:lpstr>BRCA1 and BRCA2</vt:lpstr>
      <vt:lpstr>PARP inhibitors in “triple negative” breast cancer: current status</vt:lpstr>
      <vt:lpstr>Why join a clinical trial?</vt:lpstr>
      <vt:lpstr>When is a clinical trial appropriate?</vt:lpstr>
      <vt:lpstr>Where are we heading with future research and treatment interventions?</vt:lpstr>
      <vt:lpstr>New targeted therapies for MBC</vt:lpstr>
      <vt:lpstr>Palbociclib (Ibrance)</vt:lpstr>
      <vt:lpstr>Ribociclib (LEE011, Novartis)</vt:lpstr>
      <vt:lpstr>Entinostat</vt:lpstr>
      <vt:lpstr>JAK/STAT Pathway Inhibitors</vt:lpstr>
      <vt:lpstr>Immunotherapy</vt:lpstr>
      <vt:lpstr>How to find a clinical trial that is right for you</vt:lpstr>
      <vt:lpstr>Thank you!</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5 “W’s” of Metastatic Breast Cancer</dc:title>
  <dc:creator>Matro, Jennifer</dc:creator>
  <cp:lastModifiedBy>Erica Croce</cp:lastModifiedBy>
  <cp:revision>28</cp:revision>
  <dcterms:created xsi:type="dcterms:W3CDTF">2015-06-09T14:11:45Z</dcterms:created>
  <dcterms:modified xsi:type="dcterms:W3CDTF">2015-09-29T16:20:37Z</dcterms:modified>
</cp:coreProperties>
</file>