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91"/>
  </p:notesMasterIdLst>
  <p:handoutMasterIdLst>
    <p:handoutMasterId r:id="rId92"/>
  </p:handoutMasterIdLst>
  <p:sldIdLst>
    <p:sldId id="256" r:id="rId2"/>
    <p:sldId id="257" r:id="rId3"/>
    <p:sldId id="258" r:id="rId4"/>
    <p:sldId id="260" r:id="rId5"/>
    <p:sldId id="269" r:id="rId6"/>
    <p:sldId id="270" r:id="rId7"/>
    <p:sldId id="271" r:id="rId8"/>
    <p:sldId id="262" r:id="rId9"/>
    <p:sldId id="273" r:id="rId10"/>
    <p:sldId id="272" r:id="rId11"/>
    <p:sldId id="276" r:id="rId12"/>
    <p:sldId id="381" r:id="rId13"/>
    <p:sldId id="275" r:id="rId14"/>
    <p:sldId id="362" r:id="rId15"/>
    <p:sldId id="363" r:id="rId16"/>
    <p:sldId id="277" r:id="rId17"/>
    <p:sldId id="379" r:id="rId18"/>
    <p:sldId id="282" r:id="rId19"/>
    <p:sldId id="279" r:id="rId20"/>
    <p:sldId id="345" r:id="rId21"/>
    <p:sldId id="346" r:id="rId22"/>
    <p:sldId id="374" r:id="rId23"/>
    <p:sldId id="347" r:id="rId24"/>
    <p:sldId id="372" r:id="rId25"/>
    <p:sldId id="373" r:id="rId26"/>
    <p:sldId id="348" r:id="rId27"/>
    <p:sldId id="370" r:id="rId28"/>
    <p:sldId id="358" r:id="rId29"/>
    <p:sldId id="371" r:id="rId30"/>
    <p:sldId id="323" r:id="rId31"/>
    <p:sldId id="375" r:id="rId32"/>
    <p:sldId id="380" r:id="rId33"/>
    <p:sldId id="325" r:id="rId34"/>
    <p:sldId id="329" r:id="rId35"/>
    <p:sldId id="376" r:id="rId36"/>
    <p:sldId id="327" r:id="rId37"/>
    <p:sldId id="349" r:id="rId38"/>
    <p:sldId id="350" r:id="rId39"/>
    <p:sldId id="351" r:id="rId40"/>
    <p:sldId id="352" r:id="rId41"/>
    <p:sldId id="353" r:id="rId42"/>
    <p:sldId id="354" r:id="rId43"/>
    <p:sldId id="355" r:id="rId44"/>
    <p:sldId id="356" r:id="rId45"/>
    <p:sldId id="357" r:id="rId46"/>
    <p:sldId id="284" r:id="rId47"/>
    <p:sldId id="285" r:id="rId48"/>
    <p:sldId id="286" r:id="rId49"/>
    <p:sldId id="287" r:id="rId50"/>
    <p:sldId id="288" r:id="rId51"/>
    <p:sldId id="289" r:id="rId52"/>
    <p:sldId id="290" r:id="rId53"/>
    <p:sldId id="291" r:id="rId54"/>
    <p:sldId id="292" r:id="rId55"/>
    <p:sldId id="296" r:id="rId56"/>
    <p:sldId id="297" r:id="rId57"/>
    <p:sldId id="298" r:id="rId58"/>
    <p:sldId id="299" r:id="rId59"/>
    <p:sldId id="300" r:id="rId60"/>
    <p:sldId id="301" r:id="rId61"/>
    <p:sldId id="302" r:id="rId62"/>
    <p:sldId id="303" r:id="rId63"/>
    <p:sldId id="304" r:id="rId64"/>
    <p:sldId id="306" r:id="rId65"/>
    <p:sldId id="307" r:id="rId66"/>
    <p:sldId id="308" r:id="rId67"/>
    <p:sldId id="309" r:id="rId68"/>
    <p:sldId id="310" r:id="rId69"/>
    <p:sldId id="311" r:id="rId70"/>
    <p:sldId id="312" r:id="rId71"/>
    <p:sldId id="341" r:id="rId72"/>
    <p:sldId id="332" r:id="rId73"/>
    <p:sldId id="335" r:id="rId74"/>
    <p:sldId id="336" r:id="rId75"/>
    <p:sldId id="337" r:id="rId76"/>
    <p:sldId id="338" r:id="rId77"/>
    <p:sldId id="339" r:id="rId78"/>
    <p:sldId id="359" r:id="rId79"/>
    <p:sldId id="360" r:id="rId80"/>
    <p:sldId id="378" r:id="rId81"/>
    <p:sldId id="377" r:id="rId82"/>
    <p:sldId id="328" r:id="rId83"/>
    <p:sldId id="364" r:id="rId84"/>
    <p:sldId id="365" r:id="rId85"/>
    <p:sldId id="366" r:id="rId86"/>
    <p:sldId id="368" r:id="rId87"/>
    <p:sldId id="283" r:id="rId88"/>
    <p:sldId id="326" r:id="rId89"/>
    <p:sldId id="369" r:id="rId9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0B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162" autoAdjust="0"/>
    <p:restoredTop sz="84832" autoAdjust="0"/>
  </p:normalViewPr>
  <p:slideViewPr>
    <p:cSldViewPr>
      <p:cViewPr>
        <p:scale>
          <a:sx n="68" d="100"/>
          <a:sy n="68" d="100"/>
        </p:scale>
        <p:origin x="-1200" y="-8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spPr>
            <a:solidFill>
              <a:srgbClr val="CC0000"/>
            </a:solidFill>
          </c:spPr>
          <c:invertIfNegative val="0"/>
          <c:dPt>
            <c:idx val="1"/>
            <c:invertIfNegative val="0"/>
            <c:bubble3D val="0"/>
            <c:spPr>
              <a:solidFill>
                <a:srgbClr val="0070C0"/>
              </a:solidFill>
            </c:spPr>
          </c:dPt>
          <c:dPt>
            <c:idx val="2"/>
            <c:invertIfNegative val="0"/>
            <c:bubble3D val="0"/>
            <c:spPr>
              <a:solidFill>
                <a:srgbClr val="FFFF00"/>
              </a:solidFill>
            </c:spPr>
          </c:dPt>
          <c:dPt>
            <c:idx val="3"/>
            <c:invertIfNegative val="0"/>
            <c:bubble3D val="0"/>
            <c:spPr>
              <a:solidFill>
                <a:srgbClr val="7030A0"/>
              </a:solidFill>
            </c:spPr>
          </c:dPt>
          <c:dPt>
            <c:idx val="4"/>
            <c:invertIfNegative val="0"/>
            <c:bubble3D val="0"/>
            <c:spPr>
              <a:solidFill>
                <a:schemeClr val="accent6">
                  <a:lumMod val="75000"/>
                </a:schemeClr>
              </a:solidFill>
            </c:spPr>
          </c:dPt>
          <c:dPt>
            <c:idx val="5"/>
            <c:invertIfNegative val="0"/>
            <c:bubble3D val="0"/>
            <c:spPr>
              <a:solidFill>
                <a:srgbClr val="00B050"/>
              </a:solidFill>
            </c:spPr>
          </c:dPt>
          <c:cat>
            <c:strRef>
              <c:f>Sheet1!$A$2:$A$7</c:f>
              <c:strCache>
                <c:ptCount val="6"/>
                <c:pt idx="0">
                  <c:v>Distress</c:v>
                </c:pt>
                <c:pt idx="1">
                  <c:v>Depression</c:v>
                </c:pt>
                <c:pt idx="2">
                  <c:v>Anxiety</c:v>
                </c:pt>
                <c:pt idx="3">
                  <c:v>Anger</c:v>
                </c:pt>
                <c:pt idx="4">
                  <c:v>Burden </c:v>
                </c:pt>
                <c:pt idx="5">
                  <c:v>Need Help</c:v>
                </c:pt>
              </c:strCache>
            </c:strRef>
          </c:cat>
          <c:val>
            <c:numRef>
              <c:f>Sheet1!$B$2:$B$7</c:f>
              <c:numCache>
                <c:formatCode>0%</c:formatCode>
                <c:ptCount val="6"/>
                <c:pt idx="0">
                  <c:v>0.22</c:v>
                </c:pt>
                <c:pt idx="1">
                  <c:v>0.18</c:v>
                </c:pt>
                <c:pt idx="2">
                  <c:v>0.28000000000000003</c:v>
                </c:pt>
                <c:pt idx="3">
                  <c:v>0.14000000000000001</c:v>
                </c:pt>
                <c:pt idx="4">
                  <c:v>0.16</c:v>
                </c:pt>
                <c:pt idx="5">
                  <c:v>0.1</c:v>
                </c:pt>
              </c:numCache>
            </c:numRef>
          </c:val>
        </c:ser>
        <c:dLbls>
          <c:showLegendKey val="0"/>
          <c:showVal val="0"/>
          <c:showCatName val="0"/>
          <c:showSerName val="0"/>
          <c:showPercent val="0"/>
          <c:showBubbleSize val="0"/>
        </c:dLbls>
        <c:gapWidth val="150"/>
        <c:shape val="box"/>
        <c:axId val="195162880"/>
        <c:axId val="195164416"/>
        <c:axId val="0"/>
      </c:bar3DChart>
      <c:catAx>
        <c:axId val="195162880"/>
        <c:scaling>
          <c:orientation val="minMax"/>
        </c:scaling>
        <c:delete val="0"/>
        <c:axPos val="b"/>
        <c:numFmt formatCode="General" sourceLinked="0"/>
        <c:majorTickMark val="out"/>
        <c:minorTickMark val="none"/>
        <c:tickLblPos val="nextTo"/>
        <c:crossAx val="195164416"/>
        <c:crosses val="autoZero"/>
        <c:auto val="1"/>
        <c:lblAlgn val="ctr"/>
        <c:lblOffset val="100"/>
        <c:noMultiLvlLbl val="0"/>
      </c:catAx>
      <c:valAx>
        <c:axId val="195164416"/>
        <c:scaling>
          <c:orientation val="minMax"/>
        </c:scaling>
        <c:delete val="0"/>
        <c:axPos val="l"/>
        <c:majorGridlines/>
        <c:title>
          <c:tx>
            <c:rich>
              <a:bodyPr rot="0" vert="wordArtVert"/>
              <a:lstStyle/>
              <a:p>
                <a:pPr>
                  <a:defRPr/>
                </a:pPr>
                <a:r>
                  <a:rPr lang="en-US"/>
                  <a:t>Levels </a:t>
                </a:r>
              </a:p>
            </c:rich>
          </c:tx>
          <c:overlay val="0"/>
        </c:title>
        <c:numFmt formatCode="0%" sourceLinked="1"/>
        <c:majorTickMark val="out"/>
        <c:minorTickMark val="none"/>
        <c:tickLblPos val="nextTo"/>
        <c:crossAx val="195162880"/>
        <c:crosses val="autoZero"/>
        <c:crossBetween val="between"/>
      </c:valAx>
    </c:plotArea>
    <c:plotVisOnly val="1"/>
    <c:dispBlanksAs val="gap"/>
    <c:showDLblsOverMax val="0"/>
  </c:chart>
  <c:spPr>
    <a:ln w="50800">
      <a:solidFill>
        <a:schemeClr val="tx2">
          <a:lumMod val="75000"/>
        </a:schemeClr>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spPr>
            <a:solidFill>
              <a:srgbClr val="FF33CC"/>
            </a:solidFill>
          </c:spPr>
          <c:invertIfNegative val="0"/>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cat>
            <c:strRef>
              <c:f>Sheet1!$A$2:$A$7</c:f>
              <c:strCache>
                <c:ptCount val="6"/>
                <c:pt idx="0">
                  <c:v>Eating/Weight</c:v>
                </c:pt>
                <c:pt idx="1">
                  <c:v>Worry About Cancer</c:v>
                </c:pt>
                <c:pt idx="2">
                  <c:v>Sleep Problems</c:v>
                </c:pt>
                <c:pt idx="3">
                  <c:v>Fatigue</c:v>
                </c:pt>
                <c:pt idx="4">
                  <c:v>Anxiety</c:v>
                </c:pt>
                <c:pt idx="5">
                  <c:v>Pain</c:v>
                </c:pt>
              </c:strCache>
            </c:strRef>
          </c:cat>
          <c:val>
            <c:numRef>
              <c:f>Sheet1!$B$2:$B$7</c:f>
              <c:numCache>
                <c:formatCode>0%</c:formatCode>
                <c:ptCount val="6"/>
                <c:pt idx="0">
                  <c:v>0.34</c:v>
                </c:pt>
                <c:pt idx="1">
                  <c:v>0.28000000000000003</c:v>
                </c:pt>
                <c:pt idx="2">
                  <c:v>0.28000000000000003</c:v>
                </c:pt>
                <c:pt idx="3">
                  <c:v>0.26</c:v>
                </c:pt>
                <c:pt idx="4">
                  <c:v>0.26</c:v>
                </c:pt>
                <c:pt idx="5">
                  <c:v>0.22</c:v>
                </c:pt>
              </c:numCache>
            </c:numRef>
          </c:val>
        </c:ser>
        <c:dLbls>
          <c:showLegendKey val="0"/>
          <c:showVal val="0"/>
          <c:showCatName val="0"/>
          <c:showSerName val="0"/>
          <c:showPercent val="0"/>
          <c:showBubbleSize val="0"/>
        </c:dLbls>
        <c:gapWidth val="150"/>
        <c:shape val="box"/>
        <c:axId val="195212032"/>
        <c:axId val="195213568"/>
        <c:axId val="0"/>
      </c:bar3DChart>
      <c:catAx>
        <c:axId val="195212032"/>
        <c:scaling>
          <c:orientation val="minMax"/>
        </c:scaling>
        <c:delete val="0"/>
        <c:axPos val="b"/>
        <c:numFmt formatCode="General" sourceLinked="0"/>
        <c:majorTickMark val="out"/>
        <c:minorTickMark val="none"/>
        <c:tickLblPos val="nextTo"/>
        <c:crossAx val="195213568"/>
        <c:crosses val="autoZero"/>
        <c:auto val="1"/>
        <c:lblAlgn val="ctr"/>
        <c:lblOffset val="100"/>
        <c:noMultiLvlLbl val="0"/>
      </c:catAx>
      <c:valAx>
        <c:axId val="195213568"/>
        <c:scaling>
          <c:orientation val="minMax"/>
        </c:scaling>
        <c:delete val="0"/>
        <c:axPos val="l"/>
        <c:majorGridlines/>
        <c:title>
          <c:tx>
            <c:rich>
              <a:bodyPr rot="0" vert="wordArtVert"/>
              <a:lstStyle/>
              <a:p>
                <a:pPr>
                  <a:defRPr/>
                </a:pPr>
                <a:r>
                  <a:rPr lang="en-US"/>
                  <a:t>Levels </a:t>
                </a:r>
              </a:p>
            </c:rich>
          </c:tx>
          <c:overlay val="0"/>
        </c:title>
        <c:numFmt formatCode="0%" sourceLinked="1"/>
        <c:majorTickMark val="out"/>
        <c:minorTickMark val="none"/>
        <c:tickLblPos val="nextTo"/>
        <c:crossAx val="195212032"/>
        <c:crosses val="autoZero"/>
        <c:crossBetween val="between"/>
      </c:valAx>
    </c:plotArea>
    <c:plotVisOnly val="1"/>
    <c:dispBlanksAs val="gap"/>
    <c:showDLblsOverMax val="0"/>
  </c:chart>
  <c:spPr>
    <a:ln w="50800">
      <a:solidFill>
        <a:schemeClr val="tx2">
          <a:lumMod val="75000"/>
        </a:schemeClr>
      </a:solid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1CCFE7-6DEF-6E49-9A67-D1C92FC07F42}" type="doc">
      <dgm:prSet loTypeId="urn:microsoft.com/office/officeart/2005/8/layout/radial5" loCatId="" qsTypeId="urn:microsoft.com/office/officeart/2005/8/quickstyle/simple4" qsCatId="simple" csTypeId="urn:microsoft.com/office/officeart/2005/8/colors/accent1_2" csCatId="accent1" phldr="1"/>
      <dgm:spPr/>
      <dgm:t>
        <a:bodyPr/>
        <a:lstStyle/>
        <a:p>
          <a:endParaRPr lang="en-US"/>
        </a:p>
      </dgm:t>
    </dgm:pt>
    <dgm:pt modelId="{20932096-E074-6A46-B4C2-3BFD58A2E52F}">
      <dgm:prSet phldrT="[Text]"/>
      <dgm:spPr>
        <a:solidFill>
          <a:srgbClr val="3F8DE2"/>
        </a:solidFill>
      </dgm:spPr>
      <dgm:t>
        <a:bodyPr/>
        <a:lstStyle/>
        <a:p>
          <a:r>
            <a:rPr lang="en-US" dirty="0" smtClean="0"/>
            <a:t>Sexuality</a:t>
          </a:r>
          <a:endParaRPr lang="en-US" dirty="0"/>
        </a:p>
      </dgm:t>
    </dgm:pt>
    <dgm:pt modelId="{6C21EF2B-A3AB-F542-81C9-1DB998B81ADA}" type="parTrans" cxnId="{DCBAD67B-3B9E-8E46-ABF8-B3254DF2AE5F}">
      <dgm:prSet/>
      <dgm:spPr/>
      <dgm:t>
        <a:bodyPr/>
        <a:lstStyle/>
        <a:p>
          <a:endParaRPr lang="en-US"/>
        </a:p>
      </dgm:t>
    </dgm:pt>
    <dgm:pt modelId="{950B76DA-7A35-0746-BAB1-4AA762536876}" type="sibTrans" cxnId="{DCBAD67B-3B9E-8E46-ABF8-B3254DF2AE5F}">
      <dgm:prSet/>
      <dgm:spPr/>
      <dgm:t>
        <a:bodyPr/>
        <a:lstStyle/>
        <a:p>
          <a:endParaRPr lang="en-US"/>
        </a:p>
      </dgm:t>
    </dgm:pt>
    <dgm:pt modelId="{79E63A83-852F-614F-AF88-F0A12ED53D2D}">
      <dgm:prSet phldrT="[Text]"/>
      <dgm:spPr>
        <a:solidFill>
          <a:schemeClr val="tx2">
            <a:lumMod val="50000"/>
            <a:lumOff val="50000"/>
          </a:schemeClr>
        </a:solidFill>
      </dgm:spPr>
      <dgm:t>
        <a:bodyPr/>
        <a:lstStyle/>
        <a:p>
          <a:r>
            <a:rPr lang="en-US" dirty="0" smtClean="0"/>
            <a:t>Performance</a:t>
          </a:r>
          <a:endParaRPr lang="en-US" dirty="0"/>
        </a:p>
      </dgm:t>
    </dgm:pt>
    <dgm:pt modelId="{BBBA0874-EBF4-564E-9E68-80D39A80352B}" type="parTrans" cxnId="{61DD74F0-7CA8-0046-981D-1D1FE7EB0CFD}">
      <dgm:prSet/>
      <dgm:spPr/>
      <dgm:t>
        <a:bodyPr/>
        <a:lstStyle/>
        <a:p>
          <a:endParaRPr lang="en-US"/>
        </a:p>
      </dgm:t>
    </dgm:pt>
    <dgm:pt modelId="{FAB1A5B7-460F-3446-9579-9AD9475A0EF9}" type="sibTrans" cxnId="{61DD74F0-7CA8-0046-981D-1D1FE7EB0CFD}">
      <dgm:prSet/>
      <dgm:spPr/>
      <dgm:t>
        <a:bodyPr/>
        <a:lstStyle/>
        <a:p>
          <a:endParaRPr lang="en-US"/>
        </a:p>
      </dgm:t>
    </dgm:pt>
    <dgm:pt modelId="{9C086B02-F4BB-144A-9D28-9A5F6C78E655}">
      <dgm:prSet phldrT="[Text]"/>
      <dgm:spPr>
        <a:solidFill>
          <a:srgbClr val="3F8DE2"/>
        </a:solidFill>
      </dgm:spPr>
      <dgm:t>
        <a:bodyPr/>
        <a:lstStyle/>
        <a:p>
          <a:r>
            <a:rPr lang="en-US" dirty="0" smtClean="0"/>
            <a:t>Body Image</a:t>
          </a:r>
          <a:endParaRPr lang="en-US" dirty="0"/>
        </a:p>
      </dgm:t>
    </dgm:pt>
    <dgm:pt modelId="{84458E13-EAFA-394A-B830-CE71A7F0ABAD}" type="parTrans" cxnId="{C0920F7F-FDA4-974C-81CA-5C18B7233A2B}">
      <dgm:prSet/>
      <dgm:spPr/>
      <dgm:t>
        <a:bodyPr/>
        <a:lstStyle/>
        <a:p>
          <a:endParaRPr lang="en-US"/>
        </a:p>
      </dgm:t>
    </dgm:pt>
    <dgm:pt modelId="{79F5A5BF-8DC5-6548-8C3B-63A9F694F892}" type="sibTrans" cxnId="{C0920F7F-FDA4-974C-81CA-5C18B7233A2B}">
      <dgm:prSet/>
      <dgm:spPr/>
      <dgm:t>
        <a:bodyPr/>
        <a:lstStyle/>
        <a:p>
          <a:endParaRPr lang="en-US"/>
        </a:p>
      </dgm:t>
    </dgm:pt>
    <dgm:pt modelId="{528B6938-15CD-C34B-9E56-0481AE158557}">
      <dgm:prSet phldrT="[Text]"/>
      <dgm:spPr>
        <a:solidFill>
          <a:srgbClr val="3F8DE2"/>
        </a:solidFill>
      </dgm:spPr>
      <dgm:t>
        <a:bodyPr/>
        <a:lstStyle/>
        <a:p>
          <a:r>
            <a:rPr lang="en-US" dirty="0" smtClean="0"/>
            <a:t>Values and Beliefs</a:t>
          </a:r>
          <a:endParaRPr lang="en-US" dirty="0"/>
        </a:p>
      </dgm:t>
    </dgm:pt>
    <dgm:pt modelId="{CEE2117D-54AC-874E-A15E-4C04478799F5}" type="parTrans" cxnId="{4933E15A-45B7-0143-B640-4DF9D8303995}">
      <dgm:prSet/>
      <dgm:spPr/>
      <dgm:t>
        <a:bodyPr/>
        <a:lstStyle/>
        <a:p>
          <a:endParaRPr lang="en-US"/>
        </a:p>
      </dgm:t>
    </dgm:pt>
    <dgm:pt modelId="{998BE88E-9B37-2547-B87D-102035CCC75F}" type="sibTrans" cxnId="{4933E15A-45B7-0143-B640-4DF9D8303995}">
      <dgm:prSet/>
      <dgm:spPr/>
      <dgm:t>
        <a:bodyPr/>
        <a:lstStyle/>
        <a:p>
          <a:endParaRPr lang="en-US"/>
        </a:p>
      </dgm:t>
    </dgm:pt>
    <dgm:pt modelId="{1306CF0D-5775-5344-8388-7C852DAAF943}">
      <dgm:prSet phldrT="[Text]"/>
      <dgm:spPr>
        <a:solidFill>
          <a:srgbClr val="3F8DE2"/>
        </a:solidFill>
      </dgm:spPr>
      <dgm:t>
        <a:bodyPr/>
        <a:lstStyle/>
        <a:p>
          <a:r>
            <a:rPr lang="en-US" dirty="0" smtClean="0"/>
            <a:t>Sexual Behaviors</a:t>
          </a:r>
          <a:endParaRPr lang="en-US" dirty="0"/>
        </a:p>
      </dgm:t>
    </dgm:pt>
    <dgm:pt modelId="{788ED090-3BBC-7649-8A1E-2755C6103DEC}" type="parTrans" cxnId="{D987E52A-5415-CA47-B9A1-0081D34D4268}">
      <dgm:prSet/>
      <dgm:spPr/>
      <dgm:t>
        <a:bodyPr/>
        <a:lstStyle/>
        <a:p>
          <a:endParaRPr lang="en-US"/>
        </a:p>
      </dgm:t>
    </dgm:pt>
    <dgm:pt modelId="{481F2137-76C4-744B-9337-F61C2D266E38}" type="sibTrans" cxnId="{D987E52A-5415-CA47-B9A1-0081D34D4268}">
      <dgm:prSet/>
      <dgm:spPr/>
      <dgm:t>
        <a:bodyPr/>
        <a:lstStyle/>
        <a:p>
          <a:endParaRPr lang="en-US"/>
        </a:p>
      </dgm:t>
    </dgm:pt>
    <dgm:pt modelId="{94660E68-3B2A-AB4E-B649-4B70E295D520}">
      <dgm:prSet/>
      <dgm:spPr>
        <a:solidFill>
          <a:srgbClr val="3F8DE2"/>
        </a:solidFill>
      </dgm:spPr>
      <dgm:t>
        <a:bodyPr/>
        <a:lstStyle/>
        <a:p>
          <a:r>
            <a:rPr lang="en-US" dirty="0" smtClean="0"/>
            <a:t>Intimacy</a:t>
          </a:r>
          <a:endParaRPr lang="en-US" dirty="0"/>
        </a:p>
      </dgm:t>
    </dgm:pt>
    <dgm:pt modelId="{9595FFF2-A5EB-314F-9CB0-E2DEA8FBAB27}" type="parTrans" cxnId="{08993AF4-DA73-C54C-9758-1BEBE4AC4977}">
      <dgm:prSet/>
      <dgm:spPr/>
      <dgm:t>
        <a:bodyPr/>
        <a:lstStyle/>
        <a:p>
          <a:endParaRPr lang="en-US"/>
        </a:p>
      </dgm:t>
    </dgm:pt>
    <dgm:pt modelId="{5F38F49C-CA55-DE43-9F33-83F7925F1F83}" type="sibTrans" cxnId="{08993AF4-DA73-C54C-9758-1BEBE4AC4977}">
      <dgm:prSet/>
      <dgm:spPr/>
      <dgm:t>
        <a:bodyPr/>
        <a:lstStyle/>
        <a:p>
          <a:endParaRPr lang="en-US"/>
        </a:p>
      </dgm:t>
    </dgm:pt>
    <dgm:pt modelId="{6BFCBB75-7B4C-4846-9F4B-FCAF94B60680}" type="pres">
      <dgm:prSet presAssocID="{0E1CCFE7-6DEF-6E49-9A67-D1C92FC07F42}" presName="Name0" presStyleCnt="0">
        <dgm:presLayoutVars>
          <dgm:chMax val="1"/>
          <dgm:dir/>
          <dgm:animLvl val="ctr"/>
          <dgm:resizeHandles val="exact"/>
        </dgm:presLayoutVars>
      </dgm:prSet>
      <dgm:spPr/>
      <dgm:t>
        <a:bodyPr/>
        <a:lstStyle/>
        <a:p>
          <a:endParaRPr lang="en-US"/>
        </a:p>
      </dgm:t>
    </dgm:pt>
    <dgm:pt modelId="{1D97AC50-73D7-8541-9836-E67F1C4C5C61}" type="pres">
      <dgm:prSet presAssocID="{20932096-E074-6A46-B4C2-3BFD58A2E52F}" presName="centerShape" presStyleLbl="node0" presStyleIdx="0" presStyleCnt="1" custLinFactNeighborY="-378"/>
      <dgm:spPr/>
      <dgm:t>
        <a:bodyPr/>
        <a:lstStyle/>
        <a:p>
          <a:endParaRPr lang="en-US"/>
        </a:p>
      </dgm:t>
    </dgm:pt>
    <dgm:pt modelId="{33C8E65B-DE03-7343-A412-DBF7542994AC}" type="pres">
      <dgm:prSet presAssocID="{BBBA0874-EBF4-564E-9E68-80D39A80352B}" presName="parTrans" presStyleLbl="sibTrans2D1" presStyleIdx="0" presStyleCnt="5"/>
      <dgm:spPr/>
      <dgm:t>
        <a:bodyPr/>
        <a:lstStyle/>
        <a:p>
          <a:endParaRPr lang="en-US"/>
        </a:p>
      </dgm:t>
    </dgm:pt>
    <dgm:pt modelId="{BCA0FC6C-1D46-6945-B4F7-6EE7139B6988}" type="pres">
      <dgm:prSet presAssocID="{BBBA0874-EBF4-564E-9E68-80D39A80352B}" presName="connectorText" presStyleLbl="sibTrans2D1" presStyleIdx="0" presStyleCnt="5"/>
      <dgm:spPr/>
      <dgm:t>
        <a:bodyPr/>
        <a:lstStyle/>
        <a:p>
          <a:endParaRPr lang="en-US"/>
        </a:p>
      </dgm:t>
    </dgm:pt>
    <dgm:pt modelId="{47281704-D6DF-6540-B418-6EA89DBE3ED8}" type="pres">
      <dgm:prSet presAssocID="{79E63A83-852F-614F-AF88-F0A12ED53D2D}" presName="node" presStyleLbl="node1" presStyleIdx="0" presStyleCnt="5">
        <dgm:presLayoutVars>
          <dgm:bulletEnabled val="1"/>
        </dgm:presLayoutVars>
      </dgm:prSet>
      <dgm:spPr/>
      <dgm:t>
        <a:bodyPr/>
        <a:lstStyle/>
        <a:p>
          <a:endParaRPr lang="en-US"/>
        </a:p>
      </dgm:t>
    </dgm:pt>
    <dgm:pt modelId="{B3BB4A74-4D59-3748-BE48-B0D9C400ECDD}" type="pres">
      <dgm:prSet presAssocID="{84458E13-EAFA-394A-B830-CE71A7F0ABAD}" presName="parTrans" presStyleLbl="sibTrans2D1" presStyleIdx="1" presStyleCnt="5"/>
      <dgm:spPr/>
      <dgm:t>
        <a:bodyPr/>
        <a:lstStyle/>
        <a:p>
          <a:endParaRPr lang="en-US"/>
        </a:p>
      </dgm:t>
    </dgm:pt>
    <dgm:pt modelId="{A41778E9-D1DE-E64F-BE64-8F1991064372}" type="pres">
      <dgm:prSet presAssocID="{84458E13-EAFA-394A-B830-CE71A7F0ABAD}" presName="connectorText" presStyleLbl="sibTrans2D1" presStyleIdx="1" presStyleCnt="5"/>
      <dgm:spPr/>
      <dgm:t>
        <a:bodyPr/>
        <a:lstStyle/>
        <a:p>
          <a:endParaRPr lang="en-US"/>
        </a:p>
      </dgm:t>
    </dgm:pt>
    <dgm:pt modelId="{18828952-00D2-6641-B98F-4BADC50ABC00}" type="pres">
      <dgm:prSet presAssocID="{9C086B02-F4BB-144A-9D28-9A5F6C78E655}" presName="node" presStyleLbl="node1" presStyleIdx="1" presStyleCnt="5">
        <dgm:presLayoutVars>
          <dgm:bulletEnabled val="1"/>
        </dgm:presLayoutVars>
      </dgm:prSet>
      <dgm:spPr/>
      <dgm:t>
        <a:bodyPr/>
        <a:lstStyle/>
        <a:p>
          <a:endParaRPr lang="en-US"/>
        </a:p>
      </dgm:t>
    </dgm:pt>
    <dgm:pt modelId="{A04FBB51-19AA-0C47-B4D5-CC74C17CAFEF}" type="pres">
      <dgm:prSet presAssocID="{9595FFF2-A5EB-314F-9CB0-E2DEA8FBAB27}" presName="parTrans" presStyleLbl="sibTrans2D1" presStyleIdx="2" presStyleCnt="5"/>
      <dgm:spPr/>
      <dgm:t>
        <a:bodyPr/>
        <a:lstStyle/>
        <a:p>
          <a:endParaRPr lang="en-US"/>
        </a:p>
      </dgm:t>
    </dgm:pt>
    <dgm:pt modelId="{877FADEB-48B4-1145-93DC-7AE8BAAA4347}" type="pres">
      <dgm:prSet presAssocID="{9595FFF2-A5EB-314F-9CB0-E2DEA8FBAB27}" presName="connectorText" presStyleLbl="sibTrans2D1" presStyleIdx="2" presStyleCnt="5"/>
      <dgm:spPr/>
      <dgm:t>
        <a:bodyPr/>
        <a:lstStyle/>
        <a:p>
          <a:endParaRPr lang="en-US"/>
        </a:p>
      </dgm:t>
    </dgm:pt>
    <dgm:pt modelId="{4AF6C5BE-6243-554E-BEB2-B318289E9E5B}" type="pres">
      <dgm:prSet presAssocID="{94660E68-3B2A-AB4E-B649-4B70E295D520}" presName="node" presStyleLbl="node1" presStyleIdx="2" presStyleCnt="5">
        <dgm:presLayoutVars>
          <dgm:bulletEnabled val="1"/>
        </dgm:presLayoutVars>
      </dgm:prSet>
      <dgm:spPr/>
      <dgm:t>
        <a:bodyPr/>
        <a:lstStyle/>
        <a:p>
          <a:endParaRPr lang="en-US"/>
        </a:p>
      </dgm:t>
    </dgm:pt>
    <dgm:pt modelId="{F471CDAC-DB0B-DD4A-94F1-CDADAEBF0166}" type="pres">
      <dgm:prSet presAssocID="{CEE2117D-54AC-874E-A15E-4C04478799F5}" presName="parTrans" presStyleLbl="sibTrans2D1" presStyleIdx="3" presStyleCnt="5"/>
      <dgm:spPr/>
      <dgm:t>
        <a:bodyPr/>
        <a:lstStyle/>
        <a:p>
          <a:endParaRPr lang="en-US"/>
        </a:p>
      </dgm:t>
    </dgm:pt>
    <dgm:pt modelId="{E23E8462-7787-1F41-940F-6A5BB50AAD87}" type="pres">
      <dgm:prSet presAssocID="{CEE2117D-54AC-874E-A15E-4C04478799F5}" presName="connectorText" presStyleLbl="sibTrans2D1" presStyleIdx="3" presStyleCnt="5"/>
      <dgm:spPr/>
      <dgm:t>
        <a:bodyPr/>
        <a:lstStyle/>
        <a:p>
          <a:endParaRPr lang="en-US"/>
        </a:p>
      </dgm:t>
    </dgm:pt>
    <dgm:pt modelId="{418A417C-577E-A049-8B55-D924F1B1A387}" type="pres">
      <dgm:prSet presAssocID="{528B6938-15CD-C34B-9E56-0481AE158557}" presName="node" presStyleLbl="node1" presStyleIdx="3" presStyleCnt="5">
        <dgm:presLayoutVars>
          <dgm:bulletEnabled val="1"/>
        </dgm:presLayoutVars>
      </dgm:prSet>
      <dgm:spPr/>
      <dgm:t>
        <a:bodyPr/>
        <a:lstStyle/>
        <a:p>
          <a:endParaRPr lang="en-US"/>
        </a:p>
      </dgm:t>
    </dgm:pt>
    <dgm:pt modelId="{FE97A8B7-B60A-D341-9D76-BBEA7A6EE362}" type="pres">
      <dgm:prSet presAssocID="{788ED090-3BBC-7649-8A1E-2755C6103DEC}" presName="parTrans" presStyleLbl="sibTrans2D1" presStyleIdx="4" presStyleCnt="5"/>
      <dgm:spPr/>
      <dgm:t>
        <a:bodyPr/>
        <a:lstStyle/>
        <a:p>
          <a:endParaRPr lang="en-US"/>
        </a:p>
      </dgm:t>
    </dgm:pt>
    <dgm:pt modelId="{FC85CA02-8932-704A-8A7A-E25142AF97E7}" type="pres">
      <dgm:prSet presAssocID="{788ED090-3BBC-7649-8A1E-2755C6103DEC}" presName="connectorText" presStyleLbl="sibTrans2D1" presStyleIdx="4" presStyleCnt="5"/>
      <dgm:spPr/>
      <dgm:t>
        <a:bodyPr/>
        <a:lstStyle/>
        <a:p>
          <a:endParaRPr lang="en-US"/>
        </a:p>
      </dgm:t>
    </dgm:pt>
    <dgm:pt modelId="{BCAB623A-3565-AD45-B6FE-8BA4CDADF373}" type="pres">
      <dgm:prSet presAssocID="{1306CF0D-5775-5344-8388-7C852DAAF943}" presName="node" presStyleLbl="node1" presStyleIdx="4" presStyleCnt="5">
        <dgm:presLayoutVars>
          <dgm:bulletEnabled val="1"/>
        </dgm:presLayoutVars>
      </dgm:prSet>
      <dgm:spPr/>
      <dgm:t>
        <a:bodyPr/>
        <a:lstStyle/>
        <a:p>
          <a:endParaRPr lang="en-US"/>
        </a:p>
      </dgm:t>
    </dgm:pt>
  </dgm:ptLst>
  <dgm:cxnLst>
    <dgm:cxn modelId="{A410E8FB-F14B-4B16-A69F-ABB7CDC9A3E6}" type="presOf" srcId="{528B6938-15CD-C34B-9E56-0481AE158557}" destId="{418A417C-577E-A049-8B55-D924F1B1A387}" srcOrd="0" destOrd="0" presId="urn:microsoft.com/office/officeart/2005/8/layout/radial5"/>
    <dgm:cxn modelId="{9A297A42-7D15-4888-B118-F7E42B3670DF}" type="presOf" srcId="{9595FFF2-A5EB-314F-9CB0-E2DEA8FBAB27}" destId="{A04FBB51-19AA-0C47-B4D5-CC74C17CAFEF}" srcOrd="0" destOrd="0" presId="urn:microsoft.com/office/officeart/2005/8/layout/radial5"/>
    <dgm:cxn modelId="{C0920F7F-FDA4-974C-81CA-5C18B7233A2B}" srcId="{20932096-E074-6A46-B4C2-3BFD58A2E52F}" destId="{9C086B02-F4BB-144A-9D28-9A5F6C78E655}" srcOrd="1" destOrd="0" parTransId="{84458E13-EAFA-394A-B830-CE71A7F0ABAD}" sibTransId="{79F5A5BF-8DC5-6548-8C3B-63A9F694F892}"/>
    <dgm:cxn modelId="{4FACF865-CD5F-44D5-83CC-D05DEDD3A07B}" type="presOf" srcId="{79E63A83-852F-614F-AF88-F0A12ED53D2D}" destId="{47281704-D6DF-6540-B418-6EA89DBE3ED8}" srcOrd="0" destOrd="0" presId="urn:microsoft.com/office/officeart/2005/8/layout/radial5"/>
    <dgm:cxn modelId="{07C11517-3A28-4A93-96B3-11D8F5840323}" type="presOf" srcId="{9C086B02-F4BB-144A-9D28-9A5F6C78E655}" destId="{18828952-00D2-6641-B98F-4BADC50ABC00}" srcOrd="0" destOrd="0" presId="urn:microsoft.com/office/officeart/2005/8/layout/radial5"/>
    <dgm:cxn modelId="{34C8BD59-75AD-4B45-8E9D-B8EF8218E1AD}" type="presOf" srcId="{CEE2117D-54AC-874E-A15E-4C04478799F5}" destId="{E23E8462-7787-1F41-940F-6A5BB50AAD87}" srcOrd="1" destOrd="0" presId="urn:microsoft.com/office/officeart/2005/8/layout/radial5"/>
    <dgm:cxn modelId="{DCBAD67B-3B9E-8E46-ABF8-B3254DF2AE5F}" srcId="{0E1CCFE7-6DEF-6E49-9A67-D1C92FC07F42}" destId="{20932096-E074-6A46-B4C2-3BFD58A2E52F}" srcOrd="0" destOrd="0" parTransId="{6C21EF2B-A3AB-F542-81C9-1DB998B81ADA}" sibTransId="{950B76DA-7A35-0746-BAB1-4AA762536876}"/>
    <dgm:cxn modelId="{45BAF60C-E815-4D68-B9FE-E2739F25E66E}" type="presOf" srcId="{788ED090-3BBC-7649-8A1E-2755C6103DEC}" destId="{FE97A8B7-B60A-D341-9D76-BBEA7A6EE362}" srcOrd="0" destOrd="0" presId="urn:microsoft.com/office/officeart/2005/8/layout/radial5"/>
    <dgm:cxn modelId="{73B88B87-22F4-447D-A12B-4951D7BF5CE3}" type="presOf" srcId="{94660E68-3B2A-AB4E-B649-4B70E295D520}" destId="{4AF6C5BE-6243-554E-BEB2-B318289E9E5B}" srcOrd="0" destOrd="0" presId="urn:microsoft.com/office/officeart/2005/8/layout/radial5"/>
    <dgm:cxn modelId="{E572049C-6267-468E-8499-34DA4B5E5E5F}" type="presOf" srcId="{9595FFF2-A5EB-314F-9CB0-E2DEA8FBAB27}" destId="{877FADEB-48B4-1145-93DC-7AE8BAAA4347}" srcOrd="1" destOrd="0" presId="urn:microsoft.com/office/officeart/2005/8/layout/radial5"/>
    <dgm:cxn modelId="{F4FEA1CB-BBB4-4FFE-B955-B9C0E8E9CE3C}" type="presOf" srcId="{BBBA0874-EBF4-564E-9E68-80D39A80352B}" destId="{33C8E65B-DE03-7343-A412-DBF7542994AC}" srcOrd="0" destOrd="0" presId="urn:microsoft.com/office/officeart/2005/8/layout/radial5"/>
    <dgm:cxn modelId="{CBC2CD20-7FF4-454E-A1BF-4A8ED6A73F89}" type="presOf" srcId="{788ED090-3BBC-7649-8A1E-2755C6103DEC}" destId="{FC85CA02-8932-704A-8A7A-E25142AF97E7}" srcOrd="1" destOrd="0" presId="urn:microsoft.com/office/officeart/2005/8/layout/radial5"/>
    <dgm:cxn modelId="{D987E52A-5415-CA47-B9A1-0081D34D4268}" srcId="{20932096-E074-6A46-B4C2-3BFD58A2E52F}" destId="{1306CF0D-5775-5344-8388-7C852DAAF943}" srcOrd="4" destOrd="0" parTransId="{788ED090-3BBC-7649-8A1E-2755C6103DEC}" sibTransId="{481F2137-76C4-744B-9337-F61C2D266E38}"/>
    <dgm:cxn modelId="{56F1F1E6-C9E3-4CF0-87E0-C13CD2C622D7}" type="presOf" srcId="{84458E13-EAFA-394A-B830-CE71A7F0ABAD}" destId="{A41778E9-D1DE-E64F-BE64-8F1991064372}" srcOrd="1" destOrd="0" presId="urn:microsoft.com/office/officeart/2005/8/layout/radial5"/>
    <dgm:cxn modelId="{715AC7C3-1C62-4856-A55F-0202DAEBA1B8}" type="presOf" srcId="{BBBA0874-EBF4-564E-9E68-80D39A80352B}" destId="{BCA0FC6C-1D46-6945-B4F7-6EE7139B6988}" srcOrd="1" destOrd="0" presId="urn:microsoft.com/office/officeart/2005/8/layout/radial5"/>
    <dgm:cxn modelId="{61DD74F0-7CA8-0046-981D-1D1FE7EB0CFD}" srcId="{20932096-E074-6A46-B4C2-3BFD58A2E52F}" destId="{79E63A83-852F-614F-AF88-F0A12ED53D2D}" srcOrd="0" destOrd="0" parTransId="{BBBA0874-EBF4-564E-9E68-80D39A80352B}" sibTransId="{FAB1A5B7-460F-3446-9579-9AD9475A0EF9}"/>
    <dgm:cxn modelId="{08993AF4-DA73-C54C-9758-1BEBE4AC4977}" srcId="{20932096-E074-6A46-B4C2-3BFD58A2E52F}" destId="{94660E68-3B2A-AB4E-B649-4B70E295D520}" srcOrd="2" destOrd="0" parTransId="{9595FFF2-A5EB-314F-9CB0-E2DEA8FBAB27}" sibTransId="{5F38F49C-CA55-DE43-9F33-83F7925F1F83}"/>
    <dgm:cxn modelId="{AF12E309-B109-4C20-AF7F-3A4286A8B93C}" type="presOf" srcId="{0E1CCFE7-6DEF-6E49-9A67-D1C92FC07F42}" destId="{6BFCBB75-7B4C-4846-9F4B-FCAF94B60680}" srcOrd="0" destOrd="0" presId="urn:microsoft.com/office/officeart/2005/8/layout/radial5"/>
    <dgm:cxn modelId="{4933E15A-45B7-0143-B640-4DF9D8303995}" srcId="{20932096-E074-6A46-B4C2-3BFD58A2E52F}" destId="{528B6938-15CD-C34B-9E56-0481AE158557}" srcOrd="3" destOrd="0" parTransId="{CEE2117D-54AC-874E-A15E-4C04478799F5}" sibTransId="{998BE88E-9B37-2547-B87D-102035CCC75F}"/>
    <dgm:cxn modelId="{E08ABC3C-606D-41DC-8137-739C44D1090E}" type="presOf" srcId="{84458E13-EAFA-394A-B830-CE71A7F0ABAD}" destId="{B3BB4A74-4D59-3748-BE48-B0D9C400ECDD}" srcOrd="0" destOrd="0" presId="urn:microsoft.com/office/officeart/2005/8/layout/radial5"/>
    <dgm:cxn modelId="{E8955DC1-5EB8-4B2A-B81F-DD5118F26AB9}" type="presOf" srcId="{1306CF0D-5775-5344-8388-7C852DAAF943}" destId="{BCAB623A-3565-AD45-B6FE-8BA4CDADF373}" srcOrd="0" destOrd="0" presId="urn:microsoft.com/office/officeart/2005/8/layout/radial5"/>
    <dgm:cxn modelId="{C934F4FA-F7E1-4544-946E-BE97C13F6E51}" type="presOf" srcId="{CEE2117D-54AC-874E-A15E-4C04478799F5}" destId="{F471CDAC-DB0B-DD4A-94F1-CDADAEBF0166}" srcOrd="0" destOrd="0" presId="urn:microsoft.com/office/officeart/2005/8/layout/radial5"/>
    <dgm:cxn modelId="{6061C1F9-F84A-40C9-8798-482BA7F43D03}" type="presOf" srcId="{20932096-E074-6A46-B4C2-3BFD58A2E52F}" destId="{1D97AC50-73D7-8541-9836-E67F1C4C5C61}" srcOrd="0" destOrd="0" presId="urn:microsoft.com/office/officeart/2005/8/layout/radial5"/>
    <dgm:cxn modelId="{372E73A2-BC19-4191-830B-A483F18752B1}" type="presParOf" srcId="{6BFCBB75-7B4C-4846-9F4B-FCAF94B60680}" destId="{1D97AC50-73D7-8541-9836-E67F1C4C5C61}" srcOrd="0" destOrd="0" presId="urn:microsoft.com/office/officeart/2005/8/layout/radial5"/>
    <dgm:cxn modelId="{EEF7001F-4E47-4A93-B41A-941538DFB720}" type="presParOf" srcId="{6BFCBB75-7B4C-4846-9F4B-FCAF94B60680}" destId="{33C8E65B-DE03-7343-A412-DBF7542994AC}" srcOrd="1" destOrd="0" presId="urn:microsoft.com/office/officeart/2005/8/layout/radial5"/>
    <dgm:cxn modelId="{58530A50-0909-4CCD-A4F7-0E5EAD73E6CA}" type="presParOf" srcId="{33C8E65B-DE03-7343-A412-DBF7542994AC}" destId="{BCA0FC6C-1D46-6945-B4F7-6EE7139B6988}" srcOrd="0" destOrd="0" presId="urn:microsoft.com/office/officeart/2005/8/layout/radial5"/>
    <dgm:cxn modelId="{D454D0B0-3C8F-498E-8AC7-406B080359AB}" type="presParOf" srcId="{6BFCBB75-7B4C-4846-9F4B-FCAF94B60680}" destId="{47281704-D6DF-6540-B418-6EA89DBE3ED8}" srcOrd="2" destOrd="0" presId="urn:microsoft.com/office/officeart/2005/8/layout/radial5"/>
    <dgm:cxn modelId="{83619AAB-42D8-4972-9157-3A159B5B43B7}" type="presParOf" srcId="{6BFCBB75-7B4C-4846-9F4B-FCAF94B60680}" destId="{B3BB4A74-4D59-3748-BE48-B0D9C400ECDD}" srcOrd="3" destOrd="0" presId="urn:microsoft.com/office/officeart/2005/8/layout/radial5"/>
    <dgm:cxn modelId="{E42689AA-4C7B-4715-A82E-B965C3DF2B02}" type="presParOf" srcId="{B3BB4A74-4D59-3748-BE48-B0D9C400ECDD}" destId="{A41778E9-D1DE-E64F-BE64-8F1991064372}" srcOrd="0" destOrd="0" presId="urn:microsoft.com/office/officeart/2005/8/layout/radial5"/>
    <dgm:cxn modelId="{CF91BB87-EF17-4336-8D94-02E8CED38D0F}" type="presParOf" srcId="{6BFCBB75-7B4C-4846-9F4B-FCAF94B60680}" destId="{18828952-00D2-6641-B98F-4BADC50ABC00}" srcOrd="4" destOrd="0" presId="urn:microsoft.com/office/officeart/2005/8/layout/radial5"/>
    <dgm:cxn modelId="{B778B6C7-B526-467C-8ADA-3F9C2951065C}" type="presParOf" srcId="{6BFCBB75-7B4C-4846-9F4B-FCAF94B60680}" destId="{A04FBB51-19AA-0C47-B4D5-CC74C17CAFEF}" srcOrd="5" destOrd="0" presId="urn:microsoft.com/office/officeart/2005/8/layout/radial5"/>
    <dgm:cxn modelId="{B641256B-7E50-4821-936E-D7745459B917}" type="presParOf" srcId="{A04FBB51-19AA-0C47-B4D5-CC74C17CAFEF}" destId="{877FADEB-48B4-1145-93DC-7AE8BAAA4347}" srcOrd="0" destOrd="0" presId="urn:microsoft.com/office/officeart/2005/8/layout/radial5"/>
    <dgm:cxn modelId="{A9D2B561-5CD7-4E31-B6BF-CA151527360C}" type="presParOf" srcId="{6BFCBB75-7B4C-4846-9F4B-FCAF94B60680}" destId="{4AF6C5BE-6243-554E-BEB2-B318289E9E5B}" srcOrd="6" destOrd="0" presId="urn:microsoft.com/office/officeart/2005/8/layout/radial5"/>
    <dgm:cxn modelId="{C7590129-E6F4-479A-BAAE-3764724A2AED}" type="presParOf" srcId="{6BFCBB75-7B4C-4846-9F4B-FCAF94B60680}" destId="{F471CDAC-DB0B-DD4A-94F1-CDADAEBF0166}" srcOrd="7" destOrd="0" presId="urn:microsoft.com/office/officeart/2005/8/layout/radial5"/>
    <dgm:cxn modelId="{ABD90F24-53EB-454C-816F-BF485075CB8C}" type="presParOf" srcId="{F471CDAC-DB0B-DD4A-94F1-CDADAEBF0166}" destId="{E23E8462-7787-1F41-940F-6A5BB50AAD87}" srcOrd="0" destOrd="0" presId="urn:microsoft.com/office/officeart/2005/8/layout/radial5"/>
    <dgm:cxn modelId="{1E83875C-4FFD-4100-AA3C-6FE7956D52F3}" type="presParOf" srcId="{6BFCBB75-7B4C-4846-9F4B-FCAF94B60680}" destId="{418A417C-577E-A049-8B55-D924F1B1A387}" srcOrd="8" destOrd="0" presId="urn:microsoft.com/office/officeart/2005/8/layout/radial5"/>
    <dgm:cxn modelId="{E748F5E3-59AE-405B-A299-63B384F81F68}" type="presParOf" srcId="{6BFCBB75-7B4C-4846-9F4B-FCAF94B60680}" destId="{FE97A8B7-B60A-D341-9D76-BBEA7A6EE362}" srcOrd="9" destOrd="0" presId="urn:microsoft.com/office/officeart/2005/8/layout/radial5"/>
    <dgm:cxn modelId="{8ACC4D8A-55FD-47D7-AFE0-FEEDD34D1F97}" type="presParOf" srcId="{FE97A8B7-B60A-D341-9D76-BBEA7A6EE362}" destId="{FC85CA02-8932-704A-8A7A-E25142AF97E7}" srcOrd="0" destOrd="0" presId="urn:microsoft.com/office/officeart/2005/8/layout/radial5"/>
    <dgm:cxn modelId="{B6C33E4A-D709-4989-960E-C467983C602A}" type="presParOf" srcId="{6BFCBB75-7B4C-4846-9F4B-FCAF94B60680}" destId="{BCAB623A-3565-AD45-B6FE-8BA4CDADF373}"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3864D7-2CE2-457F-822E-50BF9594A420}" type="datetimeFigureOut">
              <a:rPr lang="en-US" smtClean="0"/>
              <a:t>10/6/2015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686CDFF-B8C3-4B81-BB8C-9C1886F9C1C6}" type="slidenum">
              <a:rPr lang="en-US" smtClean="0"/>
              <a:t>‹#›</a:t>
            </a:fld>
            <a:endParaRPr lang="en-US"/>
          </a:p>
        </p:txBody>
      </p:sp>
    </p:spTree>
    <p:extLst>
      <p:ext uri="{BB962C8B-B14F-4D97-AF65-F5344CB8AC3E}">
        <p14:creationId xmlns:p14="http://schemas.microsoft.com/office/powerpoint/2010/main" val="23065422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3B2C90-82F6-49E8-A49D-8F13CF9F64A0}" type="datetimeFigureOut">
              <a:rPr lang="en-US" smtClean="0"/>
              <a:t>10/6/2015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0AC3A4-F1B0-435E-A7BF-E5EB3AD73269}" type="slidenum">
              <a:rPr lang="en-US" smtClean="0"/>
              <a:t>‹#›</a:t>
            </a:fld>
            <a:endParaRPr lang="en-US"/>
          </a:p>
        </p:txBody>
      </p:sp>
    </p:spTree>
    <p:extLst>
      <p:ext uri="{BB962C8B-B14F-4D97-AF65-F5344CB8AC3E}">
        <p14:creationId xmlns:p14="http://schemas.microsoft.com/office/powerpoint/2010/main" val="332120728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dana-farber.org/uploadedFiles/Library/adult-care/treatment-and-support/support/nutrition-services/phytonutrient-rich-foods.pdf"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www.ewg.org/foodnews/summary/"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dana-farber.org/Health-Library/Meal-Planning--Healthy-Cooking-Techniques.aspx"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www.dana-farber.org/Health-Library/Health-Library-Results.aspx?scat=Content%20Types&amp;sname=269&amp;saction=1" TargetMode="External"/><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Introductions. First want to tell</a:t>
            </a:r>
            <a:r>
              <a:rPr lang="en-US" baseline="0" dirty="0" smtClean="0"/>
              <a:t> you about a patient and then ask you a question.</a:t>
            </a:r>
            <a:endParaRPr lang="en-US" dirty="0"/>
          </a:p>
        </p:txBody>
      </p:sp>
      <p:sp>
        <p:nvSpPr>
          <p:cNvPr id="4" name="Slide Number Placeholder 3"/>
          <p:cNvSpPr>
            <a:spLocks noGrp="1"/>
          </p:cNvSpPr>
          <p:nvPr>
            <p:ph type="sldNum" sz="quarter" idx="10"/>
          </p:nvPr>
        </p:nvSpPr>
        <p:spPr/>
        <p:txBody>
          <a:bodyPr/>
          <a:lstStyle/>
          <a:p>
            <a:fld id="{BA0AC3A4-F1B0-435E-A7BF-E5EB3AD73269}" type="slidenum">
              <a:rPr lang="en-US" smtClean="0"/>
              <a:t>1</a:t>
            </a:fld>
            <a:endParaRPr lang="en-US"/>
          </a:p>
        </p:txBody>
      </p:sp>
    </p:spTree>
    <p:extLst>
      <p:ext uri="{BB962C8B-B14F-4D97-AF65-F5344CB8AC3E}">
        <p14:creationId xmlns:p14="http://schemas.microsoft.com/office/powerpoint/2010/main" val="388650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 Hopkins</a:t>
            </a:r>
            <a:r>
              <a:rPr lang="en-US" baseline="0" dirty="0" smtClean="0"/>
              <a:t> has published on a 5</a:t>
            </a:r>
            <a:r>
              <a:rPr lang="en-US" baseline="30000" dirty="0" smtClean="0"/>
              <a:t>th</a:t>
            </a:r>
            <a:r>
              <a:rPr lang="en-US" baseline="0" dirty="0" smtClean="0"/>
              <a:t> component of survivorship. .. Asking Life goals</a:t>
            </a:r>
          </a:p>
          <a:p>
            <a:r>
              <a:rPr lang="en-US" dirty="0" smtClean="0"/>
              <a:t>Referral to fertility specialist</a:t>
            </a:r>
            <a:r>
              <a:rPr lang="en-US" baseline="0" dirty="0" smtClean="0"/>
              <a:t> prior to systemic therapy</a:t>
            </a:r>
          </a:p>
          <a:p>
            <a:r>
              <a:rPr lang="en-US" baseline="0" dirty="0" smtClean="0"/>
              <a:t>Arrange treatment to reduce time away from work</a:t>
            </a:r>
            <a:endParaRPr lang="en-US" dirty="0"/>
          </a:p>
        </p:txBody>
      </p:sp>
      <p:sp>
        <p:nvSpPr>
          <p:cNvPr id="4" name="Slide Number Placeholder 3"/>
          <p:cNvSpPr>
            <a:spLocks noGrp="1"/>
          </p:cNvSpPr>
          <p:nvPr>
            <p:ph type="sldNum" sz="quarter" idx="10"/>
          </p:nvPr>
        </p:nvSpPr>
        <p:spPr/>
        <p:txBody>
          <a:bodyPr/>
          <a:lstStyle/>
          <a:p>
            <a:fld id="{BA0AC3A4-F1B0-435E-A7BF-E5EB3AD73269}" type="slidenum">
              <a:rPr lang="en-US" smtClean="0"/>
              <a:t>10</a:t>
            </a:fld>
            <a:endParaRPr lang="en-US"/>
          </a:p>
        </p:txBody>
      </p:sp>
    </p:spTree>
    <p:extLst>
      <p:ext uri="{BB962C8B-B14F-4D97-AF65-F5344CB8AC3E}">
        <p14:creationId xmlns:p14="http://schemas.microsoft.com/office/powerpoint/2010/main" val="3917300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COC realized that we need to summarize our treatment of our cancer patients, what their current problems may be and provide a plan of how to move forward. This SCP is to be shared with patient and their PCP so that everyone is on the same page. </a:t>
            </a:r>
            <a:r>
              <a:rPr lang="en-US" dirty="0" smtClean="0"/>
              <a:t>Goal is improve overall quality of life and to enable cancer patients to become partners in their</a:t>
            </a:r>
            <a:r>
              <a:rPr lang="en-US" baseline="0" dirty="0" smtClean="0"/>
              <a:t> own care.  </a:t>
            </a:r>
          </a:p>
          <a:p>
            <a:endParaRPr lang="en-US" baseline="0" dirty="0" smtClean="0"/>
          </a:p>
          <a:p>
            <a:r>
              <a:rPr lang="en-US" baseline="0" dirty="0" smtClean="0"/>
              <a:t>Prior to COC standards, estimated that only 1-2 % of patients ( at Hutch) had such SCP</a:t>
            </a:r>
            <a:endParaRPr lang="en-US" dirty="0"/>
          </a:p>
        </p:txBody>
      </p:sp>
      <p:sp>
        <p:nvSpPr>
          <p:cNvPr id="4" name="Slide Number Placeholder 3"/>
          <p:cNvSpPr>
            <a:spLocks noGrp="1"/>
          </p:cNvSpPr>
          <p:nvPr>
            <p:ph type="sldNum" sz="quarter" idx="10"/>
          </p:nvPr>
        </p:nvSpPr>
        <p:spPr/>
        <p:txBody>
          <a:bodyPr/>
          <a:lstStyle/>
          <a:p>
            <a:fld id="{BA0AC3A4-F1B0-435E-A7BF-E5EB3AD73269}" type="slidenum">
              <a:rPr lang="en-US" smtClean="0"/>
              <a:t>11</a:t>
            </a:fld>
            <a:endParaRPr lang="en-US"/>
          </a:p>
        </p:txBody>
      </p:sp>
    </p:spTree>
    <p:extLst>
      <p:ext uri="{BB962C8B-B14F-4D97-AF65-F5344CB8AC3E}">
        <p14:creationId xmlns:p14="http://schemas.microsoft.com/office/powerpoint/2010/main" val="1888508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37% of  cancer programs felt “completely confident” that their program could implement the SCP  by 2015. </a:t>
            </a:r>
          </a:p>
          <a:p>
            <a:r>
              <a:rPr lang="en-US" smtClean="0"/>
              <a:t>only 21% had a Survivorship care plan process that had been developed.</a:t>
            </a:r>
          </a:p>
          <a:p>
            <a:endParaRPr lang="en-US"/>
          </a:p>
        </p:txBody>
      </p:sp>
      <p:sp>
        <p:nvSpPr>
          <p:cNvPr id="4" name="Slide Number Placeholder 3"/>
          <p:cNvSpPr>
            <a:spLocks noGrp="1"/>
          </p:cNvSpPr>
          <p:nvPr>
            <p:ph type="sldNum" sz="quarter" idx="10"/>
          </p:nvPr>
        </p:nvSpPr>
        <p:spPr/>
        <p:txBody>
          <a:bodyPr/>
          <a:lstStyle/>
          <a:p>
            <a:fld id="{BA0AC3A4-F1B0-435E-A7BF-E5EB3AD73269}" type="slidenum">
              <a:rPr lang="en-US" smtClean="0"/>
              <a:t>12</a:t>
            </a:fld>
            <a:endParaRPr lang="en-US"/>
          </a:p>
        </p:txBody>
      </p:sp>
    </p:spTree>
    <p:extLst>
      <p:ext uri="{BB962C8B-B14F-4D97-AF65-F5344CB8AC3E}">
        <p14:creationId xmlns:p14="http://schemas.microsoft.com/office/powerpoint/2010/main" val="587826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0AC3A4-F1B0-435E-A7BF-E5EB3AD73269}" type="slidenum">
              <a:rPr lang="en-US" smtClean="0"/>
              <a:t>13</a:t>
            </a:fld>
            <a:endParaRPr lang="en-US"/>
          </a:p>
        </p:txBody>
      </p:sp>
    </p:spTree>
    <p:extLst>
      <p:ext uri="{BB962C8B-B14F-4D97-AF65-F5344CB8AC3E}">
        <p14:creationId xmlns:p14="http://schemas.microsoft.com/office/powerpoint/2010/main" val="2239295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Need for adjuvant therapy for cancer (</a:t>
            </a:r>
            <a:r>
              <a:rPr lang="en-US" sz="1800" dirty="0" err="1" smtClean="0"/>
              <a:t>name,duration,poss</a:t>
            </a:r>
            <a:r>
              <a:rPr lang="en-US" sz="1800" dirty="0" smtClean="0"/>
              <a:t> SE)</a:t>
            </a:r>
          </a:p>
          <a:p>
            <a:pPr marL="342900" lvl="1"/>
            <a:r>
              <a:rPr lang="en-US" sz="1800" dirty="0" smtClean="0"/>
              <a:t>Schedule of F/U visits (table): </a:t>
            </a:r>
            <a:r>
              <a:rPr lang="en-US" sz="1600" dirty="0" err="1" smtClean="0"/>
              <a:t>who,freq,where</a:t>
            </a:r>
            <a:endParaRPr lang="en-US" sz="1800" dirty="0" smtClean="0"/>
          </a:p>
          <a:p>
            <a:pPr marL="342900" lvl="1"/>
            <a:r>
              <a:rPr lang="en-US" sz="1800" dirty="0" smtClean="0"/>
              <a:t>Cancer surveillance tests (table): </a:t>
            </a:r>
            <a:r>
              <a:rPr lang="en-US" sz="1600" dirty="0" err="1" smtClean="0"/>
              <a:t>who,freq,where</a:t>
            </a:r>
            <a:endParaRPr lang="en-US" sz="1800" dirty="0" smtClean="0"/>
          </a:p>
          <a:p>
            <a:r>
              <a:rPr lang="en-US" sz="1800" dirty="0" smtClean="0"/>
              <a:t>Cancer screening for early detection of new primaries ( if diff from gen pop)): </a:t>
            </a:r>
            <a:r>
              <a:rPr lang="en-US" sz="1600" dirty="0" err="1" smtClean="0"/>
              <a:t>Who,freq,where</a:t>
            </a:r>
            <a:endParaRPr lang="en-US" sz="1600" dirty="0" smtClean="0"/>
          </a:p>
          <a:p>
            <a:r>
              <a:rPr lang="en-US" sz="1800" dirty="0" smtClean="0"/>
              <a:t>Other periodic tests and exams “continue all standard non-cancer related health care with your primary care provider with the following exceptions if any..”</a:t>
            </a:r>
          </a:p>
          <a:p>
            <a:r>
              <a:rPr lang="en-US" sz="1800" dirty="0" smtClean="0"/>
              <a:t>Possible </a:t>
            </a:r>
            <a:r>
              <a:rPr lang="en-US" sz="1800" dirty="0" err="1" smtClean="0"/>
              <a:t>sxs</a:t>
            </a:r>
            <a:r>
              <a:rPr lang="en-US" sz="1800" dirty="0" smtClean="0"/>
              <a:t> of recurrence: “any new and /or persistent </a:t>
            </a:r>
            <a:r>
              <a:rPr lang="en-US" sz="1800" dirty="0" err="1" smtClean="0"/>
              <a:t>sxs</a:t>
            </a:r>
            <a:r>
              <a:rPr lang="en-US" sz="1800" dirty="0" smtClean="0"/>
              <a:t> should be brought to the attention of your provider</a:t>
            </a:r>
          </a:p>
          <a:p>
            <a:r>
              <a:rPr lang="en-US" sz="1800" dirty="0" smtClean="0"/>
              <a:t>A list of likely or rare but clinically significant late and/or long term effects that survivor may have based on </a:t>
            </a:r>
            <a:r>
              <a:rPr lang="en-US" sz="1800" dirty="0" err="1" smtClean="0"/>
              <a:t>individ</a:t>
            </a:r>
            <a:r>
              <a:rPr lang="en-US" sz="1800" dirty="0" smtClean="0"/>
              <a:t> dx and </a:t>
            </a:r>
            <a:r>
              <a:rPr lang="en-US" sz="1800" dirty="0" err="1" smtClean="0"/>
              <a:t>tx</a:t>
            </a:r>
            <a:r>
              <a:rPr lang="en-US" sz="1800" dirty="0" smtClean="0"/>
              <a:t>, including </a:t>
            </a:r>
            <a:r>
              <a:rPr lang="en-US" sz="1800" dirty="0" err="1" smtClean="0"/>
              <a:t>sxs</a:t>
            </a:r>
            <a:r>
              <a:rPr lang="en-US" sz="1800" dirty="0" smtClean="0"/>
              <a:t> that may indicate presence of such conditions.</a:t>
            </a:r>
          </a:p>
          <a:p>
            <a:r>
              <a:rPr lang="en-US" sz="1800" dirty="0" smtClean="0"/>
              <a:t>List of areas where survivors have experienced issues( emotional, mental health, parenting, work, financial issues, insurance) to ensure </a:t>
            </a:r>
            <a:r>
              <a:rPr lang="en-US" sz="1800" dirty="0" err="1" smtClean="0"/>
              <a:t>pt</a:t>
            </a:r>
            <a:r>
              <a:rPr lang="en-US" sz="1800" dirty="0" smtClean="0"/>
              <a:t> speaks with oncologist and/or PCP. Provide local and national resources.</a:t>
            </a:r>
          </a:p>
          <a:p>
            <a:r>
              <a:rPr lang="en-US" sz="1800" dirty="0" smtClean="0"/>
              <a:t>General statement emphasizing importance of healthy diet, exercise, smoking cessation and </a:t>
            </a:r>
            <a:r>
              <a:rPr lang="en-US" sz="1800" dirty="0" err="1" smtClean="0"/>
              <a:t>alchohol</a:t>
            </a:r>
            <a:r>
              <a:rPr lang="en-US" sz="1800" dirty="0" smtClean="0"/>
              <a:t> reduction. Tailor if pertinent to individual.</a:t>
            </a:r>
          </a:p>
          <a:p>
            <a:endParaRPr lang="en-US" sz="1800" dirty="0" smtClean="0"/>
          </a:p>
          <a:p>
            <a:endParaRPr lang="en-US" dirty="0"/>
          </a:p>
        </p:txBody>
      </p:sp>
      <p:sp>
        <p:nvSpPr>
          <p:cNvPr id="4" name="Slide Number Placeholder 3"/>
          <p:cNvSpPr>
            <a:spLocks noGrp="1"/>
          </p:cNvSpPr>
          <p:nvPr>
            <p:ph type="sldNum" sz="quarter" idx="10"/>
          </p:nvPr>
        </p:nvSpPr>
        <p:spPr/>
        <p:txBody>
          <a:bodyPr/>
          <a:lstStyle/>
          <a:p>
            <a:fld id="{BA0AC3A4-F1B0-435E-A7BF-E5EB3AD73269}" type="slidenum">
              <a:rPr lang="en-US" smtClean="0"/>
              <a:t>14</a:t>
            </a:fld>
            <a:endParaRPr lang="en-US"/>
          </a:p>
        </p:txBody>
      </p:sp>
    </p:spTree>
    <p:extLst>
      <p:ext uri="{BB962C8B-B14F-4D97-AF65-F5344CB8AC3E}">
        <p14:creationId xmlns:p14="http://schemas.microsoft.com/office/powerpoint/2010/main" val="1907358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45 SCP, 11 practice</a:t>
            </a:r>
            <a:r>
              <a:rPr lang="en-US" baseline="0" dirty="0" smtClean="0"/>
              <a:t> sites Revised ASCO SCP</a:t>
            </a:r>
            <a:endParaRPr lang="en-US" dirty="0"/>
          </a:p>
        </p:txBody>
      </p:sp>
      <p:sp>
        <p:nvSpPr>
          <p:cNvPr id="4" name="Slide Number Placeholder 3"/>
          <p:cNvSpPr>
            <a:spLocks noGrp="1"/>
          </p:cNvSpPr>
          <p:nvPr>
            <p:ph type="sldNum" sz="quarter" idx="10"/>
          </p:nvPr>
        </p:nvSpPr>
        <p:spPr/>
        <p:txBody>
          <a:bodyPr/>
          <a:lstStyle/>
          <a:p>
            <a:fld id="{BA0AC3A4-F1B0-435E-A7BF-E5EB3AD73269}" type="slidenum">
              <a:rPr lang="en-US" smtClean="0"/>
              <a:t>16</a:t>
            </a:fld>
            <a:endParaRPr lang="en-US"/>
          </a:p>
        </p:txBody>
      </p:sp>
    </p:spTree>
    <p:extLst>
      <p:ext uri="{BB962C8B-B14F-4D97-AF65-F5344CB8AC3E}">
        <p14:creationId xmlns:p14="http://schemas.microsoft.com/office/powerpoint/2010/main" val="1421792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0AC3A4-F1B0-435E-A7BF-E5EB3AD73269}" type="slidenum">
              <a:rPr lang="en-US" smtClean="0"/>
              <a:t>18</a:t>
            </a:fld>
            <a:endParaRPr lang="en-US"/>
          </a:p>
        </p:txBody>
      </p:sp>
    </p:spTree>
    <p:extLst>
      <p:ext uri="{BB962C8B-B14F-4D97-AF65-F5344CB8AC3E}">
        <p14:creationId xmlns:p14="http://schemas.microsoft.com/office/powerpoint/2010/main" val="744342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5" name="Shape 145"/>
          <p:cNvSpPr txBox="1">
            <a:spLocks noGrp="1"/>
          </p:cNvSpPr>
          <p:nvPr>
            <p:ph type="body" idx="1"/>
          </p:nvPr>
        </p:nvSpPr>
        <p:spPr>
          <a:xfrm>
            <a:off x="685490" y="4342700"/>
            <a:ext cx="5487020" cy="278598"/>
          </a:xfrm>
          <a:prstGeom prst="rect">
            <a:avLst/>
          </a:prstGeom>
          <a:noFill/>
          <a:ln>
            <a:noFill/>
          </a:ln>
        </p:spPr>
        <p:txBody>
          <a:bodyPr lIns="91410" tIns="45693" rIns="91410" bIns="45693" anchor="t" anchorCtr="0">
            <a:spAutoFit/>
          </a:bodyPr>
          <a:lstStyle/>
          <a:p>
            <a:r>
              <a:rPr lang="en-US" dirty="0" smtClean="0"/>
              <a:t>There are a myriad of components</a:t>
            </a:r>
            <a:r>
              <a:rPr lang="en-US" baseline="0" dirty="0" smtClean="0"/>
              <a:t> to a comprehensive survivorship program. We can’t cover all these important topics today but would like touch on a few subjects that may benefit many patients.</a:t>
            </a:r>
            <a:endParaRPr dirty="0"/>
          </a:p>
        </p:txBody>
      </p:sp>
      <p:sp>
        <p:nvSpPr>
          <p:cNvPr id="146" name="Shape 146"/>
          <p:cNvSpPr txBox="1"/>
          <p:nvPr/>
        </p:nvSpPr>
        <p:spPr>
          <a:xfrm>
            <a:off x="3884958" y="8863844"/>
            <a:ext cx="2971490" cy="278598"/>
          </a:xfrm>
          <a:prstGeom prst="rect">
            <a:avLst/>
          </a:prstGeom>
          <a:noFill/>
          <a:ln>
            <a:noFill/>
          </a:ln>
        </p:spPr>
        <p:txBody>
          <a:bodyPr lIns="91410" tIns="45693" rIns="91410" bIns="45693" anchor="b" anchorCtr="0">
            <a:spAutoFit/>
          </a:bodyPr>
          <a:lstStyle/>
          <a:p>
            <a:pPr algn="r">
              <a:buSzPct val="25000"/>
            </a:pPr>
            <a:r>
              <a:rPr lang="x-none" sz="1200"/>
              <a:t>*</a:t>
            </a:r>
          </a:p>
        </p:txBody>
      </p:sp>
    </p:spTree>
    <p:extLst>
      <p:ext uri="{BB962C8B-B14F-4D97-AF65-F5344CB8AC3E}">
        <p14:creationId xmlns:p14="http://schemas.microsoft.com/office/powerpoint/2010/main" val="856260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apnea, restless leg syndrome, narcolepsy</a:t>
            </a:r>
          </a:p>
          <a:p>
            <a:endParaRPr lang="en-US" dirty="0"/>
          </a:p>
        </p:txBody>
      </p:sp>
      <p:sp>
        <p:nvSpPr>
          <p:cNvPr id="4" name="Slide Number Placeholder 3"/>
          <p:cNvSpPr>
            <a:spLocks noGrp="1"/>
          </p:cNvSpPr>
          <p:nvPr>
            <p:ph type="sldNum" sz="quarter" idx="10"/>
          </p:nvPr>
        </p:nvSpPr>
        <p:spPr/>
        <p:txBody>
          <a:bodyPr/>
          <a:lstStyle/>
          <a:p>
            <a:fld id="{BA0AC3A4-F1B0-435E-A7BF-E5EB3AD73269}" type="slidenum">
              <a:rPr lang="en-US" smtClean="0"/>
              <a:t>21</a:t>
            </a:fld>
            <a:endParaRPr lang="en-US"/>
          </a:p>
        </p:txBody>
      </p:sp>
    </p:spTree>
    <p:extLst>
      <p:ext uri="{BB962C8B-B14F-4D97-AF65-F5344CB8AC3E}">
        <p14:creationId xmlns:p14="http://schemas.microsoft.com/office/powerpoint/2010/main" val="25081579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So how do we improve sleep hygiene</a:t>
            </a:r>
          </a:p>
          <a:p>
            <a:r>
              <a:rPr lang="en-US" sz="1200" dirty="0" smtClean="0"/>
              <a:t>( get out of office and into sun)to maintain healthy sleep wake cycle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Michael </a:t>
            </a:r>
            <a:r>
              <a:rPr lang="en-US" sz="1200" dirty="0" err="1" smtClean="0"/>
              <a:t>Thorpy</a:t>
            </a:r>
            <a:r>
              <a:rPr lang="en-US" sz="1200" dirty="0" smtClean="0"/>
              <a:t>- National Sleep foundation 2015</a:t>
            </a:r>
          </a:p>
          <a:p>
            <a:r>
              <a:rPr lang="en-US" sz="1200" dirty="0" smtClean="0"/>
              <a:t>	</a:t>
            </a:r>
            <a:endParaRPr lang="en-US" dirty="0"/>
          </a:p>
        </p:txBody>
      </p:sp>
      <p:sp>
        <p:nvSpPr>
          <p:cNvPr id="4" name="Slide Number Placeholder 3"/>
          <p:cNvSpPr>
            <a:spLocks noGrp="1"/>
          </p:cNvSpPr>
          <p:nvPr>
            <p:ph type="sldNum" sz="quarter" idx="10"/>
          </p:nvPr>
        </p:nvSpPr>
        <p:spPr/>
        <p:txBody>
          <a:bodyPr/>
          <a:lstStyle/>
          <a:p>
            <a:fld id="{BA0AC3A4-F1B0-435E-A7BF-E5EB3AD73269}" type="slidenum">
              <a:rPr lang="en-US" smtClean="0"/>
              <a:t>22</a:t>
            </a:fld>
            <a:endParaRPr lang="en-US"/>
          </a:p>
        </p:txBody>
      </p:sp>
    </p:spTree>
    <p:extLst>
      <p:ext uri="{BB962C8B-B14F-4D97-AF65-F5344CB8AC3E}">
        <p14:creationId xmlns:p14="http://schemas.microsoft.com/office/powerpoint/2010/main" val="2040399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let’s define survivorship</a:t>
            </a:r>
          </a:p>
          <a:p>
            <a:r>
              <a:rPr lang="en-US" dirty="0" smtClean="0"/>
              <a:t>Co-survivor</a:t>
            </a:r>
          </a:p>
          <a:p>
            <a:endParaRPr lang="en-US" dirty="0" smtClean="0"/>
          </a:p>
          <a:p>
            <a:r>
              <a:rPr lang="en-US" dirty="0" smtClean="0"/>
              <a:t>So as a multidisciplinary</a:t>
            </a:r>
            <a:r>
              <a:rPr lang="en-US" baseline="0" dirty="0" smtClean="0"/>
              <a:t> team</a:t>
            </a:r>
            <a:r>
              <a:rPr lang="en-US" dirty="0" smtClean="0"/>
              <a:t> we are not “done with Mary” </a:t>
            </a:r>
          </a:p>
        </p:txBody>
      </p:sp>
      <p:sp>
        <p:nvSpPr>
          <p:cNvPr id="4" name="Slide Number Placeholder 3"/>
          <p:cNvSpPr>
            <a:spLocks noGrp="1"/>
          </p:cNvSpPr>
          <p:nvPr>
            <p:ph type="sldNum" sz="quarter" idx="10"/>
          </p:nvPr>
        </p:nvSpPr>
        <p:spPr/>
        <p:txBody>
          <a:bodyPr/>
          <a:lstStyle/>
          <a:p>
            <a:pPr>
              <a:defRPr/>
            </a:pPr>
            <a:fld id="{D8482A88-EC00-44DD-9024-DB9FC1B84A79}" type="slidenum">
              <a:rPr lang="en-US" smtClean="0"/>
              <a:pPr>
                <a:defRPr/>
              </a:pPr>
              <a:t>2</a:t>
            </a:fld>
            <a:endParaRPr lang="en-US" dirty="0"/>
          </a:p>
        </p:txBody>
      </p:sp>
    </p:spTree>
    <p:extLst>
      <p:ext uri="{BB962C8B-B14F-4D97-AF65-F5344CB8AC3E}">
        <p14:creationId xmlns:p14="http://schemas.microsoft.com/office/powerpoint/2010/main" val="2430011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Diets that significantly restrict carbohydrates increase symptoms of fatigue and decrease body energy supplies and endurance. In addition, low carbohydrate diets cause a loss of fluid and electrolytes.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Sleep</a:t>
            </a:r>
            <a:r>
              <a:rPr lang="en-US" baseline="0" dirty="0" smtClean="0"/>
              <a:t> hygiene ( avoid napping, avoid stimulants of </a:t>
            </a:r>
            <a:r>
              <a:rPr lang="en-US" baseline="0" dirty="0" err="1" smtClean="0"/>
              <a:t>cafeeine</a:t>
            </a:r>
            <a:r>
              <a:rPr lang="en-US" baseline="0" dirty="0" smtClean="0"/>
              <a:t>( pain relievers, </a:t>
            </a:r>
            <a:r>
              <a:rPr lang="en-US" baseline="0" dirty="0" err="1" smtClean="0"/>
              <a:t>coffee,tea</a:t>
            </a:r>
            <a:r>
              <a:rPr lang="en-US" baseline="0" dirty="0" smtClean="0"/>
              <a:t>, cola), nicotine, ETOH, and </a:t>
            </a:r>
            <a:r>
              <a:rPr lang="en-US" baseline="0" dirty="0" err="1" smtClean="0"/>
              <a:t>spicey</a:t>
            </a:r>
            <a:r>
              <a:rPr lang="en-US" baseline="0" dirty="0" smtClean="0"/>
              <a:t> foods near bedtime, vigorous exercise in am or afternoon, relaxing yoga at bedtime, avoid large meals at nights,  ensure </a:t>
            </a:r>
            <a:r>
              <a:rPr lang="en-US" baseline="0" dirty="0" err="1" smtClean="0"/>
              <a:t>adeq</a:t>
            </a:r>
            <a:r>
              <a:rPr lang="en-US" baseline="0" dirty="0" smtClean="0"/>
              <a:t> exposure to natural light ( get out of office and into sun)to maintain healthy sleep wake cycle,  Avoid upsetting conversations and activities before bed – try not to take problems( cortisol) to bed. Associate bed with sleep- not TV, radio or read.  Try to have 8 hours in bed if lots of daytime sleepiness or 7 hours if difficulty sleeping.  Try to have regular sleep wake pattern 7 days a </a:t>
            </a:r>
            <a:r>
              <a:rPr lang="en-US" baseline="0" dirty="0" err="1" smtClean="0"/>
              <a:t>week.Room</a:t>
            </a:r>
            <a:r>
              <a:rPr lang="en-US" baseline="0" dirty="0" smtClean="0"/>
              <a:t> should be comfortable ( dark and cool and well ventilated--- Michael </a:t>
            </a:r>
            <a:r>
              <a:rPr lang="en-US" baseline="0" dirty="0" err="1" smtClean="0"/>
              <a:t>Thorpy</a:t>
            </a:r>
            <a:r>
              <a:rPr lang="en-US" baseline="0" dirty="0" smtClean="0"/>
              <a:t>- National Sleep foundation 2015</a:t>
            </a:r>
          </a:p>
          <a:p>
            <a:endParaRPr lang="en-US" baseline="0" dirty="0" smtClean="0"/>
          </a:p>
          <a:p>
            <a:r>
              <a:rPr lang="en-US" baseline="0" dirty="0" smtClean="0"/>
              <a:t>Change your body temp- take hot shower, as you cool off – get sleepy</a:t>
            </a:r>
          </a:p>
          <a:p>
            <a:endParaRPr lang="en-US" baseline="0" dirty="0" smtClean="0"/>
          </a:p>
          <a:p>
            <a:r>
              <a:rPr lang="en-US" baseline="0" dirty="0" smtClean="0"/>
              <a:t>New mattress after 10 years, keep pets out if they keep waking you.</a:t>
            </a:r>
          </a:p>
          <a:p>
            <a:r>
              <a:rPr lang="en-US" baseline="0" dirty="0" smtClean="0"/>
              <a:t>If you can’t fall asleep after 20 </a:t>
            </a:r>
            <a:r>
              <a:rPr lang="en-US" baseline="0" dirty="0" err="1" smtClean="0"/>
              <a:t>mins</a:t>
            </a:r>
            <a:r>
              <a:rPr lang="en-US" baseline="0" dirty="0" smtClean="0"/>
              <a:t> </a:t>
            </a:r>
            <a:r>
              <a:rPr lang="en-US" baseline="0" dirty="0" err="1" smtClean="0"/>
              <a:t>geet</a:t>
            </a:r>
            <a:r>
              <a:rPr lang="en-US" baseline="0" dirty="0" smtClean="0"/>
              <a:t> up and engage in quiet restful activity such as reading or listening to music- keep lights dim.</a:t>
            </a:r>
          </a:p>
          <a:p>
            <a:endParaRPr lang="en-US" baseline="0" dirty="0" smtClean="0"/>
          </a:p>
          <a:p>
            <a:r>
              <a:rPr lang="en-US" baseline="0" dirty="0" smtClean="0"/>
              <a:t>Nighttime snacks- diary or carbs</a:t>
            </a:r>
          </a:p>
          <a:p>
            <a:r>
              <a:rPr lang="en-US" baseline="0" dirty="0" smtClean="0"/>
              <a:t>Nap before 5 pm</a:t>
            </a:r>
          </a:p>
          <a:p>
            <a:endParaRPr lang="en-US" baseline="0" dirty="0" smtClean="0"/>
          </a:p>
          <a:p>
            <a:r>
              <a:rPr lang="en-US" baseline="0" dirty="0" smtClean="0"/>
              <a:t>Other etiologies= apnea, restless leg syndrome, narcolepsy</a:t>
            </a:r>
          </a:p>
          <a:p>
            <a:endParaRPr lang="en-US" baseline="0" dirty="0" smtClean="0"/>
          </a:p>
          <a:p>
            <a:r>
              <a:rPr lang="en-US" baseline="0" dirty="0" smtClean="0"/>
              <a:t>Maintain constant wake time</a:t>
            </a:r>
          </a:p>
          <a:p>
            <a:endParaRPr lang="en-US" baseline="0" dirty="0" smtClean="0"/>
          </a:p>
          <a:p>
            <a:r>
              <a:rPr lang="en-US" baseline="0" dirty="0" smtClean="0"/>
              <a:t>CBT- work with clinician to change your sleep habits</a:t>
            </a:r>
            <a:endParaRPr lang="en-US" dirty="0"/>
          </a:p>
        </p:txBody>
      </p:sp>
      <p:sp>
        <p:nvSpPr>
          <p:cNvPr id="4" name="Slide Number Placeholder 3"/>
          <p:cNvSpPr>
            <a:spLocks noGrp="1"/>
          </p:cNvSpPr>
          <p:nvPr>
            <p:ph type="sldNum" sz="quarter" idx="10"/>
          </p:nvPr>
        </p:nvSpPr>
        <p:spPr/>
        <p:txBody>
          <a:bodyPr/>
          <a:lstStyle/>
          <a:p>
            <a:fld id="{BA0AC3A4-F1B0-435E-A7BF-E5EB3AD73269}" type="slidenum">
              <a:rPr lang="en-US" smtClean="0"/>
              <a:t>23</a:t>
            </a:fld>
            <a:endParaRPr lang="en-US"/>
          </a:p>
        </p:txBody>
      </p:sp>
    </p:spTree>
    <p:extLst>
      <p:ext uri="{BB962C8B-B14F-4D97-AF65-F5344CB8AC3E}">
        <p14:creationId xmlns:p14="http://schemas.microsoft.com/office/powerpoint/2010/main" val="1268137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Breast cancer.org</a:t>
            </a:r>
            <a:endParaRPr lang="en-US" dirty="0"/>
          </a:p>
        </p:txBody>
      </p:sp>
      <p:sp>
        <p:nvSpPr>
          <p:cNvPr id="4" name="Slide Number Placeholder 3"/>
          <p:cNvSpPr>
            <a:spLocks noGrp="1"/>
          </p:cNvSpPr>
          <p:nvPr>
            <p:ph type="sldNum" sz="quarter" idx="10"/>
          </p:nvPr>
        </p:nvSpPr>
        <p:spPr/>
        <p:txBody>
          <a:bodyPr/>
          <a:lstStyle/>
          <a:p>
            <a:fld id="{BA0AC3A4-F1B0-435E-A7BF-E5EB3AD73269}" type="slidenum">
              <a:rPr lang="en-US" smtClean="0"/>
              <a:t>24</a:t>
            </a:fld>
            <a:endParaRPr lang="en-US"/>
          </a:p>
        </p:txBody>
      </p:sp>
    </p:spTree>
    <p:extLst>
      <p:ext uri="{BB962C8B-B14F-4D97-AF65-F5344CB8AC3E}">
        <p14:creationId xmlns:p14="http://schemas.microsoft.com/office/powerpoint/2010/main" val="36177058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61  Women at md Anderson receiving 6 weeks</a:t>
            </a:r>
            <a:r>
              <a:rPr lang="en-US" baseline="0" dirty="0" smtClean="0"/>
              <a:t> RT  took yoga 2x week vs other half did not, yoga more energy less daytime sleepiness, better physical functioning</a:t>
            </a:r>
            <a:endParaRPr lang="en-US" dirty="0"/>
          </a:p>
        </p:txBody>
      </p:sp>
      <p:sp>
        <p:nvSpPr>
          <p:cNvPr id="4" name="Slide Number Placeholder 3"/>
          <p:cNvSpPr>
            <a:spLocks noGrp="1"/>
          </p:cNvSpPr>
          <p:nvPr>
            <p:ph type="sldNum" sz="quarter" idx="10"/>
          </p:nvPr>
        </p:nvSpPr>
        <p:spPr/>
        <p:txBody>
          <a:bodyPr/>
          <a:lstStyle/>
          <a:p>
            <a:fld id="{BA0AC3A4-F1B0-435E-A7BF-E5EB3AD73269}" type="slidenum">
              <a:rPr lang="en-US" smtClean="0"/>
              <a:t>25</a:t>
            </a:fld>
            <a:endParaRPr lang="en-US"/>
          </a:p>
        </p:txBody>
      </p:sp>
    </p:spTree>
    <p:extLst>
      <p:ext uri="{BB962C8B-B14F-4D97-AF65-F5344CB8AC3E}">
        <p14:creationId xmlns:p14="http://schemas.microsoft.com/office/powerpoint/2010/main" val="24526870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yoursel</a:t>
            </a:r>
            <a:endParaRPr lang="en-US" dirty="0"/>
          </a:p>
        </p:txBody>
      </p:sp>
      <p:sp>
        <p:nvSpPr>
          <p:cNvPr id="4" name="Slide Number Placeholder 3"/>
          <p:cNvSpPr>
            <a:spLocks noGrp="1"/>
          </p:cNvSpPr>
          <p:nvPr>
            <p:ph type="sldNum" sz="quarter" idx="10"/>
          </p:nvPr>
        </p:nvSpPr>
        <p:spPr/>
        <p:txBody>
          <a:bodyPr/>
          <a:lstStyle/>
          <a:p>
            <a:fld id="{BA0AC3A4-F1B0-435E-A7BF-E5EB3AD73269}" type="slidenum">
              <a:rPr lang="en-US" smtClean="0"/>
              <a:t>26</a:t>
            </a:fld>
            <a:endParaRPr lang="en-US"/>
          </a:p>
        </p:txBody>
      </p:sp>
    </p:spTree>
    <p:extLst>
      <p:ext uri="{BB962C8B-B14F-4D97-AF65-F5344CB8AC3E}">
        <p14:creationId xmlns:p14="http://schemas.microsoft.com/office/powerpoint/2010/main" val="40592678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Two-thirds of Americans are overweight or obese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Work</a:t>
            </a:r>
            <a:r>
              <a:rPr lang="en-US" sz="1200" baseline="0" dirty="0" smtClean="0"/>
              <a:t> harder through diet and exercise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E9B5EC-F01C-4C34-B21C-D3641A6CA207}" type="slidenum">
              <a:rPr lang="en-US" smtClean="0"/>
              <a:pPr fontAlgn="base">
                <a:spcBef>
                  <a:spcPct val="0"/>
                </a:spcBef>
                <a:spcAft>
                  <a:spcPct val="0"/>
                </a:spcAft>
                <a:defRPr/>
              </a:pPr>
              <a:t>28</a:t>
            </a:fld>
            <a:endParaRPr lang="en-US" smtClean="0"/>
          </a:p>
        </p:txBody>
      </p:sp>
    </p:spTree>
    <p:extLst>
      <p:ext uri="{BB962C8B-B14F-4D97-AF65-F5344CB8AC3E}">
        <p14:creationId xmlns:p14="http://schemas.microsoft.com/office/powerpoint/2010/main" val="30978484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Both pre and postmenopausal</a:t>
            </a:r>
            <a:r>
              <a:rPr lang="en-US" dirty="0" smtClean="0"/>
              <a:t>: obesity </a:t>
            </a:r>
            <a:r>
              <a:rPr lang="en-US" dirty="0" err="1" smtClean="0"/>
              <a:t>inc</a:t>
            </a:r>
            <a:r>
              <a:rPr lang="en-US" dirty="0" smtClean="0"/>
              <a:t> mortality in both premenopausal (75%) and post-menopausal( 34%) women (n=200,000 meta-analysis)</a:t>
            </a:r>
          </a:p>
          <a:p>
            <a:r>
              <a:rPr lang="en-US" dirty="0" err="1" smtClean="0"/>
              <a:t>Renehan</a:t>
            </a:r>
            <a:r>
              <a:rPr lang="en-US" baseline="0" dirty="0" smtClean="0"/>
              <a:t> Lancet 2008</a:t>
            </a:r>
          </a:p>
          <a:p>
            <a:r>
              <a:rPr lang="en-US" baseline="0" dirty="0" smtClean="0"/>
              <a:t>Reeves BMJ 2007</a:t>
            </a:r>
          </a:p>
          <a:p>
            <a:r>
              <a:rPr lang="en-US" baseline="0" dirty="0" err="1" smtClean="0"/>
              <a:t>Cheraghi</a:t>
            </a:r>
            <a:r>
              <a:rPr lang="en-US" baseline="0" dirty="0" smtClean="0"/>
              <a:t> </a:t>
            </a:r>
            <a:r>
              <a:rPr lang="en-US" baseline="0" dirty="0" err="1" smtClean="0"/>
              <a:t>PlosOne</a:t>
            </a:r>
            <a:r>
              <a:rPr lang="en-US" baseline="0" dirty="0" smtClean="0"/>
              <a:t> 2012</a:t>
            </a:r>
          </a:p>
          <a:p>
            <a:r>
              <a:rPr lang="en-US" baseline="0" dirty="0" smtClean="0"/>
              <a:t>Goodwin J </a:t>
            </a:r>
            <a:r>
              <a:rPr lang="en-US" baseline="0" dirty="0" err="1" smtClean="0"/>
              <a:t>Clin</a:t>
            </a:r>
            <a:r>
              <a:rPr lang="en-US" baseline="0" dirty="0" smtClean="0"/>
              <a:t> </a:t>
            </a:r>
            <a:r>
              <a:rPr lang="en-US" baseline="0" dirty="0" err="1" smtClean="0"/>
              <a:t>Oncol</a:t>
            </a:r>
            <a:r>
              <a:rPr lang="en-US" baseline="0" dirty="0" smtClean="0"/>
              <a:t> 2002</a:t>
            </a:r>
          </a:p>
          <a:p>
            <a:r>
              <a:rPr lang="en-US" baseline="0" dirty="0" err="1" smtClean="0"/>
              <a:t>Belfiore</a:t>
            </a:r>
            <a:r>
              <a:rPr lang="en-US" baseline="0" dirty="0" smtClean="0"/>
              <a:t> </a:t>
            </a:r>
            <a:r>
              <a:rPr lang="en-US" baseline="0" dirty="0" err="1" smtClean="0"/>
              <a:t>Endocr</a:t>
            </a:r>
            <a:r>
              <a:rPr lang="en-US" baseline="0" dirty="0" smtClean="0"/>
              <a:t> </a:t>
            </a:r>
            <a:r>
              <a:rPr lang="en-US" baseline="0" dirty="0" err="1" smtClean="0"/>
              <a:t>Relat</a:t>
            </a:r>
            <a:r>
              <a:rPr lang="en-US" baseline="0" dirty="0" smtClean="0"/>
              <a:t> Cancer 2011</a:t>
            </a:r>
            <a:endParaRPr lang="en-US" dirty="0"/>
          </a:p>
        </p:txBody>
      </p:sp>
      <p:sp>
        <p:nvSpPr>
          <p:cNvPr id="4" name="Slide Number Placeholder 3"/>
          <p:cNvSpPr>
            <a:spLocks noGrp="1"/>
          </p:cNvSpPr>
          <p:nvPr>
            <p:ph type="sldNum" sz="quarter" idx="10"/>
          </p:nvPr>
        </p:nvSpPr>
        <p:spPr/>
        <p:txBody>
          <a:bodyPr/>
          <a:lstStyle/>
          <a:p>
            <a:fld id="{BA0AC3A4-F1B0-435E-A7BF-E5EB3AD73269}" type="slidenum">
              <a:rPr lang="en-US" smtClean="0"/>
              <a:t>29</a:t>
            </a:fld>
            <a:endParaRPr lang="en-US"/>
          </a:p>
        </p:txBody>
      </p:sp>
    </p:spTree>
    <p:extLst>
      <p:ext uri="{BB962C8B-B14F-4D97-AF65-F5344CB8AC3E}">
        <p14:creationId xmlns:p14="http://schemas.microsoft.com/office/powerpoint/2010/main" val="9236063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47500" lnSpcReduction="20000"/>
          </a:bodyPr>
          <a:lstStyle/>
          <a:p>
            <a:pPr eaLnBrk="1" fontAlgn="auto" hangingPunct="1">
              <a:spcBef>
                <a:spcPts val="0"/>
              </a:spcBef>
              <a:spcAft>
                <a:spcPts val="0"/>
              </a:spcAft>
              <a:buFont typeface="Arial" pitchFamily="34" charset="0"/>
              <a:buNone/>
              <a:defRPr/>
            </a:pPr>
            <a:r>
              <a:rPr lang="en-US" altLang="en-US" sz="1200" dirty="0" smtClean="0"/>
              <a:t>Other phytochemicals</a:t>
            </a:r>
            <a:r>
              <a:rPr lang="en-US" altLang="en-US" sz="1200" baseline="0" dirty="0" smtClean="0"/>
              <a:t> :</a:t>
            </a:r>
            <a:r>
              <a:rPr lang="en-US" altLang="en-US" sz="1200" dirty="0" err="1" smtClean="0"/>
              <a:t>glucosinolates</a:t>
            </a:r>
            <a:r>
              <a:rPr lang="en-US" altLang="en-US" sz="1200" dirty="0" smtClean="0"/>
              <a:t>, indoles, </a:t>
            </a:r>
            <a:r>
              <a:rPr lang="en-US" altLang="en-US" sz="1200" dirty="0" err="1" smtClean="0"/>
              <a:t>isothiocyanates</a:t>
            </a:r>
            <a:r>
              <a:rPr lang="en-US" altLang="en-US" sz="1200" dirty="0" smtClean="0"/>
              <a:t>) </a:t>
            </a:r>
            <a:endParaRPr lang="en-US" dirty="0" smtClean="0"/>
          </a:p>
          <a:p>
            <a:pPr eaLnBrk="1" fontAlgn="auto" hangingPunct="1">
              <a:spcBef>
                <a:spcPts val="0"/>
              </a:spcBef>
              <a:spcAft>
                <a:spcPts val="0"/>
              </a:spcAft>
              <a:buFont typeface="Arial" pitchFamily="34" charset="0"/>
              <a:buNone/>
              <a:defRPr/>
            </a:pPr>
            <a:r>
              <a:rPr lang="en-US" dirty="0" smtClean="0"/>
              <a:t>30 grams of fiber.:</a:t>
            </a:r>
            <a:r>
              <a:rPr lang="en-US" baseline="0" dirty="0" smtClean="0"/>
              <a:t> 5 fruits and veg plus 3 small servings of whole grains, 1 serving is one slice whole grain bread, ½ </a:t>
            </a:r>
            <a:r>
              <a:rPr lang="en-US" baseline="0" dirty="0" err="1" smtClean="0"/>
              <a:t>cp</a:t>
            </a:r>
            <a:r>
              <a:rPr lang="en-US" baseline="0" dirty="0" smtClean="0"/>
              <a:t> oatmeal, ½ </a:t>
            </a:r>
            <a:r>
              <a:rPr lang="en-US" baseline="0" dirty="0" err="1" smtClean="0"/>
              <a:t>cp</a:t>
            </a:r>
            <a:r>
              <a:rPr lang="en-US" baseline="0" dirty="0" smtClean="0"/>
              <a:t> brown rice</a:t>
            </a:r>
          </a:p>
          <a:p>
            <a:pPr eaLnBrk="1" fontAlgn="auto" hangingPunct="1">
              <a:spcBef>
                <a:spcPts val="0"/>
              </a:spcBef>
              <a:spcAft>
                <a:spcPts val="0"/>
              </a:spcAft>
              <a:buFont typeface="Arial" pitchFamily="34" charset="0"/>
              <a:buNone/>
              <a:defRPr/>
            </a:pPr>
            <a:r>
              <a:rPr lang="en-US" baseline="0" dirty="0" smtClean="0"/>
              <a:t>30 </a:t>
            </a:r>
            <a:r>
              <a:rPr lang="en-US" baseline="0" dirty="0" err="1" smtClean="0"/>
              <a:t>mins</a:t>
            </a:r>
            <a:r>
              <a:rPr lang="en-US" baseline="0" dirty="0" smtClean="0"/>
              <a:t> moderate walking</a:t>
            </a:r>
          </a:p>
          <a:p>
            <a:pPr eaLnBrk="1" fontAlgn="auto" hangingPunct="1">
              <a:spcBef>
                <a:spcPts val="0"/>
              </a:spcBef>
              <a:spcAft>
                <a:spcPts val="0"/>
              </a:spcAft>
              <a:buFont typeface="Arial" pitchFamily="34" charset="0"/>
              <a:buNone/>
              <a:defRPr/>
            </a:pPr>
            <a:r>
              <a:rPr lang="en-US" baseline="0" dirty="0" smtClean="0"/>
              <a:t>Every plate should be 2/3 plant foods </a:t>
            </a:r>
            <a:r>
              <a:rPr lang="en-US" baseline="0" dirty="0" err="1" smtClean="0"/>
              <a:t>amd</a:t>
            </a:r>
            <a:r>
              <a:rPr lang="en-US" baseline="0" dirty="0" smtClean="0"/>
              <a:t> 1/3 or less animal products</a:t>
            </a:r>
          </a:p>
          <a:p>
            <a:pPr eaLnBrk="1" fontAlgn="auto" hangingPunct="1">
              <a:spcBef>
                <a:spcPts val="0"/>
              </a:spcBef>
              <a:spcAft>
                <a:spcPts val="0"/>
              </a:spcAft>
              <a:buFont typeface="Arial" pitchFamily="34" charset="0"/>
              <a:buNone/>
              <a:defRPr/>
            </a:pPr>
            <a:r>
              <a:rPr lang="en-US" baseline="0" dirty="0" smtClean="0"/>
              <a:t>Plants rich in dietary fiber protect against cancer especially colorectal</a:t>
            </a:r>
          </a:p>
          <a:p>
            <a:pPr eaLnBrk="1" fontAlgn="auto" hangingPunct="1">
              <a:spcBef>
                <a:spcPts val="0"/>
              </a:spcBef>
              <a:spcAft>
                <a:spcPts val="0"/>
              </a:spcAft>
              <a:buFont typeface="Arial" pitchFamily="34" charset="0"/>
              <a:buNone/>
              <a:defRPr/>
            </a:pPr>
            <a:r>
              <a:rPr lang="en-US" baseline="0" dirty="0" smtClean="0"/>
              <a:t>Non-starchy vegetables and </a:t>
            </a:r>
            <a:r>
              <a:rPr lang="en-US" baseline="0" dirty="0" err="1" smtClean="0"/>
              <a:t>fruis</a:t>
            </a:r>
            <a:r>
              <a:rPr lang="en-US" baseline="0" dirty="0" smtClean="0"/>
              <a:t> may protect </a:t>
            </a:r>
            <a:r>
              <a:rPr lang="en-US" baseline="0" dirty="0" err="1" smtClean="0"/>
              <a:t>agains</a:t>
            </a:r>
            <a:r>
              <a:rPr lang="en-US" baseline="0" dirty="0" smtClean="0"/>
              <a:t> cancer of moth, pharynx, larynx esophagus, colon rectum and stomach</a:t>
            </a:r>
            <a:endParaRPr lang="en-US" dirty="0" smtClean="0"/>
          </a:p>
          <a:p>
            <a:pPr eaLnBrk="1" fontAlgn="auto" hangingPunct="1">
              <a:spcBef>
                <a:spcPts val="0"/>
              </a:spcBef>
              <a:spcAft>
                <a:spcPts val="0"/>
              </a:spcAft>
              <a:buFont typeface="Arial" pitchFamily="34" charset="0"/>
              <a:buNone/>
              <a:defRPr/>
            </a:pPr>
            <a:r>
              <a:rPr lang="en-US" dirty="0" smtClean="0"/>
              <a:t>World Cancer Research</a:t>
            </a:r>
            <a:r>
              <a:rPr lang="en-US" baseline="0" dirty="0" smtClean="0"/>
              <a:t> Fund International</a:t>
            </a:r>
            <a:endParaRPr lang="en-US" dirty="0" smtClean="0"/>
          </a:p>
          <a:p>
            <a:pPr eaLnBrk="1" fontAlgn="auto" hangingPunct="1">
              <a:spcBef>
                <a:spcPts val="0"/>
              </a:spcBef>
              <a:spcAft>
                <a:spcPts val="0"/>
              </a:spcAft>
              <a:buFont typeface="Arial" pitchFamily="34" charset="0"/>
              <a:buNone/>
              <a:defRPr/>
            </a:pPr>
            <a:r>
              <a:rPr lang="en-US" dirty="0" smtClean="0"/>
              <a:t>From DFCI nutrition website: Stephanie Meyers, RD, LDN, CNSD, a nutritionist at Dana-Farber</a:t>
            </a:r>
          </a:p>
          <a:p>
            <a:pPr eaLnBrk="1" fontAlgn="auto" hangingPunct="1">
              <a:spcBef>
                <a:spcPts val="0"/>
              </a:spcBef>
              <a:spcAft>
                <a:spcPts val="0"/>
              </a:spcAft>
              <a:buFont typeface="Arial" pitchFamily="34" charset="0"/>
              <a:buNone/>
              <a:defRPr/>
            </a:pPr>
            <a:endParaRPr lang="en-US" b="1" u="sng" dirty="0" smtClean="0"/>
          </a:p>
          <a:p>
            <a:pPr eaLnBrk="1" fontAlgn="auto" hangingPunct="1">
              <a:spcBef>
                <a:spcPts val="0"/>
              </a:spcBef>
              <a:spcAft>
                <a:spcPts val="0"/>
              </a:spcAft>
              <a:buFont typeface="Arial" pitchFamily="34" charset="0"/>
              <a:buNone/>
              <a:defRPr/>
            </a:pPr>
            <a:r>
              <a:rPr lang="en-US" b="1" u="sng" dirty="0" smtClean="0"/>
              <a:t>Fruits and vegetables  (I WOULD ADD ALL OF THIS INTO SLIDES)</a:t>
            </a:r>
          </a:p>
          <a:p>
            <a:pPr eaLnBrk="1" fontAlgn="auto" hangingPunct="1">
              <a:spcBef>
                <a:spcPts val="0"/>
              </a:spcBef>
              <a:spcAft>
                <a:spcPts val="0"/>
              </a:spcAft>
              <a:defRPr/>
            </a:pPr>
            <a:r>
              <a:rPr lang="en-US" dirty="0" smtClean="0"/>
              <a:t>Color Your World </a:t>
            </a:r>
          </a:p>
          <a:p>
            <a:pPr eaLnBrk="1" fontAlgn="auto" hangingPunct="1">
              <a:spcBef>
                <a:spcPts val="0"/>
              </a:spcBef>
              <a:spcAft>
                <a:spcPts val="0"/>
              </a:spcAft>
              <a:defRPr/>
            </a:pPr>
            <a:r>
              <a:rPr lang="en-US" dirty="0" smtClean="0"/>
              <a:t>"We know that the most effective way to fight cancer with nutrition is through a colorful plate," says Meyers. Why? Because the pigments that provide the fruit or vegetable with its rich color contain </a:t>
            </a:r>
            <a:r>
              <a:rPr lang="en-US" dirty="0" err="1" smtClean="0"/>
              <a:t>phytonutrients</a:t>
            </a:r>
            <a:r>
              <a:rPr lang="en-US" dirty="0" smtClean="0"/>
              <a:t>. These compounds help protect the plant and can be beneficial for humans. The thing to remember: the darker the color, the higher the cancer-fighting potential. Some of Meyer's favorite summer foods </a:t>
            </a:r>
            <a:r>
              <a:rPr lang="en-US" dirty="0" err="1" smtClean="0"/>
              <a:t>include:Kale</a:t>
            </a:r>
            <a:r>
              <a:rPr lang="en-US" dirty="0" smtClean="0"/>
              <a:t>, Broccoli, Tomatoes, Carrots, Garlic, Berries </a:t>
            </a:r>
          </a:p>
          <a:p>
            <a:pPr eaLnBrk="1" fontAlgn="auto" hangingPunct="1">
              <a:spcBef>
                <a:spcPts val="0"/>
              </a:spcBef>
              <a:spcAft>
                <a:spcPts val="0"/>
              </a:spcAft>
              <a:buFont typeface="Arial" pitchFamily="34" charset="0"/>
              <a:buNone/>
              <a:defRPr/>
            </a:pPr>
            <a:endParaRPr lang="en-US" b="1" u="sng" dirty="0" smtClean="0"/>
          </a:p>
          <a:p>
            <a:pPr eaLnBrk="1" fontAlgn="auto" hangingPunct="1">
              <a:spcBef>
                <a:spcPts val="0"/>
              </a:spcBef>
              <a:spcAft>
                <a:spcPts val="0"/>
              </a:spcAft>
              <a:buFont typeface="Arial" pitchFamily="34" charset="0"/>
              <a:buChar char="•"/>
              <a:defRPr/>
            </a:pPr>
            <a:r>
              <a:rPr lang="en-US" dirty="0" smtClean="0"/>
              <a:t>Fruits and </a:t>
            </a:r>
            <a:r>
              <a:rPr lang="en-US" dirty="0" err="1" smtClean="0"/>
              <a:t>vegs</a:t>
            </a:r>
            <a:r>
              <a:rPr lang="en-US" dirty="0" smtClean="0"/>
              <a:t> contain </a:t>
            </a:r>
            <a:r>
              <a:rPr lang="en-US" dirty="0" err="1" smtClean="0">
                <a:hlinkClick r:id="rId3" tooltip="phytonutrients"/>
              </a:rPr>
              <a:t>phytonutrients</a:t>
            </a:r>
            <a:r>
              <a:rPr lang="en-US" dirty="0" smtClean="0"/>
              <a:t>, which are natural compounds found in plant-based foods. They are essentially the plant’s immune system and offer protection to you in a variety of ways. </a:t>
            </a:r>
          </a:p>
          <a:p>
            <a:pPr eaLnBrk="1" fontAlgn="auto" hangingPunct="1">
              <a:spcBef>
                <a:spcPts val="0"/>
              </a:spcBef>
              <a:spcAft>
                <a:spcPts val="0"/>
              </a:spcAft>
              <a:buFont typeface="Arial" pitchFamily="34" charset="0"/>
              <a:buNone/>
              <a:defRPr/>
            </a:pPr>
            <a:endParaRPr lang="en-US" dirty="0" smtClean="0"/>
          </a:p>
          <a:p>
            <a:pPr eaLnBrk="1" fontAlgn="auto" hangingPunct="1">
              <a:spcBef>
                <a:spcPts val="0"/>
              </a:spcBef>
              <a:spcAft>
                <a:spcPts val="0"/>
              </a:spcAft>
              <a:buFont typeface="Arial" pitchFamily="34" charset="0"/>
              <a:buChar char="•"/>
              <a:defRPr/>
            </a:pPr>
            <a:r>
              <a:rPr lang="en-US" dirty="0" smtClean="0"/>
              <a:t>They act as antioxidants, boost immunity, form anti-inflammatory pathways, discourage tumors from being able to create their own blood supply, promote apoptosis (cancer cell death), and help your body to detoxify naturally.</a:t>
            </a:r>
          </a:p>
          <a:p>
            <a:pPr eaLnBrk="1" fontAlgn="auto" hangingPunct="1">
              <a:spcBef>
                <a:spcPts val="0"/>
              </a:spcBef>
              <a:spcAft>
                <a:spcPts val="0"/>
              </a:spcAft>
              <a:defRPr/>
            </a:pPr>
            <a:r>
              <a:rPr lang="en-US" dirty="0" smtClean="0"/>
              <a:t>Try to eat 5-10 servings of fruits and vegetables per day. One serving is equal to: 1 cup of leafy greens, berries, or melon chunks; 1/2 cup for all other cut, cooked, or sliced fruit or vegetable; 1 medium-sized fruit or vegetable (e.g., apple or orange); 1/4 cup dried fruit; 3/4 cup or 6 ounces of 100% juice or fresh juice.</a:t>
            </a:r>
          </a:p>
          <a:p>
            <a:pPr eaLnBrk="1" fontAlgn="auto" hangingPunct="1">
              <a:spcBef>
                <a:spcPts val="0"/>
              </a:spcBef>
              <a:spcAft>
                <a:spcPts val="0"/>
              </a:spcAft>
              <a:defRPr/>
            </a:pPr>
            <a:endParaRPr lang="en-US" dirty="0" smtClean="0"/>
          </a:p>
          <a:p>
            <a:pPr eaLnBrk="1" fontAlgn="auto" hangingPunct="1">
              <a:spcBef>
                <a:spcPts val="0"/>
              </a:spcBef>
              <a:spcAft>
                <a:spcPts val="0"/>
              </a:spcAft>
              <a:buFont typeface="Arial" pitchFamily="34" charset="0"/>
              <a:buChar char="•"/>
              <a:defRPr/>
            </a:pPr>
            <a:r>
              <a:rPr lang="en-US" dirty="0" smtClean="0"/>
              <a:t>When possible, choose local and in-season produce. Consider choosing organic fruits and vegetables on the </a:t>
            </a:r>
            <a:r>
              <a:rPr lang="en-US" dirty="0" smtClean="0">
                <a:hlinkClick r:id="rId4"/>
              </a:rPr>
              <a:t>Dirty Dozen List</a:t>
            </a:r>
            <a:r>
              <a:rPr lang="en-US" dirty="0" smtClean="0"/>
              <a:t>.</a:t>
            </a:r>
          </a:p>
          <a:p>
            <a:pPr eaLnBrk="1" fontAlgn="auto" hangingPunct="1">
              <a:spcBef>
                <a:spcPts val="0"/>
              </a:spcBef>
              <a:spcAft>
                <a:spcPts val="0"/>
              </a:spcAft>
              <a:buFont typeface="Arial" pitchFamily="34" charset="0"/>
              <a:buChar char="•"/>
              <a:defRPr/>
            </a:pPr>
            <a:endParaRPr lang="en-US" dirty="0" smtClean="0"/>
          </a:p>
          <a:p>
            <a:pPr eaLnBrk="1" fontAlgn="auto" hangingPunct="1">
              <a:spcBef>
                <a:spcPts val="0"/>
              </a:spcBef>
              <a:spcAft>
                <a:spcPts val="0"/>
              </a:spcAft>
              <a:buFont typeface="Arial" pitchFamily="34" charset="0"/>
              <a:buNone/>
              <a:defRPr/>
            </a:pPr>
            <a:r>
              <a:rPr lang="en-US" b="1" u="sng" dirty="0" smtClean="0"/>
              <a:t>Vegetarianism</a:t>
            </a:r>
          </a:p>
          <a:p>
            <a:pPr eaLnBrk="1" fontAlgn="auto" hangingPunct="1">
              <a:spcBef>
                <a:spcPts val="0"/>
              </a:spcBef>
              <a:spcAft>
                <a:spcPts val="0"/>
              </a:spcAft>
              <a:buFont typeface="Arial" pitchFamily="34" charset="0"/>
              <a:buNone/>
              <a:defRPr/>
            </a:pPr>
            <a:r>
              <a:rPr lang="en-US" dirty="0" smtClean="0"/>
              <a:t>From QA w Dr. Jen Ligibel</a:t>
            </a:r>
          </a:p>
          <a:p>
            <a:pPr eaLnBrk="1" fontAlgn="auto" hangingPunct="1">
              <a:spcBef>
                <a:spcPts val="0"/>
              </a:spcBef>
              <a:spcAft>
                <a:spcPts val="0"/>
              </a:spcAft>
              <a:buFont typeface="Arial" pitchFamily="34" charset="0"/>
              <a:buChar char="•"/>
              <a:defRPr/>
            </a:pPr>
            <a:r>
              <a:rPr lang="en-US" dirty="0" smtClean="0"/>
              <a:t>Vegetarian diets can be very healthy, as long as they contain a good balance of essential nutrients. It can be hard to consume enough protein, for example, for individuals who maintain a vegetarian diet. As long as you ensure that you consume a balanced diet, there is no reason why a vegetarian diet would be unhealthy. If you have specific concerns regarding your diet, I would recommend meeting with an oncology nutrition specialist.</a:t>
            </a:r>
          </a:p>
          <a:p>
            <a:pPr eaLnBrk="1" fontAlgn="auto" hangingPunct="1">
              <a:spcBef>
                <a:spcPts val="0"/>
              </a:spcBef>
              <a:spcAft>
                <a:spcPts val="0"/>
              </a:spcAft>
              <a:buFont typeface="Arial" pitchFamily="34" charset="0"/>
              <a:buChar char="•"/>
              <a:defRPr/>
            </a:pPr>
            <a:endParaRPr lang="en-US" dirty="0" smtClean="0"/>
          </a:p>
          <a:p>
            <a:pPr eaLnBrk="1" fontAlgn="auto" hangingPunct="1">
              <a:spcBef>
                <a:spcPts val="0"/>
              </a:spcBef>
              <a:spcAft>
                <a:spcPts val="0"/>
              </a:spcAft>
              <a:buFont typeface="Arial" pitchFamily="34" charset="0"/>
              <a:buNone/>
              <a:defRPr/>
            </a:pPr>
            <a:r>
              <a:rPr lang="en-US" b="1" u="sng" dirty="0" smtClean="0"/>
              <a:t>Energy Dense Foods</a:t>
            </a:r>
          </a:p>
          <a:p>
            <a:pPr eaLnBrk="1" fontAlgn="auto" hangingPunct="1">
              <a:spcBef>
                <a:spcPts val="0"/>
              </a:spcBef>
              <a:spcAft>
                <a:spcPts val="0"/>
              </a:spcAft>
              <a:buFont typeface="Arial" pitchFamily="34" charset="0"/>
              <a:buNone/>
              <a:defRPr/>
            </a:pPr>
            <a:r>
              <a:rPr lang="en-US" dirty="0" smtClean="0"/>
              <a:t>From mycareteam.com</a:t>
            </a:r>
          </a:p>
          <a:p>
            <a:pPr eaLnBrk="1" fontAlgn="auto" hangingPunct="1">
              <a:spcBef>
                <a:spcPts val="0"/>
              </a:spcBef>
              <a:spcAft>
                <a:spcPts val="0"/>
              </a:spcAft>
              <a:buFont typeface="Arial" pitchFamily="34" charset="0"/>
              <a:buNone/>
              <a:defRPr/>
            </a:pPr>
            <a:r>
              <a:rPr lang="en-US" b="1" u="sng" dirty="0" smtClean="0"/>
              <a:t>Fiber</a:t>
            </a:r>
          </a:p>
          <a:p>
            <a:pPr eaLnBrk="1" fontAlgn="auto" hangingPunct="1">
              <a:spcBef>
                <a:spcPts val="0"/>
              </a:spcBef>
              <a:spcAft>
                <a:spcPts val="0"/>
              </a:spcAft>
              <a:buFont typeface="Arial" pitchFamily="34" charset="0"/>
              <a:buNone/>
              <a:defRPr/>
            </a:pPr>
            <a:r>
              <a:rPr lang="en-US" dirty="0" smtClean="0"/>
              <a:t>You find dietary fiber in foods from several carbohydrate-containing groups: fruits; starchy vegetables, such as corn and peas; legumes, such as beans, peas, and lentils; and in </a:t>
            </a:r>
            <a:r>
              <a:rPr lang="en-US" dirty="0" err="1" smtClean="0"/>
              <a:t>nonstarchy</a:t>
            </a:r>
            <a:r>
              <a:rPr lang="en-US" dirty="0" smtClean="0"/>
              <a:t> vegetables, such as broccoli, green beans, and carrots. Foods that contain whole grains, such as breads and cereals, are just one source of dietary fiber. </a:t>
            </a:r>
          </a:p>
          <a:p>
            <a:pPr eaLnBrk="1" fontAlgn="auto" hangingPunct="1">
              <a:spcBef>
                <a:spcPts val="0"/>
              </a:spcBef>
              <a:spcAft>
                <a:spcPts val="0"/>
              </a:spcAft>
              <a:buFont typeface="Arial" pitchFamily="34" charset="0"/>
              <a:buNone/>
              <a:defRPr/>
            </a:pPr>
            <a:endParaRPr lang="en-US" dirty="0" smtClean="0"/>
          </a:p>
          <a:p>
            <a:pPr eaLnBrk="1" fontAlgn="auto" hangingPunct="1">
              <a:spcBef>
                <a:spcPts val="0"/>
              </a:spcBef>
              <a:spcAft>
                <a:spcPts val="0"/>
              </a:spcAft>
              <a:buFont typeface="Arial" pitchFamily="34" charset="0"/>
              <a:buNone/>
              <a:defRPr/>
            </a:pPr>
            <a:r>
              <a:rPr lang="en-US" dirty="0" smtClean="0"/>
              <a:t>From DFCI nutrition website</a:t>
            </a:r>
          </a:p>
          <a:p>
            <a:pPr eaLnBrk="1" fontAlgn="auto" hangingPunct="1">
              <a:spcBef>
                <a:spcPts val="0"/>
              </a:spcBef>
              <a:spcAft>
                <a:spcPts val="0"/>
              </a:spcAft>
              <a:defRPr/>
            </a:pPr>
            <a:r>
              <a:rPr lang="en-US" b="1" u="sng" dirty="0" smtClean="0"/>
              <a:t>Protein</a:t>
            </a:r>
          </a:p>
          <a:p>
            <a:pPr eaLnBrk="1" fontAlgn="auto" hangingPunct="1">
              <a:spcBef>
                <a:spcPts val="0"/>
              </a:spcBef>
              <a:spcAft>
                <a:spcPts val="0"/>
              </a:spcAft>
              <a:defRPr/>
            </a:pPr>
            <a:r>
              <a:rPr lang="en-US" dirty="0" smtClean="0"/>
              <a:t>Protein is necessary for the growth and repair of all the cells in your body, including red blood cells, white blood cells, muscles, and hormones. Protein is made up of amino acids, some of which cannot be made by your body. When selecting a protein, choose lean, high-quality sources.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Protein-rich foods include: Fish*, Poultry*, Lean red meat*, Low-fat or non-fat dairy (milk, yogurt, cheese), Eggs*, Soy foods like tofu, </a:t>
            </a:r>
            <a:r>
              <a:rPr lang="en-US" dirty="0" err="1" smtClean="0"/>
              <a:t>edamame</a:t>
            </a:r>
            <a:r>
              <a:rPr lang="en-US" dirty="0" smtClean="0"/>
              <a:t>, and </a:t>
            </a:r>
            <a:r>
              <a:rPr lang="en-US" dirty="0" err="1" smtClean="0"/>
              <a:t>tempeh</a:t>
            </a:r>
            <a:r>
              <a:rPr lang="en-US" dirty="0" smtClean="0"/>
              <a:t>*, Nuts and nut butters, Beans and legumes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When possible, choose organic, free-range, grass-fed, and wild option</a:t>
            </a:r>
          </a:p>
          <a:p>
            <a:pPr eaLnBrk="1" fontAlgn="auto" hangingPunct="1">
              <a:spcBef>
                <a:spcPts val="0"/>
              </a:spcBef>
              <a:spcAft>
                <a:spcPts val="0"/>
              </a:spcAft>
              <a:buFont typeface="Arial" pitchFamily="34" charset="0"/>
              <a:buNone/>
              <a:defRPr/>
            </a:pPr>
            <a:endParaRPr lang="en-US" dirty="0"/>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51A8E1-D7A4-436D-99EA-47EA4E11F8A1}" type="slidenum">
              <a:rPr lang="en-US" smtClean="0"/>
              <a:pPr fontAlgn="base">
                <a:spcBef>
                  <a:spcPct val="0"/>
                </a:spcBef>
                <a:spcAft>
                  <a:spcPct val="0"/>
                </a:spcAft>
                <a:defRPr/>
              </a:pPr>
              <a:t>30</a:t>
            </a:fld>
            <a:endParaRPr lang="en-US" smtClean="0"/>
          </a:p>
        </p:txBody>
      </p:sp>
    </p:spTree>
    <p:extLst>
      <p:ext uri="{BB962C8B-B14F-4D97-AF65-F5344CB8AC3E}">
        <p14:creationId xmlns:p14="http://schemas.microsoft.com/office/powerpoint/2010/main" val="16529452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Low energy</a:t>
            </a:r>
            <a:r>
              <a:rPr lang="en-US" baseline="0" dirty="0" smtClean="0"/>
              <a:t> food have more water</a:t>
            </a:r>
            <a:endParaRPr lang="en-US" dirty="0" smtClean="0"/>
          </a:p>
          <a:p>
            <a:r>
              <a:rPr lang="en-US" dirty="0" smtClean="0"/>
              <a:t>Red meat Increases</a:t>
            </a:r>
            <a:r>
              <a:rPr lang="en-US" baseline="0" dirty="0" smtClean="0"/>
              <a:t> bowel cancer</a:t>
            </a:r>
          </a:p>
          <a:p>
            <a:r>
              <a:rPr lang="en-US" baseline="0" dirty="0" smtClean="0"/>
              <a:t> 18 </a:t>
            </a:r>
            <a:r>
              <a:rPr lang="en-US" baseline="0" dirty="0" err="1" smtClean="0"/>
              <a:t>oz</a:t>
            </a:r>
            <a:r>
              <a:rPr lang="en-US" baseline="0" dirty="0" smtClean="0"/>
              <a:t> is cooked ( 500 gr vs 750)</a:t>
            </a:r>
            <a:endParaRPr lang="en-US" dirty="0"/>
          </a:p>
        </p:txBody>
      </p:sp>
      <p:sp>
        <p:nvSpPr>
          <p:cNvPr id="4" name="Slide Number Placeholder 3"/>
          <p:cNvSpPr>
            <a:spLocks noGrp="1"/>
          </p:cNvSpPr>
          <p:nvPr>
            <p:ph type="sldNum" sz="quarter" idx="10"/>
          </p:nvPr>
        </p:nvSpPr>
        <p:spPr/>
        <p:txBody>
          <a:bodyPr/>
          <a:lstStyle/>
          <a:p>
            <a:fld id="{BA0AC3A4-F1B0-435E-A7BF-E5EB3AD73269}" type="slidenum">
              <a:rPr lang="en-US" smtClean="0"/>
              <a:t>31</a:t>
            </a:fld>
            <a:endParaRPr lang="en-US"/>
          </a:p>
        </p:txBody>
      </p:sp>
    </p:spTree>
    <p:extLst>
      <p:ext uri="{BB962C8B-B14F-4D97-AF65-F5344CB8AC3E}">
        <p14:creationId xmlns:p14="http://schemas.microsoft.com/office/powerpoint/2010/main" val="33094211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32500" lnSpcReduction="20000"/>
          </a:bodyPr>
          <a:lstStyle/>
          <a:p>
            <a:pPr eaLnBrk="1" fontAlgn="auto" hangingPunct="1">
              <a:spcBef>
                <a:spcPts val="0"/>
              </a:spcBef>
              <a:spcAft>
                <a:spcPts val="0"/>
              </a:spcAft>
              <a:defRPr/>
            </a:pPr>
            <a:r>
              <a:rPr lang="en-US" dirty="0" smtClean="0"/>
              <a:t>American Institute of Cancer Research AICR</a:t>
            </a:r>
          </a:p>
          <a:p>
            <a:pPr eaLnBrk="1" fontAlgn="auto" hangingPunct="1">
              <a:spcBef>
                <a:spcPts val="0"/>
              </a:spcBef>
              <a:spcAft>
                <a:spcPts val="0"/>
              </a:spcAft>
              <a:defRPr/>
            </a:pPr>
            <a:r>
              <a:rPr lang="en-US" dirty="0" smtClean="0"/>
              <a:t>From DFCI nutrition website: I WOULD MAKE THE BELOW INTO SLIDES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b="1" u="sng" dirty="0" smtClean="0"/>
              <a:t>Fiber</a:t>
            </a:r>
          </a:p>
          <a:p>
            <a:pPr eaLnBrk="1" fontAlgn="auto" hangingPunct="1">
              <a:spcBef>
                <a:spcPts val="0"/>
              </a:spcBef>
              <a:spcAft>
                <a:spcPts val="0"/>
              </a:spcAft>
              <a:buFont typeface="Arial" pitchFamily="34" charset="0"/>
              <a:buChar char="•"/>
              <a:defRPr/>
            </a:pPr>
            <a:r>
              <a:rPr lang="en-US" dirty="0" smtClean="0"/>
              <a:t>Fiber is part of a healthy diet for many reasons. It can help slow digestion. It keeps you feeling full longer, helping you with weight management. It can also lower blood sugar and blood cholesterol, as well as help regulate the bowels. </a:t>
            </a:r>
          </a:p>
          <a:p>
            <a:pPr eaLnBrk="1" fontAlgn="auto" hangingPunct="1">
              <a:spcBef>
                <a:spcPts val="0"/>
              </a:spcBef>
              <a:spcAft>
                <a:spcPts val="0"/>
              </a:spcAft>
              <a:buFont typeface="Arial" pitchFamily="34" charset="0"/>
              <a:buNone/>
              <a:defRPr/>
            </a:pPr>
            <a:endParaRPr lang="en-US" dirty="0" smtClean="0"/>
          </a:p>
          <a:p>
            <a:pPr eaLnBrk="1" fontAlgn="auto" hangingPunct="1">
              <a:spcBef>
                <a:spcPts val="0"/>
              </a:spcBef>
              <a:spcAft>
                <a:spcPts val="0"/>
              </a:spcAft>
              <a:buFont typeface="Arial" pitchFamily="34" charset="0"/>
              <a:buChar char="•"/>
              <a:defRPr/>
            </a:pPr>
            <a:r>
              <a:rPr lang="en-US" dirty="0" smtClean="0"/>
              <a:t>Fiber is found in the cell walls of plants. Only plant-based foods, like fruits, vegetables, whole grains, nuts and seeds, contain fiber. Fiber cannot be absorbed by the body, so it does not contribute to a person's total carbohydrate or calorie intake. </a:t>
            </a:r>
          </a:p>
          <a:p>
            <a:pPr eaLnBrk="1" fontAlgn="auto" hangingPunct="1">
              <a:spcBef>
                <a:spcPts val="0"/>
              </a:spcBef>
              <a:spcAft>
                <a:spcPts val="0"/>
              </a:spcAft>
              <a:buFont typeface="Arial" pitchFamily="34" charset="0"/>
              <a:buNone/>
              <a:defRPr/>
            </a:pPr>
            <a:endParaRPr lang="en-US" dirty="0" smtClean="0"/>
          </a:p>
          <a:p>
            <a:pPr eaLnBrk="1" fontAlgn="auto" hangingPunct="1">
              <a:spcBef>
                <a:spcPts val="0"/>
              </a:spcBef>
              <a:spcAft>
                <a:spcPts val="0"/>
              </a:spcAft>
              <a:buFont typeface="Arial" pitchFamily="34" charset="0"/>
              <a:buChar char="•"/>
              <a:defRPr/>
            </a:pPr>
            <a:r>
              <a:rPr lang="en-US" dirty="0" smtClean="0"/>
              <a:t>There are two different types of fiber: soluble and insoluble.</a:t>
            </a:r>
          </a:p>
          <a:p>
            <a:pPr lvl="1" eaLnBrk="1" fontAlgn="auto" hangingPunct="1">
              <a:spcBef>
                <a:spcPts val="0"/>
              </a:spcBef>
              <a:spcAft>
                <a:spcPts val="0"/>
              </a:spcAft>
              <a:buFont typeface="Arial" pitchFamily="34" charset="0"/>
              <a:buChar char="•"/>
              <a:defRPr/>
            </a:pPr>
            <a:r>
              <a:rPr lang="en-US" dirty="0" smtClean="0"/>
              <a:t>Soluble fiber can help lower blood cholesterol by binding to excess fats in your intestines. It also regulates how fast food moves from the stomach to the intestines, making you feel full for a longer time. It helps you maintain a regular blood sugar level. Soluble fiber is recommended for patients having either constipation or diarrhea.</a:t>
            </a:r>
          </a:p>
          <a:p>
            <a:pPr lvl="1" eaLnBrk="1" fontAlgn="auto" hangingPunct="1">
              <a:spcBef>
                <a:spcPts val="0"/>
              </a:spcBef>
              <a:spcAft>
                <a:spcPts val="0"/>
              </a:spcAft>
              <a:buFont typeface="Arial" pitchFamily="34" charset="0"/>
              <a:buChar char="•"/>
              <a:defRPr/>
            </a:pPr>
            <a:r>
              <a:rPr lang="en-US" dirty="0" smtClean="0"/>
              <a:t>Insoluble fiber helps move food through the intestines, helping battle constipation and maintaining bowel regularity. It can also help to "clean out" your large intestine by removing excess bacteria or waste buildup. Insoluble fiber is often recommended for patients experiencing constipation, but not for those having diarrhea.</a:t>
            </a:r>
          </a:p>
          <a:p>
            <a:pPr lvl="1" eaLnBrk="1" fontAlgn="auto" hangingPunct="1">
              <a:spcBef>
                <a:spcPts val="0"/>
              </a:spcBef>
              <a:spcAft>
                <a:spcPts val="0"/>
              </a:spcAft>
              <a:buFont typeface="Arial" pitchFamily="34" charset="0"/>
              <a:buNone/>
              <a:defRPr/>
            </a:pPr>
            <a:endParaRPr lang="en-US" dirty="0" smtClean="0"/>
          </a:p>
          <a:p>
            <a:pPr eaLnBrk="1" fontAlgn="auto" hangingPunct="1">
              <a:spcBef>
                <a:spcPts val="0"/>
              </a:spcBef>
              <a:spcAft>
                <a:spcPts val="0"/>
              </a:spcAft>
              <a:buFont typeface="Arial" pitchFamily="34" charset="0"/>
              <a:buChar char="•"/>
              <a:defRPr/>
            </a:pPr>
            <a:r>
              <a:rPr lang="en-US" dirty="0" smtClean="0"/>
              <a:t>The recommended daily intake for fiber for adults is 25-35 grams per day. That number may change depending on the person's current tolerance for fiber. </a:t>
            </a:r>
          </a:p>
          <a:p>
            <a:pPr lvl="1" eaLnBrk="1" fontAlgn="auto" hangingPunct="1">
              <a:spcBef>
                <a:spcPts val="0"/>
              </a:spcBef>
              <a:spcAft>
                <a:spcPts val="0"/>
              </a:spcAft>
              <a:buFont typeface="Arial" pitchFamily="34" charset="0"/>
              <a:buChar char="•"/>
              <a:defRPr/>
            </a:pPr>
            <a:r>
              <a:rPr lang="en-US" dirty="0" smtClean="0"/>
              <a:t>For example, some patients with certain gastrointestinal illnesses or surgeries should eat less fiber because it may increase bloating and discomfort. Also, some cancer treatments, such as radiation or chemotherapy, can cause side effects like constipation and diarrhea, which may affect how much or the type of fiber you need. </a:t>
            </a:r>
          </a:p>
          <a:p>
            <a:pPr lvl="1" eaLnBrk="1" fontAlgn="auto" hangingPunct="1">
              <a:spcBef>
                <a:spcPts val="0"/>
              </a:spcBef>
              <a:spcAft>
                <a:spcPts val="0"/>
              </a:spcAft>
              <a:buFont typeface="Arial" pitchFamily="34" charset="0"/>
              <a:buNone/>
              <a:defRPr/>
            </a:pPr>
            <a:endParaRPr lang="en-US" dirty="0" smtClean="0"/>
          </a:p>
          <a:p>
            <a:pPr eaLnBrk="1" fontAlgn="auto" hangingPunct="1">
              <a:spcBef>
                <a:spcPts val="0"/>
              </a:spcBef>
              <a:spcAft>
                <a:spcPts val="0"/>
              </a:spcAft>
              <a:buFont typeface="Arial" pitchFamily="34" charset="0"/>
              <a:buChar char="•"/>
              <a:defRPr/>
            </a:pPr>
            <a:r>
              <a:rPr lang="en-US" dirty="0" smtClean="0"/>
              <a:t>The amount of fluids you drink can impact how fiber affects you: if you are not drinking enough water and eating a lot of fiber, it may actually cause constipation. </a:t>
            </a:r>
          </a:p>
          <a:p>
            <a:pPr eaLnBrk="1" fontAlgn="auto" hangingPunct="1">
              <a:spcBef>
                <a:spcPts val="0"/>
              </a:spcBef>
              <a:spcAft>
                <a:spcPts val="0"/>
              </a:spcAft>
              <a:buFont typeface="Arial" pitchFamily="34" charset="0"/>
              <a:buNone/>
              <a:defRPr/>
            </a:pPr>
            <a:endParaRPr lang="en-US" dirty="0" smtClean="0"/>
          </a:p>
          <a:p>
            <a:pPr eaLnBrk="1" fontAlgn="auto" hangingPunct="1">
              <a:spcBef>
                <a:spcPts val="0"/>
              </a:spcBef>
              <a:spcAft>
                <a:spcPts val="0"/>
              </a:spcAft>
              <a:buFont typeface="Arial" pitchFamily="34" charset="0"/>
              <a:buChar char="•"/>
              <a:defRPr/>
            </a:pPr>
            <a:r>
              <a:rPr lang="en-US" dirty="0" smtClean="0"/>
              <a:t>Eating too much fiber or increasing your fiber intake too quickly may also cause some unpleasant side-effects. If you are eating above 50 grams of fiber a day, you may notice excess gas, diarrhea or constipation, bloating and general abdominal discomfort.</a:t>
            </a:r>
          </a:p>
          <a:p>
            <a:pPr eaLnBrk="1" fontAlgn="auto" hangingPunct="1">
              <a:spcBef>
                <a:spcPts val="0"/>
              </a:spcBef>
              <a:spcAft>
                <a:spcPts val="0"/>
              </a:spcAft>
              <a:buFont typeface="Arial" pitchFamily="34" charset="0"/>
              <a:buNone/>
              <a:defRPr/>
            </a:pPr>
            <a:endParaRPr lang="en-US" dirty="0" smtClean="0"/>
          </a:p>
          <a:p>
            <a:pPr eaLnBrk="1" fontAlgn="auto" hangingPunct="1">
              <a:spcBef>
                <a:spcPts val="0"/>
              </a:spcBef>
              <a:spcAft>
                <a:spcPts val="0"/>
              </a:spcAft>
              <a:buFont typeface="Arial" pitchFamily="34" charset="0"/>
              <a:buChar char="•"/>
              <a:defRPr/>
            </a:pPr>
            <a:r>
              <a:rPr lang="en-US" dirty="0" smtClean="0"/>
              <a:t>To maintain a healthy weight, stay regular, and keep your intestines healthy, eat around 25-35 grams of fiber per day. Just remember, as we've noted above, that many things can change this number. It's best to consult your doctor or a dietitian to determine if this is the correct number for you at any given point in time.</a:t>
            </a:r>
          </a:p>
          <a:p>
            <a:pPr eaLnBrk="1" fontAlgn="auto" hangingPunct="1">
              <a:spcBef>
                <a:spcPts val="0"/>
              </a:spcBef>
              <a:spcAft>
                <a:spcPts val="0"/>
              </a:spcAft>
              <a:defRPr/>
            </a:pPr>
            <a:endParaRPr lang="en-US" b="1" dirty="0" smtClean="0"/>
          </a:p>
          <a:p>
            <a:pPr eaLnBrk="1" fontAlgn="auto" hangingPunct="1">
              <a:spcBef>
                <a:spcPts val="0"/>
              </a:spcBef>
              <a:spcAft>
                <a:spcPts val="0"/>
              </a:spcAft>
              <a:defRPr/>
            </a:pPr>
            <a:r>
              <a:rPr lang="en-US" b="1" u="sng" dirty="0" smtClean="0"/>
              <a:t>Protein</a:t>
            </a:r>
          </a:p>
          <a:p>
            <a:pPr eaLnBrk="1" fontAlgn="auto" hangingPunct="1">
              <a:spcBef>
                <a:spcPts val="0"/>
              </a:spcBef>
              <a:spcAft>
                <a:spcPts val="0"/>
              </a:spcAft>
              <a:buFont typeface="Arial" pitchFamily="34" charset="0"/>
              <a:buChar char="•"/>
              <a:defRPr/>
            </a:pPr>
            <a:r>
              <a:rPr lang="en-US" dirty="0" smtClean="0"/>
              <a:t>Protein is necessary for the growth and repair of all the cells in your body, including red blood cells, white blood cells, muscles, and hormones. Protein is made up of amino acids, some of which cannot be made by your body. When selecting a protein, choose lean, high-quality sources.</a:t>
            </a:r>
          </a:p>
          <a:p>
            <a:pPr eaLnBrk="1" fontAlgn="auto" hangingPunct="1">
              <a:spcBef>
                <a:spcPts val="0"/>
              </a:spcBef>
              <a:spcAft>
                <a:spcPts val="0"/>
              </a:spcAft>
              <a:defRPr/>
            </a:pPr>
            <a:endParaRPr lang="en-US" dirty="0" smtClean="0"/>
          </a:p>
          <a:p>
            <a:pPr eaLnBrk="1" fontAlgn="auto" hangingPunct="1">
              <a:spcBef>
                <a:spcPts val="0"/>
              </a:spcBef>
              <a:spcAft>
                <a:spcPts val="0"/>
              </a:spcAft>
              <a:buFont typeface="Arial" pitchFamily="34" charset="0"/>
              <a:buChar char="•"/>
              <a:defRPr/>
            </a:pPr>
            <a:r>
              <a:rPr lang="en-US" dirty="0" smtClean="0"/>
              <a:t>Protein-rich foods include: </a:t>
            </a:r>
          </a:p>
          <a:p>
            <a:pPr eaLnBrk="1" fontAlgn="auto" hangingPunct="1">
              <a:spcBef>
                <a:spcPts val="0"/>
              </a:spcBef>
              <a:spcAft>
                <a:spcPts val="0"/>
              </a:spcAft>
              <a:defRPr/>
            </a:pPr>
            <a:r>
              <a:rPr lang="en-US" dirty="0" smtClean="0"/>
              <a:t>Fish*, Poultry*, Lean red meat*, Low-fat or non-fat dairy (milk, yogurt, cheese), Eggs*, Soy foods like tofu, </a:t>
            </a:r>
            <a:r>
              <a:rPr lang="en-US" dirty="0" err="1" smtClean="0"/>
              <a:t>edamame</a:t>
            </a:r>
            <a:r>
              <a:rPr lang="en-US" dirty="0" smtClean="0"/>
              <a:t>, and </a:t>
            </a:r>
            <a:r>
              <a:rPr lang="en-US" dirty="0" err="1" smtClean="0"/>
              <a:t>tempeh</a:t>
            </a:r>
            <a:r>
              <a:rPr lang="en-US" dirty="0" smtClean="0"/>
              <a:t>*, Nuts and nut butters, Beans and legumes </a:t>
            </a:r>
          </a:p>
          <a:p>
            <a:pPr eaLnBrk="1" fontAlgn="auto" hangingPunct="1">
              <a:spcBef>
                <a:spcPts val="0"/>
              </a:spcBef>
              <a:spcAft>
                <a:spcPts val="0"/>
              </a:spcAft>
              <a:defRPr/>
            </a:pPr>
            <a:endParaRPr lang="en-US" dirty="0" smtClean="0"/>
          </a:p>
          <a:p>
            <a:pPr eaLnBrk="1" fontAlgn="auto" hangingPunct="1">
              <a:spcBef>
                <a:spcPts val="0"/>
              </a:spcBef>
              <a:spcAft>
                <a:spcPts val="0"/>
              </a:spcAft>
              <a:buFont typeface="Arial" pitchFamily="34" charset="0"/>
              <a:buChar char="•"/>
              <a:defRPr/>
            </a:pPr>
            <a:r>
              <a:rPr lang="en-US" dirty="0" smtClean="0"/>
              <a:t>When possible, choose organic, free-range, grass-fed, and wild options</a:t>
            </a:r>
          </a:p>
          <a:p>
            <a:pPr eaLnBrk="1" fontAlgn="auto" hangingPunct="1">
              <a:spcBef>
                <a:spcPts val="0"/>
              </a:spcBef>
              <a:spcAft>
                <a:spcPts val="0"/>
              </a:spcAft>
              <a:defRPr/>
            </a:pPr>
            <a:r>
              <a:rPr lang="en-US" dirty="0" smtClean="0">
                <a:hlinkClick r:id="rId3" tooltip="Find out more about the healthiest cooking techniques."/>
              </a:rPr>
              <a:t>Find out more about the healthiest cooking techniques.</a:t>
            </a:r>
            <a:r>
              <a:rPr lang="en-US" dirty="0" smtClean="0"/>
              <a:t> </a:t>
            </a:r>
          </a:p>
          <a:p>
            <a:pPr eaLnBrk="1" fontAlgn="auto" hangingPunct="1">
              <a:spcBef>
                <a:spcPts val="0"/>
              </a:spcBef>
              <a:spcAft>
                <a:spcPts val="0"/>
              </a:spcAft>
              <a:defRPr/>
            </a:pPr>
            <a:endParaRPr lang="en-US" b="1" dirty="0" smtClean="0"/>
          </a:p>
          <a:p>
            <a:pPr eaLnBrk="1" fontAlgn="auto" hangingPunct="1">
              <a:spcBef>
                <a:spcPts val="0"/>
              </a:spcBef>
              <a:spcAft>
                <a:spcPts val="0"/>
              </a:spcAft>
              <a:defRPr/>
            </a:pPr>
            <a:r>
              <a:rPr lang="en-US" dirty="0" smtClean="0"/>
              <a:t>From the ACS website</a:t>
            </a:r>
          </a:p>
          <a:p>
            <a:pPr eaLnBrk="1" fontAlgn="auto" hangingPunct="1">
              <a:spcBef>
                <a:spcPts val="0"/>
              </a:spcBef>
              <a:spcAft>
                <a:spcPts val="0"/>
              </a:spcAft>
              <a:defRPr/>
            </a:pPr>
            <a:r>
              <a:rPr lang="en-US" dirty="0" smtClean="0"/>
              <a:t>Lean and extra lean</a:t>
            </a:r>
          </a:p>
          <a:p>
            <a:pPr eaLnBrk="1" fontAlgn="auto" hangingPunct="1">
              <a:spcBef>
                <a:spcPts val="0"/>
              </a:spcBef>
              <a:spcAft>
                <a:spcPts val="0"/>
              </a:spcAft>
              <a:buFont typeface="Arial" pitchFamily="34" charset="0"/>
              <a:buChar char="•"/>
              <a:defRPr/>
            </a:pPr>
            <a:r>
              <a:rPr lang="en-US" dirty="0" smtClean="0"/>
              <a:t>How you might see it on a label: lean beef, extra-lean beef</a:t>
            </a:r>
          </a:p>
          <a:p>
            <a:pPr eaLnBrk="1" fontAlgn="auto" hangingPunct="1">
              <a:spcBef>
                <a:spcPts val="0"/>
              </a:spcBef>
              <a:spcAft>
                <a:spcPts val="0"/>
              </a:spcAft>
              <a:buFont typeface="Arial" pitchFamily="34" charset="0"/>
              <a:buNone/>
              <a:defRPr/>
            </a:pPr>
            <a:endParaRPr lang="en-US" dirty="0" smtClean="0"/>
          </a:p>
          <a:p>
            <a:pPr eaLnBrk="1" fontAlgn="auto" hangingPunct="1">
              <a:spcBef>
                <a:spcPts val="0"/>
              </a:spcBef>
              <a:spcAft>
                <a:spcPts val="0"/>
              </a:spcAft>
              <a:buFont typeface="Arial" pitchFamily="34" charset="0"/>
              <a:buChar char="•"/>
              <a:defRPr/>
            </a:pPr>
            <a:r>
              <a:rPr lang="en-US" dirty="0" smtClean="0"/>
              <a:t>What it means: These terms can be used to describe how much fat is in meat, poultry, seafood, and game meats. </a:t>
            </a:r>
          </a:p>
          <a:p>
            <a:pPr eaLnBrk="1" fontAlgn="auto" hangingPunct="1">
              <a:spcBef>
                <a:spcPts val="0"/>
              </a:spcBef>
              <a:spcAft>
                <a:spcPts val="0"/>
              </a:spcAft>
              <a:buFont typeface="Arial" pitchFamily="34" charset="0"/>
              <a:buNone/>
              <a:defRPr/>
            </a:pPr>
            <a:endParaRPr lang="en-US" dirty="0" smtClean="0"/>
          </a:p>
          <a:p>
            <a:pPr eaLnBrk="1" fontAlgn="auto" hangingPunct="1">
              <a:spcBef>
                <a:spcPts val="0"/>
              </a:spcBef>
              <a:spcAft>
                <a:spcPts val="0"/>
              </a:spcAft>
              <a:buFont typeface="Arial" pitchFamily="34" charset="0"/>
              <a:buChar char="•"/>
              <a:defRPr/>
            </a:pPr>
            <a:r>
              <a:rPr lang="en-US" dirty="0" smtClean="0"/>
              <a:t>Lean: less than 10 g (grams) total fat, 4.5 g or less saturated fat, and less than 95 mg (milligrams) cholesterol per serving and per 100 g (about 3¾ ounces by weight, just under a quarter of a pound)</a:t>
            </a:r>
          </a:p>
          <a:p>
            <a:pPr eaLnBrk="1" fontAlgn="auto" hangingPunct="1">
              <a:spcBef>
                <a:spcPts val="0"/>
              </a:spcBef>
              <a:spcAft>
                <a:spcPts val="0"/>
              </a:spcAft>
              <a:buFont typeface="Arial" pitchFamily="34" charset="0"/>
              <a:buNone/>
              <a:defRPr/>
            </a:pPr>
            <a:endParaRPr lang="en-US" dirty="0" smtClean="0"/>
          </a:p>
          <a:p>
            <a:pPr eaLnBrk="1" fontAlgn="auto" hangingPunct="1">
              <a:spcBef>
                <a:spcPts val="0"/>
              </a:spcBef>
              <a:spcAft>
                <a:spcPts val="0"/>
              </a:spcAft>
              <a:buFont typeface="Arial" pitchFamily="34" charset="0"/>
              <a:buChar char="•"/>
              <a:defRPr/>
            </a:pPr>
            <a:r>
              <a:rPr lang="en-US" dirty="0" smtClean="0"/>
              <a:t>Extra lean: less than 5 g fat, less than 2 g saturated fat, and less than 95 mg cholesterol per serving and per 100 g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b="1" dirty="0" smtClean="0"/>
          </a:p>
          <a:p>
            <a:pPr eaLnBrk="1" fontAlgn="auto" hangingPunct="1">
              <a:spcBef>
                <a:spcPts val="0"/>
              </a:spcBef>
              <a:spcAft>
                <a:spcPts val="0"/>
              </a:spcAft>
              <a:defRPr/>
            </a:pPr>
            <a:r>
              <a:rPr lang="en-US" b="1" u="sng" dirty="0" smtClean="0"/>
              <a:t>Fats</a:t>
            </a:r>
          </a:p>
          <a:p>
            <a:pPr eaLnBrk="1" fontAlgn="auto" hangingPunct="1">
              <a:spcBef>
                <a:spcPts val="0"/>
              </a:spcBef>
              <a:spcAft>
                <a:spcPts val="0"/>
              </a:spcAft>
              <a:buFont typeface="Arial" pitchFamily="34" charset="0"/>
              <a:buChar char="•"/>
              <a:defRPr/>
            </a:pPr>
            <a:r>
              <a:rPr lang="en-US" dirty="0" smtClean="0"/>
              <a:t>A diet that is low in saturated and trans fats and high in omega-3, monounsaturated fats from plant oils, nuts, seeds, and fish is recommended for everyone, and may be particularly important for cancer survivors. </a:t>
            </a:r>
          </a:p>
          <a:p>
            <a:pPr eaLnBrk="1" fontAlgn="auto" hangingPunct="1">
              <a:spcBef>
                <a:spcPts val="0"/>
              </a:spcBef>
              <a:spcAft>
                <a:spcPts val="0"/>
              </a:spcAft>
              <a:buFont typeface="Arial" pitchFamily="34" charset="0"/>
              <a:buNone/>
              <a:defRPr/>
            </a:pPr>
            <a:endParaRPr lang="en-US" dirty="0" smtClean="0"/>
          </a:p>
          <a:p>
            <a:pPr eaLnBrk="1" fontAlgn="auto" hangingPunct="1">
              <a:spcBef>
                <a:spcPts val="0"/>
              </a:spcBef>
              <a:spcAft>
                <a:spcPts val="0"/>
              </a:spcAft>
              <a:buFont typeface="Arial" pitchFamily="34" charset="0"/>
              <a:buChar char="•"/>
              <a:defRPr/>
            </a:pPr>
            <a:r>
              <a:rPr lang="en-US" dirty="0" smtClean="0"/>
              <a:t>Aim to decrease your consumption of foods that are high in saturated and trans fats, </a:t>
            </a:r>
            <a:r>
              <a:rPr lang="en-US" dirty="0" err="1" smtClean="0"/>
              <a:t>whichare</a:t>
            </a:r>
            <a:r>
              <a:rPr lang="en-US" dirty="0" smtClean="0"/>
              <a:t> unhealthy and can be taxing to your heart and circulation. Instead, choose foods that are high in healthy unsaturated and omega-3 fats.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Healthy fats include:</a:t>
            </a:r>
          </a:p>
          <a:p>
            <a:pPr eaLnBrk="1" fontAlgn="auto" hangingPunct="1">
              <a:spcBef>
                <a:spcPts val="0"/>
              </a:spcBef>
              <a:spcAft>
                <a:spcPts val="0"/>
              </a:spcAft>
              <a:defRPr/>
            </a:pPr>
            <a:r>
              <a:rPr lang="en-US" dirty="0" smtClean="0"/>
              <a:t>Fish (salmon, flounder, herring, sardines), Olive oil, canola oil, flax oil, and coconut oil, Nuts and natural nut butters, Ground flax seed, </a:t>
            </a:r>
            <a:r>
              <a:rPr lang="en-US" dirty="0" err="1" smtClean="0"/>
              <a:t>Chia</a:t>
            </a:r>
            <a:r>
              <a:rPr lang="en-US" dirty="0" smtClean="0"/>
              <a:t> seeds, Wheat germ, Avocado, Olives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Unhealthy fats include:</a:t>
            </a:r>
          </a:p>
          <a:p>
            <a:pPr eaLnBrk="1" fontAlgn="auto" hangingPunct="1">
              <a:spcBef>
                <a:spcPts val="0"/>
              </a:spcBef>
              <a:spcAft>
                <a:spcPts val="0"/>
              </a:spcAft>
              <a:defRPr/>
            </a:pPr>
            <a:r>
              <a:rPr lang="en-US" dirty="0" smtClean="0"/>
              <a:t>Whole milk products, Butter and margarine, High fat red meat (except grass-fed), Processed meats (like bacon, hot dogs), French fries and other deep-fried foods, Partially hydrogenated oils in pastries, crackers, processed foods</a:t>
            </a:r>
          </a:p>
          <a:p>
            <a:pPr eaLnBrk="1" fontAlgn="auto" hangingPunct="1">
              <a:spcBef>
                <a:spcPts val="0"/>
              </a:spcBef>
              <a:spcAft>
                <a:spcPts val="0"/>
              </a:spcAft>
              <a:defRPr/>
            </a:pPr>
            <a:endParaRPr lang="en-US" b="1" dirty="0" smtClean="0"/>
          </a:p>
          <a:p>
            <a:pPr eaLnBrk="1" fontAlgn="auto" hangingPunct="1">
              <a:spcBef>
                <a:spcPts val="0"/>
              </a:spcBef>
              <a:spcAft>
                <a:spcPts val="0"/>
              </a:spcAft>
              <a:defRPr/>
            </a:pPr>
            <a:r>
              <a:rPr lang="en-US" b="1" u="sng" dirty="0" smtClean="0"/>
              <a:t>Fluids</a:t>
            </a:r>
          </a:p>
          <a:p>
            <a:pPr eaLnBrk="1" fontAlgn="auto" hangingPunct="1">
              <a:spcBef>
                <a:spcPts val="0"/>
              </a:spcBef>
              <a:spcAft>
                <a:spcPts val="0"/>
              </a:spcAft>
              <a:buFont typeface="Arial" pitchFamily="34" charset="0"/>
              <a:buChar char="•"/>
              <a:defRPr/>
            </a:pPr>
            <a:r>
              <a:rPr lang="en-US" dirty="0" smtClean="0"/>
              <a:t>Fluids are important for your overall health because the adult body is about 60 percent water. If you're not getting enough fluids, you can become dehydrated, which can slow your metabolism and harm your body’s ability to eliminate toxins.</a:t>
            </a:r>
          </a:p>
          <a:p>
            <a:pPr eaLnBrk="1" fontAlgn="auto" hangingPunct="1">
              <a:spcBef>
                <a:spcPts val="0"/>
              </a:spcBef>
              <a:spcAft>
                <a:spcPts val="0"/>
              </a:spcAft>
              <a:defRPr/>
            </a:pPr>
            <a:endParaRPr lang="en-US" dirty="0" smtClean="0"/>
          </a:p>
          <a:p>
            <a:pPr eaLnBrk="1" fontAlgn="auto" hangingPunct="1">
              <a:spcBef>
                <a:spcPts val="0"/>
              </a:spcBef>
              <a:spcAft>
                <a:spcPts val="0"/>
              </a:spcAft>
              <a:buFont typeface="Arial" pitchFamily="34" charset="0"/>
              <a:buChar char="•"/>
              <a:defRPr/>
            </a:pPr>
            <a:r>
              <a:rPr lang="en-US" dirty="0" smtClean="0"/>
              <a:t>Fluids are considered anything that is liquid when kept at room temperature, excluding caffeinated and alcoholic beverages.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Examples of healthy fluids include:</a:t>
            </a:r>
          </a:p>
          <a:p>
            <a:pPr eaLnBrk="1" fontAlgn="auto" hangingPunct="1">
              <a:spcBef>
                <a:spcPts val="0"/>
              </a:spcBef>
              <a:spcAft>
                <a:spcPts val="0"/>
              </a:spcAft>
              <a:defRPr/>
            </a:pPr>
            <a:r>
              <a:rPr lang="en-US" dirty="0" smtClean="0"/>
              <a:t>Water, seltzer water, flavored water (try adding lemon or lime), Coconut water, 100 percent fruit juice, Low fat or non-fat milk (dairy, soy, almond, coconut, or rice), Smoothies, Bottled liquid nutrition supplements, Soup and broths, Ice cream, sorbet, sherbet (dairy, soy, almond, coconut, or rice), Pudding, 100% juice popsicles, Italian ice , Crushed ice, ice cubes (one cube contains one ounce of water), Herbal teas (lemon, apple, berry, mint), Decaffeinated coffee and tea</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The amount of fluid you need may change from day to day. The general recommendation of eight 8-ounce glasses works for some people, but it may not be enough for others. For a more precise answer, ask a Registered Dietitian.</a:t>
            </a:r>
          </a:p>
          <a:p>
            <a:pPr eaLnBrk="1" fontAlgn="auto" hangingPunct="1">
              <a:spcBef>
                <a:spcPts val="0"/>
              </a:spcBef>
              <a:spcAft>
                <a:spcPts val="0"/>
              </a:spcAft>
              <a:defRPr/>
            </a:pPr>
            <a:endParaRPr lang="en-US" dirty="0"/>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9131FE-A7DA-4FE9-A5C4-C898D7246E53}" type="slidenum">
              <a:rPr lang="en-US" smtClean="0"/>
              <a:pPr fontAlgn="base">
                <a:spcBef>
                  <a:spcPct val="0"/>
                </a:spcBef>
                <a:spcAft>
                  <a:spcPct val="0"/>
                </a:spcAft>
                <a:defRPr/>
              </a:pPr>
              <a:t>33</a:t>
            </a:fld>
            <a:endParaRPr lang="en-US" smtClean="0"/>
          </a:p>
        </p:txBody>
      </p:sp>
    </p:spTree>
    <p:extLst>
      <p:ext uri="{BB962C8B-B14F-4D97-AF65-F5344CB8AC3E}">
        <p14:creationId xmlns:p14="http://schemas.microsoft.com/office/powerpoint/2010/main" val="17972369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40000" lnSpcReduction="20000"/>
          </a:bodyPr>
          <a:lstStyle/>
          <a:p>
            <a:pPr eaLnBrk="1" fontAlgn="auto" hangingPunct="1">
              <a:spcBef>
                <a:spcPts val="0"/>
              </a:spcBef>
              <a:spcAft>
                <a:spcPts val="0"/>
              </a:spcAft>
              <a:defRPr/>
            </a:pPr>
            <a:r>
              <a:rPr lang="en-US" dirty="0" smtClean="0"/>
              <a:t>Soy during childhood</a:t>
            </a:r>
            <a:r>
              <a:rPr lang="en-US" baseline="0" dirty="0" smtClean="0"/>
              <a:t> can be protective in adulthood- </a:t>
            </a:r>
            <a:r>
              <a:rPr lang="en-US" baseline="0" dirty="0" err="1" smtClean="0"/>
              <a:t>hilakivi</a:t>
            </a:r>
            <a:r>
              <a:rPr lang="en-US" baseline="0" dirty="0" smtClean="0"/>
              <a:t>-Clarke j </a:t>
            </a:r>
            <a:r>
              <a:rPr lang="en-US" baseline="0" dirty="0" err="1" smtClean="0"/>
              <a:t>nutr</a:t>
            </a:r>
            <a:r>
              <a:rPr lang="en-US" baseline="0" dirty="0" smtClean="0"/>
              <a:t> 2010</a:t>
            </a:r>
          </a:p>
          <a:p>
            <a:pPr eaLnBrk="1" fontAlgn="auto" hangingPunct="1">
              <a:spcBef>
                <a:spcPts val="0"/>
              </a:spcBef>
              <a:spcAft>
                <a:spcPts val="0"/>
              </a:spcAft>
              <a:defRPr/>
            </a:pPr>
            <a:r>
              <a:rPr lang="en-US" baseline="0" dirty="0" err="1" smtClean="0"/>
              <a:t>Poss</a:t>
            </a:r>
            <a:r>
              <a:rPr lang="en-US" baseline="0" dirty="0" smtClean="0"/>
              <a:t> different ways gut processes </a:t>
            </a:r>
            <a:r>
              <a:rPr lang="en-US" baseline="0" dirty="0" err="1" smtClean="0"/>
              <a:t>phytoestrogens</a:t>
            </a:r>
            <a:r>
              <a:rPr lang="en-US" dirty="0" err="1" smtClean="0"/>
              <a:t>FROM</a:t>
            </a:r>
            <a:r>
              <a:rPr lang="en-US" dirty="0" smtClean="0"/>
              <a:t> DFCI- soy ok 2-3 x per week</a:t>
            </a:r>
          </a:p>
          <a:p>
            <a:pPr eaLnBrk="1" fontAlgn="auto" hangingPunct="1">
              <a:spcBef>
                <a:spcPts val="0"/>
              </a:spcBef>
              <a:spcAft>
                <a:spcPts val="0"/>
              </a:spcAft>
              <a:defRPr/>
            </a:pPr>
            <a:r>
              <a:rPr lang="en-US" dirty="0" smtClean="0"/>
              <a:t>QA with Dr. Jen Ligibel: </a:t>
            </a:r>
          </a:p>
          <a:p>
            <a:pPr eaLnBrk="1" fontAlgn="auto" hangingPunct="1">
              <a:spcBef>
                <a:spcPts val="0"/>
              </a:spcBef>
              <a:spcAft>
                <a:spcPts val="0"/>
              </a:spcAft>
              <a:defRPr/>
            </a:pPr>
            <a:r>
              <a:rPr lang="en-US" b="1" u="sng" dirty="0" smtClean="0"/>
              <a:t>Soy</a:t>
            </a:r>
          </a:p>
          <a:p>
            <a:pPr eaLnBrk="1" fontAlgn="auto" hangingPunct="1">
              <a:spcBef>
                <a:spcPts val="0"/>
              </a:spcBef>
              <a:spcAft>
                <a:spcPts val="0"/>
              </a:spcAft>
              <a:buFont typeface="Arial" pitchFamily="34" charset="0"/>
              <a:buChar char="•"/>
              <a:defRPr/>
            </a:pPr>
            <a:r>
              <a:rPr lang="en-US" dirty="0" smtClean="0"/>
              <a:t>There is a lot that we do not know about the relationship between soy and estrogen-driven breast cancers. Early studies showed that high doses of soy led to breast cancer formation in lab experiments, but it is not clear whether this amount of soy was remotely similar to what a woman could consume through diet. </a:t>
            </a:r>
          </a:p>
          <a:p>
            <a:pPr eaLnBrk="1" fontAlgn="auto" hangingPunct="1">
              <a:spcBef>
                <a:spcPts val="0"/>
              </a:spcBef>
              <a:spcAft>
                <a:spcPts val="0"/>
              </a:spcAft>
              <a:buFont typeface="Arial" pitchFamily="34" charset="0"/>
              <a:buNone/>
              <a:defRPr/>
            </a:pPr>
            <a:endParaRPr lang="en-US" dirty="0" smtClean="0"/>
          </a:p>
          <a:p>
            <a:pPr eaLnBrk="1" fontAlgn="auto" hangingPunct="1">
              <a:spcBef>
                <a:spcPts val="0"/>
              </a:spcBef>
              <a:spcAft>
                <a:spcPts val="0"/>
              </a:spcAft>
              <a:buFont typeface="Arial" pitchFamily="34" charset="0"/>
              <a:buChar char="•"/>
              <a:defRPr/>
            </a:pPr>
            <a:r>
              <a:rPr lang="en-US" dirty="0" smtClean="0"/>
              <a:t>A number of recent reports looking at the diet patterns of women in Asia and the US suggested that the risk of breast cancer recurrence was not increased by soy intake. Although there are some difficulties in using this information to completely conclude that soy intake is "safe" for breast cancer survivors, most experts at this point feel fairly confident that some soy intake in the diet is unlikely to be dangerous for breast cancer survivors. This means that it is likely not necessary to be reading food labels to avoid products containing soy, but I would personally stop short of endorsing soy as a supplement for a breast cancer survivor.</a:t>
            </a:r>
          </a:p>
          <a:p>
            <a:pPr eaLnBrk="1" fontAlgn="auto" hangingPunct="1">
              <a:spcBef>
                <a:spcPts val="0"/>
              </a:spcBef>
              <a:spcAft>
                <a:spcPts val="0"/>
              </a:spcAft>
              <a:buFont typeface="Arial" pitchFamily="34" charset="0"/>
              <a:buNone/>
              <a:defRPr/>
            </a:pPr>
            <a:endParaRPr lang="en-US" dirty="0" smtClean="0"/>
          </a:p>
          <a:p>
            <a:pPr eaLnBrk="1" fontAlgn="auto" hangingPunct="1">
              <a:spcBef>
                <a:spcPts val="0"/>
              </a:spcBef>
              <a:spcAft>
                <a:spcPts val="0"/>
              </a:spcAft>
              <a:buFont typeface="Arial" pitchFamily="34" charset="0"/>
              <a:buNone/>
              <a:defRPr/>
            </a:pPr>
            <a:r>
              <a:rPr lang="en-US" dirty="0" smtClean="0"/>
              <a:t>From DFCI nutrition website</a:t>
            </a:r>
          </a:p>
          <a:p>
            <a:pPr eaLnBrk="1" fontAlgn="auto" hangingPunct="1">
              <a:spcBef>
                <a:spcPts val="0"/>
              </a:spcBef>
              <a:spcAft>
                <a:spcPts val="0"/>
              </a:spcAft>
              <a:defRPr/>
            </a:pPr>
            <a:r>
              <a:rPr lang="en-US" b="1" u="sng" dirty="0" smtClean="0"/>
              <a:t>A Look at Soy </a:t>
            </a:r>
          </a:p>
          <a:p>
            <a:pPr eaLnBrk="1" fontAlgn="auto" hangingPunct="1">
              <a:spcBef>
                <a:spcPts val="0"/>
              </a:spcBef>
              <a:spcAft>
                <a:spcPts val="0"/>
              </a:spcAft>
              <a:defRPr/>
            </a:pPr>
            <a:r>
              <a:rPr lang="en-US" dirty="0" smtClean="0"/>
              <a:t>Some evidence suggests that the intake of traditional or whole soy foods(such as tofu, </a:t>
            </a:r>
            <a:r>
              <a:rPr lang="en-US" dirty="0" err="1" smtClean="0"/>
              <a:t>edamame</a:t>
            </a:r>
            <a:r>
              <a:rPr lang="en-US" dirty="0" smtClean="0"/>
              <a:t>, and soy milk) may be linked to lower rates of cancer, heart disease, and osteoporosis. Although older studies suggested that high levels of soy may trigger growth of ER+ breast cancer cells, current studies suggest that moderate levels of soy intake appear to be safe for breast cancer survivors. </a:t>
            </a:r>
          </a:p>
          <a:p>
            <a:pPr eaLnBrk="1" fontAlgn="auto" hangingPunct="1">
              <a:spcBef>
                <a:spcPts val="0"/>
              </a:spcBef>
              <a:spcAft>
                <a:spcPts val="0"/>
              </a:spcAft>
              <a:defRPr/>
            </a:pPr>
            <a:r>
              <a:rPr lang="en-US" dirty="0" smtClean="0"/>
              <a:t>Dana-Farber nutritionists recommend avoiding products with high levels of soy, such as soy </a:t>
            </a:r>
            <a:r>
              <a:rPr lang="en-US" dirty="0" err="1" smtClean="0"/>
              <a:t>isoflavone</a:t>
            </a:r>
            <a:r>
              <a:rPr lang="en-US" dirty="0" smtClean="0"/>
              <a:t> used in some supplements, pills, bars, and powder-WE DO THE SAME.  DIETARY INTAKE FROM NATURAL SOURCES ARE OKAY IN MODERATION BUT WE RECOMMEND AVOIDING SUPPLEMENTS </a:t>
            </a:r>
          </a:p>
          <a:p>
            <a:pPr eaLnBrk="1" fontAlgn="auto" hangingPunct="1">
              <a:spcBef>
                <a:spcPts val="0"/>
              </a:spcBef>
              <a:spcAft>
                <a:spcPts val="0"/>
              </a:spcAft>
              <a:buFont typeface="Arial" pitchFamily="34" charset="0"/>
              <a:buNone/>
              <a:defRPr/>
            </a:pPr>
            <a:endParaRPr lang="en-US" dirty="0" smtClean="0"/>
          </a:p>
          <a:p>
            <a:pPr eaLnBrk="1" fontAlgn="auto" hangingPunct="1">
              <a:spcBef>
                <a:spcPts val="0"/>
              </a:spcBef>
              <a:spcAft>
                <a:spcPts val="0"/>
              </a:spcAft>
              <a:buFont typeface="Arial" pitchFamily="34" charset="0"/>
              <a:buNone/>
              <a:defRPr/>
            </a:pPr>
            <a:r>
              <a:rPr lang="en-US" dirty="0" smtClean="0"/>
              <a:t>From DFCI nutrition website</a:t>
            </a:r>
          </a:p>
          <a:p>
            <a:pPr eaLnBrk="1" fontAlgn="auto" hangingPunct="1">
              <a:spcBef>
                <a:spcPts val="0"/>
              </a:spcBef>
              <a:spcAft>
                <a:spcPts val="0"/>
              </a:spcAft>
              <a:defRPr/>
            </a:pPr>
            <a:r>
              <a:rPr lang="en-US" b="1" u="sng" dirty="0" smtClean="0"/>
              <a:t>Vitamins and supplements-</a:t>
            </a:r>
          </a:p>
          <a:p>
            <a:pPr eaLnBrk="1" fontAlgn="auto" hangingPunct="1">
              <a:spcBef>
                <a:spcPts val="0"/>
              </a:spcBef>
              <a:spcAft>
                <a:spcPts val="0"/>
              </a:spcAft>
              <a:buFont typeface="Arial" pitchFamily="34" charset="0"/>
              <a:buChar char="•"/>
              <a:defRPr/>
            </a:pPr>
            <a:r>
              <a:rPr lang="en-US" dirty="0" smtClean="0"/>
              <a:t>Before beginning a vitamin or alternative diet regimen, it's important to meet with a nutritionist or health care provider. Our nutritionists will review, research, and discuss your questions or concerns related to vitamins, herbs, and other supplements or special diets in the context of your current medical treatment plan, and make recommendations based on the most up-to-date research available. </a:t>
            </a:r>
          </a:p>
          <a:p>
            <a:pPr eaLnBrk="1" fontAlgn="auto" hangingPunct="1">
              <a:spcBef>
                <a:spcPts val="0"/>
              </a:spcBef>
              <a:spcAft>
                <a:spcPts val="0"/>
              </a:spcAft>
              <a:buFont typeface="Arial" pitchFamily="34" charset="0"/>
              <a:buNone/>
              <a:defRPr/>
            </a:pPr>
            <a:endParaRPr lang="en-US" dirty="0" smtClean="0"/>
          </a:p>
          <a:p>
            <a:pPr eaLnBrk="1" fontAlgn="auto" hangingPunct="1">
              <a:spcBef>
                <a:spcPts val="0"/>
              </a:spcBef>
              <a:spcAft>
                <a:spcPts val="0"/>
              </a:spcAft>
              <a:buFont typeface="Arial" pitchFamily="34" charset="0"/>
              <a:buChar char="•"/>
              <a:defRPr/>
            </a:pPr>
            <a:r>
              <a:rPr lang="en-US" dirty="0" smtClean="0"/>
              <a:t>A standard multivitamin and fish oil are safe to take two weeks after surgery and during radiation as well as when you begin </a:t>
            </a:r>
            <a:r>
              <a:rPr lang="en-US" dirty="0" err="1" smtClean="0"/>
              <a:t>tamoxifen</a:t>
            </a:r>
            <a:r>
              <a:rPr lang="en-US" dirty="0" smtClean="0"/>
              <a:t>. Check to be sure your multivitamin contains approximately 100 percent of the daily recommended intake (DRI); many have increased the levels of antioxidants and other components, which would not be recommended during treatment. </a:t>
            </a:r>
          </a:p>
          <a:p>
            <a:pPr lvl="1" eaLnBrk="1" fontAlgn="auto" hangingPunct="1">
              <a:spcBef>
                <a:spcPts val="0"/>
              </a:spcBef>
              <a:spcAft>
                <a:spcPts val="0"/>
              </a:spcAft>
              <a:buFont typeface="Arial" pitchFamily="34" charset="0"/>
              <a:buChar char="•"/>
              <a:defRPr/>
            </a:pPr>
            <a:r>
              <a:rPr lang="en-US" dirty="0" smtClean="0">
                <a:solidFill>
                  <a:srgbClr val="FF0000"/>
                </a:solidFill>
              </a:rPr>
              <a:t>JH DOES NOT RECOMMEND THIS.  THE ONLY SUPPLEMENTS WE MAY ENCOURAGE IS VIT D </a:t>
            </a:r>
            <a:r>
              <a:rPr lang="en-US" cap="all" dirty="0" smtClean="0">
                <a:solidFill>
                  <a:srgbClr val="FF0000"/>
                </a:solidFill>
              </a:rPr>
              <a:t>(if deficient) and calcium is not able to obtain from dietary sources– SO LET’S GET CONSENSUS</a:t>
            </a:r>
          </a:p>
          <a:p>
            <a:pPr eaLnBrk="1" fontAlgn="auto" hangingPunct="1">
              <a:spcBef>
                <a:spcPts val="0"/>
              </a:spcBef>
              <a:spcAft>
                <a:spcPts val="0"/>
              </a:spcAft>
              <a:defRPr/>
            </a:pPr>
            <a:endParaRPr lang="en-US" dirty="0" smtClean="0"/>
          </a:p>
          <a:p>
            <a:pPr eaLnBrk="1" fontAlgn="auto" hangingPunct="1">
              <a:spcBef>
                <a:spcPts val="0"/>
              </a:spcBef>
              <a:spcAft>
                <a:spcPts val="0"/>
              </a:spcAft>
              <a:buFont typeface="Arial" pitchFamily="34" charset="0"/>
              <a:buChar char="•"/>
              <a:defRPr/>
            </a:pPr>
            <a:r>
              <a:rPr lang="en-US" dirty="0" smtClean="0"/>
              <a:t>You may also want to add calcium and vitamin D supplementation.</a:t>
            </a:r>
          </a:p>
          <a:p>
            <a:pPr eaLnBrk="1" fontAlgn="auto" hangingPunct="1">
              <a:spcBef>
                <a:spcPts val="0"/>
              </a:spcBef>
              <a:spcAft>
                <a:spcPts val="0"/>
              </a:spcAft>
              <a:buFont typeface="Arial" pitchFamily="34" charset="0"/>
              <a:buNone/>
              <a:defRPr/>
            </a:pPr>
            <a:endParaRPr lang="en-US" dirty="0" smtClean="0"/>
          </a:p>
          <a:p>
            <a:pPr eaLnBrk="1" fontAlgn="auto" hangingPunct="1">
              <a:spcBef>
                <a:spcPts val="0"/>
              </a:spcBef>
              <a:spcAft>
                <a:spcPts val="0"/>
              </a:spcAft>
              <a:buFont typeface="Arial" pitchFamily="34" charset="0"/>
              <a:buChar char="•"/>
              <a:defRPr/>
            </a:pPr>
            <a:r>
              <a:rPr lang="en-US" dirty="0" smtClean="0"/>
              <a:t>It’s important to ask your doctor about potential safety concerns that may arise if you are taking supplements while undergoing chemotherapy or radiation, or taking certain medications.</a:t>
            </a:r>
          </a:p>
          <a:p>
            <a:pPr eaLnBrk="1" fontAlgn="auto" hangingPunct="1">
              <a:spcBef>
                <a:spcPts val="0"/>
              </a:spcBef>
              <a:spcAft>
                <a:spcPts val="0"/>
              </a:spcAft>
              <a:buFont typeface="Arial" pitchFamily="34" charset="0"/>
              <a:buNone/>
              <a:defRPr/>
            </a:pPr>
            <a:endParaRPr lang="en-US" dirty="0" smtClean="0"/>
          </a:p>
          <a:p>
            <a:pPr eaLnBrk="1" fontAlgn="auto" hangingPunct="1">
              <a:spcBef>
                <a:spcPts val="0"/>
              </a:spcBef>
              <a:spcAft>
                <a:spcPts val="0"/>
              </a:spcAft>
              <a:buFont typeface="Arial" pitchFamily="34" charset="0"/>
              <a:buNone/>
              <a:defRPr/>
            </a:pPr>
            <a:r>
              <a:rPr lang="en-US" dirty="0" smtClean="0"/>
              <a:t>From ACS website: </a:t>
            </a:r>
          </a:p>
          <a:p>
            <a:pPr eaLnBrk="1" fontAlgn="auto" hangingPunct="1">
              <a:spcBef>
                <a:spcPts val="0"/>
              </a:spcBef>
              <a:spcAft>
                <a:spcPts val="0"/>
              </a:spcAft>
              <a:defRPr/>
            </a:pPr>
            <a:r>
              <a:rPr lang="en-US" b="1" dirty="0" smtClean="0"/>
              <a:t>Dietary supplements </a:t>
            </a:r>
          </a:p>
          <a:p>
            <a:pPr eaLnBrk="1" fontAlgn="auto" hangingPunct="1">
              <a:spcBef>
                <a:spcPts val="0"/>
              </a:spcBef>
              <a:spcAft>
                <a:spcPts val="0"/>
              </a:spcAft>
              <a:buFont typeface="Arial" pitchFamily="34" charset="0"/>
              <a:buChar char="•"/>
              <a:defRPr/>
            </a:pPr>
            <a:r>
              <a:rPr lang="en-US" dirty="0" smtClean="0"/>
              <a:t>Can dietary supplements lower cancer risk? No, at least based on what we know at this time. A diet rich in vegetables, fruits, and other plant-based foods may reduce the risk of cancer, but there is little proof that dietary supplements can reduce cancer risk. One exception may be calcium supplements, which may reduce the risk of colorectal cancer (see the entry for calcium above). Some high-dose supplements may actually increase cancer risk.</a:t>
            </a:r>
            <a:r>
              <a:rPr lang="en-US" baseline="-25000" dirty="0" smtClean="0"/>
              <a:t> </a:t>
            </a:r>
          </a:p>
          <a:p>
            <a:pPr eaLnBrk="1" fontAlgn="auto" hangingPunct="1">
              <a:spcBef>
                <a:spcPts val="0"/>
              </a:spcBef>
              <a:spcAft>
                <a:spcPts val="0"/>
              </a:spcAft>
              <a:buFont typeface="Arial" pitchFamily="34" charset="0"/>
              <a:buNone/>
              <a:defRPr/>
            </a:pPr>
            <a:endParaRPr lang="en-US" dirty="0" smtClean="0"/>
          </a:p>
          <a:p>
            <a:pPr eaLnBrk="1" fontAlgn="auto" hangingPunct="1">
              <a:spcBef>
                <a:spcPts val="0"/>
              </a:spcBef>
              <a:spcAft>
                <a:spcPts val="0"/>
              </a:spcAft>
              <a:buFont typeface="Arial" pitchFamily="34" charset="0"/>
              <a:buChar char="•"/>
              <a:defRPr/>
            </a:pPr>
            <a:r>
              <a:rPr lang="en-US" dirty="0" smtClean="0"/>
              <a:t>Some dietary supplements may be beneficial for other reasons for some people, such as pregnant women, women of childbearing age, and people with restricted dietary intakes. If a person chooses to take a dietary supplement, the best choice is a balanced multivitamin/mineral supplement containing no more than 100% of the "daily value" of most nutrients.</a:t>
            </a:r>
          </a:p>
          <a:p>
            <a:pPr eaLnBrk="1" fontAlgn="auto" hangingPunct="1">
              <a:spcBef>
                <a:spcPts val="0"/>
              </a:spcBef>
              <a:spcAft>
                <a:spcPts val="0"/>
              </a:spcAft>
              <a:buFont typeface="Arial" pitchFamily="34" charset="0"/>
              <a:buNone/>
              <a:defRPr/>
            </a:pPr>
            <a:endParaRPr lang="en-US" dirty="0" smtClean="0"/>
          </a:p>
          <a:p>
            <a:pPr eaLnBrk="1" fontAlgn="auto" hangingPunct="1">
              <a:spcBef>
                <a:spcPts val="0"/>
              </a:spcBef>
              <a:spcAft>
                <a:spcPts val="0"/>
              </a:spcAft>
              <a:buFont typeface="Arial" pitchFamily="34" charset="0"/>
              <a:buChar char="•"/>
              <a:defRPr/>
            </a:pPr>
            <a:r>
              <a:rPr lang="en-US" dirty="0" smtClean="0"/>
              <a:t>Can I get the nutritional equivalent of vegetables and fruits in a pill? No. Many healthful compounds are found in vegetables and fruits, and these compounds most likely work together to produce their helpful effects. There are also likely to be important compounds in whole foods that are not yet known and therefore are not included in supplements. Some supplements are described as containing the nutritional equivalent of vegetables and fruits.</a:t>
            </a:r>
            <a:r>
              <a:rPr lang="en-US" baseline="-25000" dirty="0" smtClean="0"/>
              <a:t> </a:t>
            </a:r>
            <a:r>
              <a:rPr lang="en-US" dirty="0" smtClean="0"/>
              <a:t>But the small amount of dried powder in such pills often contains only a small fraction of the levels contained in the whole foods. Food is the best source of vitamins and minerals.</a:t>
            </a:r>
          </a:p>
          <a:p>
            <a:pPr eaLnBrk="1" fontAlgn="auto" hangingPunct="1">
              <a:spcBef>
                <a:spcPts val="0"/>
              </a:spcBef>
              <a:spcAft>
                <a:spcPts val="0"/>
              </a:spcAft>
              <a:buFont typeface="Arial" pitchFamily="34" charset="0"/>
              <a:buNone/>
              <a:defRPr/>
            </a:pPr>
            <a:endParaRPr lang="en-US" dirty="0" smtClean="0"/>
          </a:p>
          <a:p>
            <a:pPr eaLnBrk="1" fontAlgn="auto" hangingPunct="1">
              <a:spcBef>
                <a:spcPts val="0"/>
              </a:spcBef>
              <a:spcAft>
                <a:spcPts val="0"/>
              </a:spcAft>
              <a:buFont typeface="Arial" pitchFamily="34" charset="0"/>
              <a:buNone/>
              <a:defRPr/>
            </a:pPr>
            <a:r>
              <a:rPr lang="en-US" dirty="0" smtClean="0"/>
              <a:t>From DFCI nutrition website</a:t>
            </a:r>
            <a:endParaRPr lang="en-US" b="1" u="sng" dirty="0" smtClean="0"/>
          </a:p>
          <a:p>
            <a:pPr eaLnBrk="1" fontAlgn="auto" hangingPunct="1">
              <a:spcBef>
                <a:spcPts val="0"/>
              </a:spcBef>
              <a:spcAft>
                <a:spcPts val="0"/>
              </a:spcAft>
              <a:defRPr/>
            </a:pPr>
            <a:r>
              <a:rPr lang="en-US" b="1" u="sng" dirty="0" smtClean="0"/>
              <a:t>Things to potentially avoid while on </a:t>
            </a:r>
            <a:r>
              <a:rPr lang="en-US" b="1" u="sng" dirty="0" err="1" smtClean="0"/>
              <a:t>Tamoxifen</a:t>
            </a:r>
            <a:r>
              <a:rPr lang="en-US" b="1" u="sng" dirty="0" smtClean="0"/>
              <a:t>: </a:t>
            </a:r>
          </a:p>
          <a:p>
            <a:pPr eaLnBrk="1" fontAlgn="auto" hangingPunct="1">
              <a:spcBef>
                <a:spcPts val="0"/>
              </a:spcBef>
              <a:spcAft>
                <a:spcPts val="0"/>
              </a:spcAft>
              <a:buFont typeface="Arial" pitchFamily="34" charset="0"/>
              <a:buChar char="•"/>
              <a:defRPr/>
            </a:pPr>
            <a:r>
              <a:rPr lang="en-US" dirty="0" err="1" smtClean="0"/>
              <a:t>Tamoxifen</a:t>
            </a:r>
            <a:r>
              <a:rPr lang="en-US" dirty="0" smtClean="0"/>
              <a:t>, as well as many medicines, can have an interaction with grapefruit and grapefruit juice. It is best to avoid grapefruit while on most medications as it can decrease or increase the effect of the drug.</a:t>
            </a:r>
          </a:p>
          <a:p>
            <a:pPr eaLnBrk="1" fontAlgn="auto" hangingPunct="1">
              <a:spcBef>
                <a:spcPts val="0"/>
              </a:spcBef>
              <a:spcAft>
                <a:spcPts val="0"/>
              </a:spcAft>
              <a:defRPr/>
            </a:pPr>
            <a:endParaRPr lang="en-US" dirty="0" smtClean="0"/>
          </a:p>
          <a:p>
            <a:pPr eaLnBrk="1" fontAlgn="auto" hangingPunct="1">
              <a:spcBef>
                <a:spcPts val="0"/>
              </a:spcBef>
              <a:spcAft>
                <a:spcPts val="0"/>
              </a:spcAft>
              <a:buFont typeface="Arial" pitchFamily="34" charset="0"/>
              <a:buChar char="•"/>
              <a:defRPr/>
            </a:pPr>
            <a:r>
              <a:rPr lang="en-US" dirty="0" smtClean="0"/>
              <a:t>You should also avoid herbs and supplements like St. John's </a:t>
            </a:r>
            <a:r>
              <a:rPr lang="en-US" dirty="0" err="1" smtClean="0"/>
              <a:t>Wort</a:t>
            </a:r>
            <a:r>
              <a:rPr lang="en-US" dirty="0" smtClean="0"/>
              <a:t>, </a:t>
            </a:r>
            <a:r>
              <a:rPr lang="en-US" dirty="0" err="1" smtClean="0"/>
              <a:t>ephedra</a:t>
            </a:r>
            <a:r>
              <a:rPr lang="en-US" dirty="0" smtClean="0"/>
              <a:t>, country mallow, and cesium.</a:t>
            </a:r>
          </a:p>
          <a:p>
            <a:pPr eaLnBrk="1" fontAlgn="auto" hangingPunct="1">
              <a:spcBef>
                <a:spcPts val="0"/>
              </a:spcBef>
              <a:spcAft>
                <a:spcPts val="0"/>
              </a:spcAft>
              <a:buFont typeface="Arial" pitchFamily="34" charset="0"/>
              <a:buNone/>
              <a:defRPr/>
            </a:pPr>
            <a:endParaRPr lang="en-US" dirty="0" smtClean="0"/>
          </a:p>
          <a:p>
            <a:pPr eaLnBrk="1" fontAlgn="auto" hangingPunct="1">
              <a:spcBef>
                <a:spcPts val="0"/>
              </a:spcBef>
              <a:spcAft>
                <a:spcPts val="0"/>
              </a:spcAft>
              <a:buFont typeface="Arial" pitchFamily="34" charset="0"/>
              <a:buNone/>
              <a:defRPr/>
            </a:pPr>
            <a:endParaRPr lang="en-US" dirty="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2EF9B7-D592-42FB-B1E4-A6E80DB2FC06}" type="slidenum">
              <a:rPr lang="en-US" smtClean="0"/>
              <a:pPr fontAlgn="base">
                <a:spcBef>
                  <a:spcPct val="0"/>
                </a:spcBef>
                <a:spcAft>
                  <a:spcPct val="0"/>
                </a:spcAft>
                <a:defRPr/>
              </a:pPr>
              <a:t>34</a:t>
            </a:fld>
            <a:endParaRPr lang="en-US" smtClean="0"/>
          </a:p>
        </p:txBody>
      </p:sp>
    </p:spTree>
    <p:extLst>
      <p:ext uri="{BB962C8B-B14F-4D97-AF65-F5344CB8AC3E}">
        <p14:creationId xmlns:p14="http://schemas.microsoft.com/office/powerpoint/2010/main" val="110055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6" name="Shape 86"/>
          <p:cNvSpPr txBox="1">
            <a:spLocks noGrp="1"/>
          </p:cNvSpPr>
          <p:nvPr>
            <p:ph type="body" idx="1"/>
          </p:nvPr>
        </p:nvSpPr>
        <p:spPr>
          <a:xfrm>
            <a:off x="685490" y="4342700"/>
            <a:ext cx="5487020" cy="278598"/>
          </a:xfrm>
          <a:prstGeom prst="rect">
            <a:avLst/>
          </a:prstGeom>
          <a:noFill/>
          <a:ln>
            <a:noFill/>
          </a:ln>
        </p:spPr>
        <p:txBody>
          <a:bodyPr lIns="91410" tIns="45693" rIns="91410" bIns="45693" anchor="t" anchorCtr="0">
            <a:spAutoFit/>
          </a:bodyPr>
          <a:lstStyle/>
          <a:p>
            <a:endParaRPr dirty="0"/>
          </a:p>
        </p:txBody>
      </p:sp>
      <p:sp>
        <p:nvSpPr>
          <p:cNvPr id="87" name="Shape 87"/>
          <p:cNvSpPr txBox="1"/>
          <p:nvPr/>
        </p:nvSpPr>
        <p:spPr>
          <a:xfrm>
            <a:off x="3884958" y="8863844"/>
            <a:ext cx="2971490" cy="278598"/>
          </a:xfrm>
          <a:prstGeom prst="rect">
            <a:avLst/>
          </a:prstGeom>
          <a:noFill/>
          <a:ln>
            <a:noFill/>
          </a:ln>
        </p:spPr>
        <p:txBody>
          <a:bodyPr lIns="91410" tIns="45693" rIns="91410" bIns="45693" anchor="b" anchorCtr="0">
            <a:spAutoFit/>
          </a:bodyPr>
          <a:lstStyle/>
          <a:p>
            <a:pPr algn="r">
              <a:buSzPct val="25000"/>
            </a:pPr>
            <a:r>
              <a:rPr lang="x-none" sz="1200"/>
              <a:t>*</a:t>
            </a:r>
          </a:p>
        </p:txBody>
      </p:sp>
    </p:spTree>
    <p:extLst>
      <p:ext uri="{BB962C8B-B14F-4D97-AF65-F5344CB8AC3E}">
        <p14:creationId xmlns:p14="http://schemas.microsoft.com/office/powerpoint/2010/main" val="27970126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AICR</a:t>
            </a:r>
            <a:endParaRPr lang="en-US" dirty="0"/>
          </a:p>
        </p:txBody>
      </p:sp>
      <p:sp>
        <p:nvSpPr>
          <p:cNvPr id="4" name="Slide Number Placeholder 3"/>
          <p:cNvSpPr>
            <a:spLocks noGrp="1"/>
          </p:cNvSpPr>
          <p:nvPr>
            <p:ph type="sldNum" sz="quarter" idx="10"/>
          </p:nvPr>
        </p:nvSpPr>
        <p:spPr/>
        <p:txBody>
          <a:bodyPr/>
          <a:lstStyle/>
          <a:p>
            <a:fld id="{BA0AC3A4-F1B0-435E-A7BF-E5EB3AD73269}" type="slidenum">
              <a:rPr lang="en-US" smtClean="0"/>
              <a:t>35</a:t>
            </a:fld>
            <a:endParaRPr lang="en-US"/>
          </a:p>
        </p:txBody>
      </p:sp>
    </p:spTree>
    <p:extLst>
      <p:ext uri="{BB962C8B-B14F-4D97-AF65-F5344CB8AC3E}">
        <p14:creationId xmlns:p14="http://schemas.microsoft.com/office/powerpoint/2010/main" val="23290623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Start by being clear that there are no 100% preventive magic foods or drinks, but there are many things that can be eaten/drunk that are better for one’s health.</a:t>
            </a:r>
          </a:p>
          <a:p>
            <a:pPr eaLnBrk="1" hangingPunct="1">
              <a:spcBef>
                <a:spcPct val="0"/>
              </a:spcBef>
            </a:pPr>
            <a:endParaRPr lang="en-US" altLang="en-US" b="1" i="1" u="sng" dirty="0" smtClean="0"/>
          </a:p>
          <a:p>
            <a:pPr eaLnBrk="1" hangingPunct="1">
              <a:spcBef>
                <a:spcPct val="0"/>
              </a:spcBef>
            </a:pPr>
            <a:r>
              <a:rPr lang="en-US" altLang="en-US" dirty="0" smtClean="0"/>
              <a:t>Per QA w/ Dr. Jen </a:t>
            </a:r>
            <a:r>
              <a:rPr lang="en-US" altLang="en-US" dirty="0" err="1" smtClean="0"/>
              <a:t>Ligibel</a:t>
            </a:r>
            <a:r>
              <a:rPr lang="en-US" altLang="en-US" dirty="0" smtClean="0"/>
              <a:t> </a:t>
            </a:r>
          </a:p>
          <a:p>
            <a:pPr eaLnBrk="1" hangingPunct="1">
              <a:spcBef>
                <a:spcPct val="0"/>
              </a:spcBef>
            </a:pPr>
            <a:r>
              <a:rPr lang="en-US" altLang="en-US" b="1" u="sng" dirty="0" smtClean="0"/>
              <a:t>Green Tea</a:t>
            </a:r>
          </a:p>
          <a:p>
            <a:pPr eaLnBrk="1" hangingPunct="1">
              <a:spcBef>
                <a:spcPct val="0"/>
              </a:spcBef>
              <a:buFontTx/>
              <a:buChar char="•"/>
            </a:pPr>
            <a:r>
              <a:rPr lang="en-US" altLang="en-US" dirty="0" smtClean="0"/>
              <a:t>There is a lot of interest in the health benefits of specific supplements, but not much evidence that these products have any benefits for cancer survivors. Green tea has been studied as a potential nausea-preventing intervention, but the results of these studies have been mixed. Some preliminary results from animal studies have suggested health benefits from turmeric, but it is too early to know whether either of these supplements will eventually be shown to be beneficial for cancer survivors.</a:t>
            </a:r>
          </a:p>
          <a:p>
            <a:pPr eaLnBrk="1" hangingPunct="1">
              <a:spcBef>
                <a:spcPct val="0"/>
              </a:spcBef>
            </a:pPr>
            <a:endParaRPr lang="en-US" altLang="en-US" dirty="0" smtClean="0"/>
          </a:p>
          <a:p>
            <a:pPr eaLnBrk="1" hangingPunct="1">
              <a:spcBef>
                <a:spcPct val="0"/>
              </a:spcBef>
              <a:buFontTx/>
              <a:buChar char="•"/>
            </a:pPr>
            <a:r>
              <a:rPr lang="en-US" altLang="en-US" dirty="0" smtClean="0"/>
              <a:t>It is important to note that green tea and turmeric, like most supplements, are foods rather than medications. This means that they are not regulated by the FDA. Companies that produce them can make all kinds of health claims as long as they include the statement that the claims are not supported by the FDA. This can be confusing for patients, as many of these products are marketed as "cancer-fighting.“</a:t>
            </a:r>
          </a:p>
          <a:p>
            <a:pPr eaLnBrk="1" hangingPunct="1">
              <a:spcBef>
                <a:spcPct val="0"/>
              </a:spcBef>
            </a:pPr>
            <a:endParaRPr lang="en-US" altLang="en-US" dirty="0" smtClean="0"/>
          </a:p>
          <a:p>
            <a:pPr eaLnBrk="1" hangingPunct="1">
              <a:spcBef>
                <a:spcPct val="0"/>
              </a:spcBef>
            </a:pPr>
            <a:r>
              <a:rPr lang="en-US" altLang="en-US" dirty="0" smtClean="0"/>
              <a:t>From DFCI nutrition site: </a:t>
            </a:r>
          </a:p>
          <a:p>
            <a:pPr eaLnBrk="1" hangingPunct="1">
              <a:spcBef>
                <a:spcPct val="0"/>
              </a:spcBef>
            </a:pPr>
            <a:r>
              <a:rPr lang="en-US" altLang="en-US" b="1" u="sng" dirty="0" smtClean="0"/>
              <a:t>Broccoli</a:t>
            </a:r>
          </a:p>
          <a:p>
            <a:pPr eaLnBrk="1" hangingPunct="1">
              <a:spcBef>
                <a:spcPct val="0"/>
              </a:spcBef>
            </a:pPr>
            <a:r>
              <a:rPr lang="en-US" altLang="en-US" dirty="0" smtClean="0"/>
              <a:t>Cruciferous vegetables, including cabbage, broccoli, and </a:t>
            </a:r>
            <a:r>
              <a:rPr lang="en-US" altLang="en-US" dirty="0" err="1" smtClean="0"/>
              <a:t>brussels</a:t>
            </a:r>
            <a:r>
              <a:rPr lang="en-US" altLang="en-US" dirty="0" smtClean="0"/>
              <a:t> sprouts, are rich sources of nutrients and phytochemicals that help support the immune system.</a:t>
            </a:r>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F77883-B288-4AA2-B569-62778A8E7194}" type="slidenum">
              <a:rPr lang="en-US" smtClean="0"/>
              <a:pPr fontAlgn="base">
                <a:spcBef>
                  <a:spcPct val="0"/>
                </a:spcBef>
                <a:spcAft>
                  <a:spcPct val="0"/>
                </a:spcAft>
                <a:defRPr/>
              </a:pPr>
              <a:t>36</a:t>
            </a:fld>
            <a:endParaRPr lang="en-US" smtClean="0"/>
          </a:p>
        </p:txBody>
      </p:sp>
    </p:spTree>
    <p:extLst>
      <p:ext uri="{BB962C8B-B14F-4D97-AF65-F5344CB8AC3E}">
        <p14:creationId xmlns:p14="http://schemas.microsoft.com/office/powerpoint/2010/main" val="10346571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r>
              <a:rPr lang="en-US" dirty="0" smtClean="0"/>
              <a:t>National Center for Health Statistics. Health, United States,</a:t>
            </a:r>
          </a:p>
          <a:p>
            <a:pPr>
              <a:defRPr/>
            </a:pPr>
            <a:r>
              <a:rPr lang="en-US" dirty="0" smtClean="0"/>
              <a:t>2014: With Special Feature on Adults Aged 55–64. Hyattsville, MD. 2015</a:t>
            </a:r>
          </a:p>
          <a:p>
            <a:pPr>
              <a:defRPr/>
            </a:pPr>
            <a:r>
              <a:rPr lang="en-US" dirty="0" smtClean="0"/>
              <a:t>http://</a:t>
            </a:r>
            <a:r>
              <a:rPr lang="en-US" dirty="0" smtClean="0">
                <a:solidFill>
                  <a:srgbClr val="FF0000"/>
                </a:solidFill>
              </a:rPr>
              <a:t>www.fredhutch.org/en/news/center-news/2014/06/breast-cancer-patients-exercise.html</a:t>
            </a:r>
          </a:p>
          <a:p>
            <a:pPr>
              <a:defRPr/>
            </a:pPr>
            <a:endParaRPr lang="en-US" dirty="0" smtClean="0"/>
          </a:p>
          <a:p>
            <a:pPr>
              <a:defRPr/>
            </a:pPr>
            <a:endParaRPr lang="en-US" dirty="0"/>
          </a:p>
        </p:txBody>
      </p:sp>
      <p:sp>
        <p:nvSpPr>
          <p:cNvPr id="4" name="Slide Number Placeholder 3"/>
          <p:cNvSpPr>
            <a:spLocks noGrp="1"/>
          </p:cNvSpPr>
          <p:nvPr>
            <p:ph type="sldNum" sz="quarter" idx="5"/>
          </p:nvPr>
        </p:nvSpPr>
        <p:spPr/>
        <p:txBody>
          <a:bodyPr/>
          <a:lstStyle/>
          <a:p>
            <a:pPr>
              <a:defRPr/>
            </a:pPr>
            <a:fld id="{10419DAA-039E-4ACD-878B-35403AFD86B6}" type="slidenum">
              <a:rPr lang="en-US" smtClean="0"/>
              <a:pPr>
                <a:defRPr/>
              </a:pPr>
              <a:t>38</a:t>
            </a:fld>
            <a:endParaRPr lang="en-US"/>
          </a:p>
        </p:txBody>
      </p:sp>
    </p:spTree>
    <p:extLst>
      <p:ext uri="{BB962C8B-B14F-4D97-AF65-F5344CB8AC3E}">
        <p14:creationId xmlns:p14="http://schemas.microsoft.com/office/powerpoint/2010/main" val="11003378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03B307D5-04B9-4395-822F-05EB405F6AC2}" type="slidenum">
              <a:rPr lang="en-US" smtClean="0"/>
              <a:pPr>
                <a:defRPr/>
              </a:pPr>
              <a:t>39</a:t>
            </a:fld>
            <a:endParaRPr lang="en-US"/>
          </a:p>
        </p:txBody>
      </p:sp>
    </p:spTree>
    <p:extLst>
      <p:ext uri="{BB962C8B-B14F-4D97-AF65-F5344CB8AC3E}">
        <p14:creationId xmlns:p14="http://schemas.microsoft.com/office/powerpoint/2010/main" val="17993150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From Young and Strong PAI booklet, DFCI. </a:t>
            </a:r>
          </a:p>
          <a:p>
            <a:pPr eaLnBrk="1" hangingPunct="1">
              <a:spcBef>
                <a:spcPct val="0"/>
              </a:spcBef>
            </a:pPr>
            <a:endParaRPr lang="en-US" altLang="en-US" dirty="0" smtClean="0"/>
          </a:p>
          <a:p>
            <a:pPr eaLnBrk="1" hangingPunct="1">
              <a:spcBef>
                <a:spcPct val="0"/>
              </a:spcBef>
              <a:buFontTx/>
              <a:buChar char="•"/>
            </a:pPr>
            <a:r>
              <a:rPr lang="en-US" altLang="en-US" dirty="0" smtClean="0"/>
              <a:t>Osteoporosis is a concern for all post-menopausal women, especially breast cancer patients that have had hormone dependent cancer  that are unable to receive hormone replacement therapy. </a:t>
            </a:r>
          </a:p>
          <a:p>
            <a:pPr eaLnBrk="1" hangingPunct="1">
              <a:spcBef>
                <a:spcPct val="0"/>
              </a:spcBef>
            </a:pPr>
            <a:endParaRPr lang="en-US" altLang="en-US" dirty="0" smtClean="0"/>
          </a:p>
          <a:p>
            <a:pPr eaLnBrk="1" hangingPunct="1">
              <a:spcBef>
                <a:spcPct val="0"/>
              </a:spcBef>
              <a:buFontTx/>
              <a:buChar char="•"/>
            </a:pPr>
            <a:r>
              <a:rPr lang="en-US" altLang="en-US" dirty="0" smtClean="0"/>
              <a:t>Weight-bearing activities can keep your bones strong. </a:t>
            </a:r>
          </a:p>
          <a:p>
            <a:pPr eaLnBrk="1" hangingPunct="1">
              <a:spcBef>
                <a:spcPct val="0"/>
              </a:spcBef>
            </a:pPr>
            <a:endParaRPr lang="en-US" altLang="en-US" dirty="0" smtClean="0"/>
          </a:p>
          <a:p>
            <a:pPr eaLnBrk="1" hangingPunct="1">
              <a:spcBef>
                <a:spcPct val="0"/>
              </a:spcBef>
              <a:buFontTx/>
              <a:buChar char="•"/>
            </a:pPr>
            <a:r>
              <a:rPr lang="en-US" altLang="en-US" dirty="0" smtClean="0"/>
              <a:t>Weight-bearing exercise cannot build bone density, but can prevent any further loss. </a:t>
            </a:r>
          </a:p>
          <a:p>
            <a:pPr eaLnBrk="1" hangingPunct="1">
              <a:spcBef>
                <a:spcPct val="0"/>
              </a:spcBef>
            </a:pPr>
            <a:endParaRPr lang="en-US" altLang="en-US" dirty="0" smtClean="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6D9509-06E1-4391-B340-46B9B02930B2}" type="slidenum">
              <a:rPr lang="en-US" smtClean="0"/>
              <a:pPr fontAlgn="base">
                <a:spcBef>
                  <a:spcPct val="0"/>
                </a:spcBef>
                <a:spcAft>
                  <a:spcPct val="0"/>
                </a:spcAft>
                <a:defRPr/>
              </a:pPr>
              <a:t>40</a:t>
            </a:fld>
            <a:endParaRPr lang="en-US" smtClean="0"/>
          </a:p>
        </p:txBody>
      </p:sp>
    </p:spTree>
    <p:extLst>
      <p:ext uri="{BB962C8B-B14F-4D97-AF65-F5344CB8AC3E}">
        <p14:creationId xmlns:p14="http://schemas.microsoft.com/office/powerpoint/2010/main" val="14122513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From Young and Strong PAI booklet, DFCI. </a:t>
            </a:r>
          </a:p>
          <a:p>
            <a:pPr eaLnBrk="1" hangingPunct="1">
              <a:spcBef>
                <a:spcPct val="0"/>
              </a:spcBef>
            </a:pPr>
            <a:endParaRPr lang="en-US" altLang="en-US" smtClean="0"/>
          </a:p>
          <a:p>
            <a:pPr eaLnBrk="1" hangingPunct="1">
              <a:spcBef>
                <a:spcPct val="0"/>
              </a:spcBef>
              <a:buFontTx/>
              <a:buChar char="•"/>
            </a:pPr>
            <a:r>
              <a:rPr lang="en-US" altLang="en-US" smtClean="0"/>
              <a:t>Strength training or lifting weights helps build strong muscles, bones, and joints. It has also believed to improve metabolism. </a:t>
            </a:r>
          </a:p>
          <a:p>
            <a:pPr eaLnBrk="1" hangingPunct="1">
              <a:spcBef>
                <a:spcPct val="0"/>
              </a:spcBef>
            </a:pPr>
            <a:endParaRPr lang="en-US" altLang="en-US" smtClean="0"/>
          </a:p>
          <a:p>
            <a:pPr eaLnBrk="1" hangingPunct="1">
              <a:spcBef>
                <a:spcPct val="0"/>
              </a:spcBef>
              <a:buFontTx/>
              <a:buChar char="•"/>
            </a:pPr>
            <a:r>
              <a:rPr lang="en-US" altLang="en-US" smtClean="0"/>
              <a:t>Lymphedema is when fluid builds up in the tissues of a particular part of the body and causes painful swelling. It typically affects your arm or breast/chest area on the side of your body where you received treatment. </a:t>
            </a:r>
          </a:p>
          <a:p>
            <a:pPr eaLnBrk="1" hangingPunct="1">
              <a:spcBef>
                <a:spcPct val="0"/>
              </a:spcBef>
            </a:pPr>
            <a:endParaRPr lang="en-US" altLang="en-US" smtClean="0"/>
          </a:p>
          <a:p>
            <a:pPr eaLnBrk="1" hangingPunct="1">
              <a:spcBef>
                <a:spcPct val="0"/>
              </a:spcBef>
              <a:buFontTx/>
              <a:buChar char="•"/>
            </a:pPr>
            <a:r>
              <a:rPr lang="en-US" altLang="en-US" smtClean="0"/>
              <a:t>Studies show that moderate weight lifting can help decrease symptoms of lymphedema. </a:t>
            </a:r>
          </a:p>
          <a:p>
            <a:pPr eaLnBrk="1" hangingPunct="1">
              <a:spcBef>
                <a:spcPct val="0"/>
              </a:spcBef>
            </a:pPr>
            <a:endParaRPr lang="en-US" altLang="en-US" smtClean="0"/>
          </a:p>
          <a:p>
            <a:pPr eaLnBrk="1" hangingPunct="1">
              <a:spcBef>
                <a:spcPct val="0"/>
              </a:spcBef>
              <a:buFontTx/>
              <a:buChar char="•"/>
            </a:pPr>
            <a:r>
              <a:rPr lang="en-US" altLang="en-US" smtClean="0"/>
              <a:t>Wearing a compression garment  when doing upper body exercises may be helpful. </a:t>
            </a:r>
          </a:p>
          <a:p>
            <a:pPr eaLnBrk="1" hangingPunct="1">
              <a:spcBef>
                <a:spcPct val="0"/>
              </a:spcBef>
            </a:pPr>
            <a:endParaRPr lang="en-US" altLang="en-US" smtClean="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87A9CD-65CC-475C-ACFE-5868C0645974}" type="slidenum">
              <a:rPr lang="en-US" smtClean="0"/>
              <a:pPr fontAlgn="base">
                <a:spcBef>
                  <a:spcPct val="0"/>
                </a:spcBef>
                <a:spcAft>
                  <a:spcPct val="0"/>
                </a:spcAft>
                <a:defRPr/>
              </a:pPr>
              <a:t>41</a:t>
            </a:fld>
            <a:endParaRPr lang="en-US" smtClean="0"/>
          </a:p>
        </p:txBody>
      </p:sp>
    </p:spTree>
    <p:extLst>
      <p:ext uri="{BB962C8B-B14F-4D97-AF65-F5344CB8AC3E}">
        <p14:creationId xmlns:p14="http://schemas.microsoft.com/office/powerpoint/2010/main" val="37620168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a:p>
            <a:pPr eaLnBrk="1" hangingPunct="1">
              <a:spcBef>
                <a:spcPct val="0"/>
              </a:spcBef>
            </a:pPr>
            <a:r>
              <a:rPr lang="en-US" altLang="en-US" smtClean="0"/>
              <a:t>Ask the Expert: Q&amp;A on Breast Cancer, Exercise and Diet with Dr. Jennifer Ligibel, DFCI. </a:t>
            </a:r>
          </a:p>
          <a:p>
            <a:pPr eaLnBrk="1" hangingPunct="1">
              <a:spcBef>
                <a:spcPct val="0"/>
              </a:spcBef>
            </a:pPr>
            <a:endParaRPr lang="en-US" altLang="en-US" smtClean="0"/>
          </a:p>
          <a:p>
            <a:pPr eaLnBrk="1" hangingPunct="1">
              <a:spcBef>
                <a:spcPct val="0"/>
              </a:spcBef>
              <a:buFontTx/>
              <a:buChar char="•"/>
            </a:pPr>
            <a:r>
              <a:rPr lang="en-US" altLang="en-US" smtClean="0"/>
              <a:t>Studies show that exercise has a positive impact on anxiety and depression. Research suggests that a modest amount of exercise can improve mood. It is recommend that women start slowly and check with their physicians before starting an exercise program, but research suggests that moderate physical activity, such as walking, is safe for most breast cancer survivors and can have many positive health effects.</a:t>
            </a:r>
          </a:p>
          <a:p>
            <a:pPr eaLnBrk="1" hangingPunct="1">
              <a:spcBef>
                <a:spcPct val="0"/>
              </a:spcBef>
            </a:pPr>
            <a:endParaRPr lang="en-US" altLang="en-US" smtClean="0"/>
          </a:p>
          <a:p>
            <a:pPr eaLnBrk="1" hangingPunct="1">
              <a:spcBef>
                <a:spcPct val="0"/>
              </a:spcBef>
              <a:buFontTx/>
              <a:buChar char="•"/>
            </a:pPr>
            <a:r>
              <a:rPr lang="en-US" altLang="en-US" smtClean="0"/>
              <a:t>Although information is more limited in cancer survivors, there is also evidence that weight loss can have a positive effect on depression in women.</a:t>
            </a:r>
          </a:p>
          <a:p>
            <a:pPr eaLnBrk="1" hangingPunct="1">
              <a:spcBef>
                <a:spcPct val="0"/>
              </a:spcBef>
            </a:pPr>
            <a:endParaRPr lang="en-US" altLang="en-US" smtClean="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D577B9-9858-49A0-B470-8AA31E21434D}" type="slidenum">
              <a:rPr lang="en-US" smtClean="0"/>
              <a:pPr fontAlgn="base">
                <a:spcBef>
                  <a:spcPct val="0"/>
                </a:spcBef>
                <a:spcAft>
                  <a:spcPct val="0"/>
                </a:spcAft>
                <a:defRPr/>
              </a:pPr>
              <a:t>43</a:t>
            </a:fld>
            <a:endParaRPr lang="en-US" smtClean="0"/>
          </a:p>
        </p:txBody>
      </p:sp>
    </p:spTree>
    <p:extLst>
      <p:ext uri="{BB962C8B-B14F-4D97-AF65-F5344CB8AC3E}">
        <p14:creationId xmlns:p14="http://schemas.microsoft.com/office/powerpoint/2010/main" val="11755661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QA w Dr. Ligibel</a:t>
            </a:r>
          </a:p>
          <a:p>
            <a:pPr eaLnBrk="1" hangingPunct="1">
              <a:spcBef>
                <a:spcPct val="0"/>
              </a:spcBef>
              <a:buFontTx/>
              <a:buChar char="•"/>
            </a:pPr>
            <a:r>
              <a:rPr lang="en-US" altLang="en-US" smtClean="0"/>
              <a:t>Sometimes it is hard to know how much activity a person is doing as part of a work day, so one way to make sure that you are doing enough exercise is to wear a pedometer to track the distance you walk each day as part of your job and during your leisure time. You should aim for 10,000 steps per day. If you are accomplishing this much walking during your average work day, you are likely achieving enough physical activity to provide health benefits.</a:t>
            </a:r>
          </a:p>
          <a:p>
            <a:pPr eaLnBrk="1" hangingPunct="1">
              <a:spcBef>
                <a:spcPct val="0"/>
              </a:spcBef>
              <a:buFontTx/>
              <a:buChar char="•"/>
            </a:pPr>
            <a:endParaRPr lang="en-US" altLang="en-US" smtClean="0"/>
          </a:p>
          <a:p>
            <a:pPr eaLnBrk="1" hangingPunct="1">
              <a:spcBef>
                <a:spcPct val="0"/>
              </a:spcBef>
            </a:pPr>
            <a:r>
              <a:rPr lang="en-US" altLang="en-US" smtClean="0"/>
              <a:t>Not from Jen, but another trusted source</a:t>
            </a:r>
          </a:p>
          <a:p>
            <a:pPr eaLnBrk="1" hangingPunct="1">
              <a:spcBef>
                <a:spcPct val="0"/>
              </a:spcBef>
            </a:pPr>
            <a:r>
              <a:rPr lang="en-US" altLang="en-US" smtClean="0"/>
              <a:t>Avoid goals that are too vague—these tend not to be helpful.  Instead set small, specific goals. As you achieve each goal you can set a new one. Periodically helpful to reevaluate your goals and review progress. You could also keep an exercise journal so you can easily see your progress. If you set unrealistic goals you may become discouraged. Stay positive! Because your treatment may leave you less energy than you're used to. Listen to your body. Consider switching activities if you find you are having trouble with one particular exercise. </a:t>
            </a:r>
          </a:p>
          <a:p>
            <a:pPr eaLnBrk="1" hangingPunct="1">
              <a:spcBef>
                <a:spcPct val="0"/>
              </a:spcBef>
            </a:pPr>
            <a:endParaRPr lang="en-US" altLang="en-US" smtClean="0"/>
          </a:p>
          <a:p>
            <a:pPr eaLnBrk="1" hangingPunct="1">
              <a:spcBef>
                <a:spcPct val="0"/>
              </a:spcBef>
            </a:pPr>
            <a:r>
              <a:rPr lang="en-US" altLang="en-US" smtClean="0"/>
              <a:t>From Mayo Clinic</a:t>
            </a:r>
          </a:p>
          <a:p>
            <a:pPr eaLnBrk="1" hangingPunct="1">
              <a:spcBef>
                <a:spcPct val="0"/>
              </a:spcBef>
            </a:pPr>
            <a:r>
              <a:rPr lang="en-US" altLang="en-US" smtClean="0"/>
              <a:t>http://www.mayoclinic.org/diseases-conditions/depression/in-depth/depression-and-exercise/art-20046495?pg=2</a:t>
            </a:r>
          </a:p>
          <a:p>
            <a:pPr eaLnBrk="1" hangingPunct="1">
              <a:spcBef>
                <a:spcPct val="0"/>
              </a:spcBef>
            </a:pPr>
            <a:endParaRPr lang="en-US" altLang="en-US" smtClean="0"/>
          </a:p>
          <a:p>
            <a:pPr eaLnBrk="1" hangingPunct="1">
              <a:spcBef>
                <a:spcPct val="0"/>
              </a:spcBef>
            </a:pPr>
            <a:r>
              <a:rPr lang="en-US" altLang="en-US" b="1" smtClean="0"/>
              <a:t>How do I get started — and stay motivated?</a:t>
            </a:r>
          </a:p>
          <a:p>
            <a:pPr eaLnBrk="1" hangingPunct="1">
              <a:spcBef>
                <a:spcPct val="0"/>
              </a:spcBef>
            </a:pPr>
            <a:r>
              <a:rPr lang="en-US" altLang="en-US" smtClean="0"/>
              <a:t>Starting and sticking with an exercise routine or regular physical activity can be a challenge. These steps can help:</a:t>
            </a:r>
          </a:p>
          <a:p>
            <a:pPr eaLnBrk="1" hangingPunct="1">
              <a:spcBef>
                <a:spcPct val="0"/>
              </a:spcBef>
            </a:pPr>
            <a:endParaRPr lang="en-US" altLang="en-US" b="1" smtClean="0"/>
          </a:p>
          <a:p>
            <a:pPr eaLnBrk="1" hangingPunct="1">
              <a:spcBef>
                <a:spcPct val="0"/>
              </a:spcBef>
            </a:pPr>
            <a:r>
              <a:rPr lang="en-US" altLang="en-US" b="1" smtClean="0"/>
              <a:t>Identify what you enjoy doing.</a:t>
            </a:r>
            <a:r>
              <a:rPr lang="en-US" altLang="en-US" smtClean="0"/>
              <a:t> Figure out what type of physical activities you're most likely to do, and think about when and how you'd be most likely to follow through. For instance, would you be more likely to do some gardening in the evening, start your day with a jog, or go for a bike ride or play basketball with your children after school? Do what you enjoy to help you stick with it.</a:t>
            </a:r>
          </a:p>
          <a:p>
            <a:pPr eaLnBrk="1" hangingPunct="1">
              <a:spcBef>
                <a:spcPct val="0"/>
              </a:spcBef>
            </a:pPr>
            <a:endParaRPr lang="en-US" altLang="en-US" b="1" smtClean="0"/>
          </a:p>
          <a:p>
            <a:pPr eaLnBrk="1" hangingPunct="1">
              <a:spcBef>
                <a:spcPct val="0"/>
              </a:spcBef>
            </a:pPr>
            <a:r>
              <a:rPr lang="en-US" altLang="en-US" b="1" smtClean="0"/>
              <a:t>I WOULD ADD THE BELOW INTO A SLIDE</a:t>
            </a:r>
          </a:p>
          <a:p>
            <a:pPr eaLnBrk="1" hangingPunct="1">
              <a:spcBef>
                <a:spcPct val="0"/>
              </a:spcBef>
            </a:pPr>
            <a:endParaRPr lang="en-US" altLang="en-US" b="1" smtClean="0"/>
          </a:p>
          <a:p>
            <a:pPr eaLnBrk="1" hangingPunct="1">
              <a:spcBef>
                <a:spcPct val="0"/>
              </a:spcBef>
            </a:pPr>
            <a:r>
              <a:rPr lang="en-US" altLang="en-US" b="1" smtClean="0"/>
              <a:t>Get your mental health provider's support.</a:t>
            </a:r>
            <a:r>
              <a:rPr lang="en-US" altLang="en-US" smtClean="0"/>
              <a:t> Talk to your doctor or other mental health provider for guidance and support. Discuss an exercise program or physical activity routine and how it fits into your overall treatment plan.</a:t>
            </a:r>
          </a:p>
          <a:p>
            <a:pPr eaLnBrk="1" hangingPunct="1">
              <a:spcBef>
                <a:spcPct val="0"/>
              </a:spcBef>
            </a:pPr>
            <a:endParaRPr lang="en-US" altLang="en-US" b="1" smtClean="0"/>
          </a:p>
          <a:p>
            <a:pPr eaLnBrk="1" hangingPunct="1">
              <a:spcBef>
                <a:spcPct val="0"/>
              </a:spcBef>
            </a:pPr>
            <a:r>
              <a:rPr lang="en-US" altLang="en-US" b="1" smtClean="0"/>
              <a:t>Set reasonable goals.</a:t>
            </a:r>
            <a:r>
              <a:rPr lang="en-US" altLang="en-US" smtClean="0"/>
              <a:t> Your mission doesn't have to be walking for an hour five days a week. Think realistically about what you may be able to do and begin gradually. Tailor your plan to your own needs and abilities rather than trying to meet unrealistic guidelines that you're unlikely to meet.</a:t>
            </a:r>
          </a:p>
          <a:p>
            <a:pPr eaLnBrk="1" hangingPunct="1">
              <a:spcBef>
                <a:spcPct val="0"/>
              </a:spcBef>
            </a:pPr>
            <a:endParaRPr lang="en-US" altLang="en-US" b="1" smtClean="0"/>
          </a:p>
          <a:p>
            <a:pPr eaLnBrk="1" hangingPunct="1">
              <a:spcBef>
                <a:spcPct val="0"/>
              </a:spcBef>
            </a:pPr>
            <a:r>
              <a:rPr lang="en-US" altLang="en-US" b="1" smtClean="0"/>
              <a:t>Don't think of exercise or physical activity as a chore.</a:t>
            </a:r>
            <a:r>
              <a:rPr lang="en-US" altLang="en-US" smtClean="0"/>
              <a:t> If exercise is just another "should" in your life that you don't think you're living up to, you'll associate it with failure. Rather, look at your exercise or physical activity schedule the same way you look at your therapy sessions or medication — as one of the tools to help you get better.</a:t>
            </a:r>
          </a:p>
          <a:p>
            <a:pPr eaLnBrk="1" hangingPunct="1">
              <a:spcBef>
                <a:spcPct val="0"/>
              </a:spcBef>
            </a:pPr>
            <a:endParaRPr lang="en-US" altLang="en-US" b="1" smtClean="0"/>
          </a:p>
          <a:p>
            <a:pPr eaLnBrk="1" hangingPunct="1">
              <a:spcBef>
                <a:spcPct val="0"/>
              </a:spcBef>
            </a:pPr>
            <a:r>
              <a:rPr lang="en-US" altLang="en-US" b="1" smtClean="0"/>
              <a:t>Analyze your barriers.</a:t>
            </a:r>
            <a:r>
              <a:rPr lang="en-US" altLang="en-US" smtClean="0"/>
              <a:t> Figure out what's stopping you from being physically active or exercising. If you feel self-conscious, for instance, you may want to exercise at home. If you stick to goals better with a partner, find a friend to work out with or who enjoys the same physical activities that you do. If you don't have money to spend on exercise gear, do something that's cost-free, such as regular walking. If you think about what's stopping you from being physically active or exercising, you can probably find an alternative solution.</a:t>
            </a:r>
          </a:p>
          <a:p>
            <a:pPr eaLnBrk="1" hangingPunct="1">
              <a:spcBef>
                <a:spcPct val="0"/>
              </a:spcBef>
            </a:pPr>
            <a:endParaRPr lang="en-US" altLang="en-US" b="1" smtClean="0"/>
          </a:p>
          <a:p>
            <a:pPr eaLnBrk="1" hangingPunct="1">
              <a:spcBef>
                <a:spcPct val="0"/>
              </a:spcBef>
            </a:pPr>
            <a:r>
              <a:rPr lang="en-US" altLang="en-US" b="1" smtClean="0"/>
              <a:t>Prepare for setbacks and obstacles.</a:t>
            </a:r>
            <a:r>
              <a:rPr lang="en-US" altLang="en-US" smtClean="0"/>
              <a:t> Give yourself credit for every step in the right direction, no matter how small. If you skip exercise one day, that doesn't mean you can't maintain an exercise routine and might as well quit. Just try again the next day. Stick with it.</a:t>
            </a:r>
          </a:p>
          <a:p>
            <a:pPr eaLnBrk="1" hangingPunct="1">
              <a:spcBef>
                <a:spcPct val="0"/>
              </a:spcBef>
            </a:pPr>
            <a:endParaRPr lang="en-US" altLang="en-US" smtClean="0"/>
          </a:p>
          <a:p>
            <a:pPr eaLnBrk="1" hangingPunct="1">
              <a:spcBef>
                <a:spcPct val="0"/>
              </a:spcBef>
            </a:pPr>
            <a:r>
              <a:rPr lang="en-US" altLang="en-US" smtClean="0">
                <a:solidFill>
                  <a:srgbClr val="FF0000"/>
                </a:solidFill>
              </a:rPr>
              <a:t>Find a friend who can help motivate you and who you enjoy spending time with  (I ADDED THIS</a:t>
            </a:r>
          </a:p>
          <a:p>
            <a:pPr eaLnBrk="1" hangingPunct="1">
              <a:spcBef>
                <a:spcPct val="0"/>
              </a:spcBef>
            </a:pPr>
            <a:endParaRPr lang="en-US" altLang="en-US" smtClean="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03084C-625C-4E3D-A821-EAF23D21ED8E}" type="slidenum">
              <a:rPr lang="en-US" smtClean="0"/>
              <a:pPr fontAlgn="base">
                <a:spcBef>
                  <a:spcPct val="0"/>
                </a:spcBef>
                <a:spcAft>
                  <a:spcPct val="0"/>
                </a:spcAft>
                <a:defRPr/>
              </a:pPr>
              <a:t>44</a:t>
            </a:fld>
            <a:endParaRPr lang="en-US" smtClean="0"/>
          </a:p>
        </p:txBody>
      </p:sp>
    </p:spTree>
    <p:extLst>
      <p:ext uri="{BB962C8B-B14F-4D97-AF65-F5344CB8AC3E}">
        <p14:creationId xmlns:p14="http://schemas.microsoft.com/office/powerpoint/2010/main" val="40150810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smtClean="0"/>
              <a:t>For example you could walk or ride your bike to work or to run errands or you could park further away in parking lots, walk a family pet etc. </a:t>
            </a:r>
          </a:p>
          <a:p>
            <a:pPr eaLnBrk="1" hangingPunct="1">
              <a:spcBef>
                <a:spcPct val="0"/>
              </a:spcBef>
              <a:buFontTx/>
              <a:buChar char="•"/>
            </a:pPr>
            <a:endParaRPr lang="en-US" altLang="en-US" smtClean="0"/>
          </a:p>
          <a:p>
            <a:pPr eaLnBrk="1" hangingPunct="1">
              <a:spcBef>
                <a:spcPct val="0"/>
              </a:spcBef>
              <a:buFontTx/>
              <a:buChar char="•"/>
            </a:pPr>
            <a:r>
              <a:rPr lang="en-US" altLang="en-US" smtClean="0"/>
              <a:t>If you do not have any skills, take a class to develop new ones. </a:t>
            </a:r>
          </a:p>
          <a:p>
            <a:pPr eaLnBrk="1" hangingPunct="1">
              <a:spcBef>
                <a:spcPct val="0"/>
              </a:spcBef>
            </a:pPr>
            <a:endParaRPr lang="en-US" altLang="en-US" smtClean="0"/>
          </a:p>
          <a:p>
            <a:pPr eaLnBrk="1" hangingPunct="1">
              <a:spcBef>
                <a:spcPct val="0"/>
              </a:spcBef>
            </a:pPr>
            <a:r>
              <a:rPr lang="en-US" altLang="en-US" smtClean="0"/>
              <a:t>From Mayo Clinic</a:t>
            </a:r>
          </a:p>
          <a:p>
            <a:pPr eaLnBrk="1" hangingPunct="1">
              <a:spcBef>
                <a:spcPct val="0"/>
              </a:spcBef>
            </a:pPr>
            <a:r>
              <a:rPr lang="en-US" altLang="en-US" smtClean="0"/>
              <a:t>http://www.mayoclinic.org/diseases-conditions/depression/in-depth/depression-and-exercise/art-20046495?pg=2</a:t>
            </a:r>
          </a:p>
          <a:p>
            <a:pPr eaLnBrk="1" hangingPunct="1">
              <a:spcBef>
                <a:spcPct val="0"/>
              </a:spcBef>
            </a:pPr>
            <a:endParaRPr lang="en-US" altLang="en-US" smtClean="0"/>
          </a:p>
          <a:p>
            <a:pPr eaLnBrk="1" hangingPunct="1">
              <a:spcBef>
                <a:spcPct val="0"/>
              </a:spcBef>
            </a:pPr>
            <a:r>
              <a:rPr lang="en-US" altLang="en-US" smtClean="0"/>
              <a:t>Broaden how you think of exercise and find ways to add small amounts of physical activity throughout your day. For example:</a:t>
            </a:r>
          </a:p>
          <a:p>
            <a:pPr lvl="1" eaLnBrk="1" hangingPunct="1">
              <a:spcBef>
                <a:spcPct val="0"/>
              </a:spcBef>
              <a:buFontTx/>
              <a:buChar char="•"/>
            </a:pPr>
            <a:r>
              <a:rPr lang="en-US" altLang="en-US" smtClean="0"/>
              <a:t>take the stairs instead of the elevator. </a:t>
            </a:r>
          </a:p>
          <a:p>
            <a:pPr lvl="1" eaLnBrk="1" hangingPunct="1">
              <a:spcBef>
                <a:spcPct val="0"/>
              </a:spcBef>
              <a:buFontTx/>
              <a:buChar char="•"/>
            </a:pPr>
            <a:r>
              <a:rPr lang="en-US" altLang="en-US" smtClean="0"/>
              <a:t>Park a little farther away from work to fit in a short walk. </a:t>
            </a:r>
          </a:p>
          <a:p>
            <a:pPr lvl="1" eaLnBrk="1" hangingPunct="1">
              <a:spcBef>
                <a:spcPct val="0"/>
              </a:spcBef>
              <a:buFontTx/>
              <a:buChar char="•"/>
            </a:pPr>
            <a:r>
              <a:rPr lang="en-US" altLang="en-US" smtClean="0"/>
              <a:t>If you live close to your job, consider biking to work. </a:t>
            </a:r>
          </a:p>
          <a:p>
            <a:pPr eaLnBrk="1" hangingPunct="1">
              <a:spcBef>
                <a:spcPct val="0"/>
              </a:spcBef>
            </a:pPr>
            <a:endParaRPr lang="en-US" altLang="en-US" smtClean="0"/>
          </a:p>
          <a:p>
            <a:pPr eaLnBrk="1" hangingPunct="1">
              <a:spcBef>
                <a:spcPct val="0"/>
              </a:spcBef>
            </a:pPr>
            <a:endParaRPr lang="en-US" altLang="en-US" smtClean="0"/>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610D85-9511-40D4-AA1C-66ED7A4369CA}" type="slidenum">
              <a:rPr lang="en-US" smtClean="0"/>
              <a:pPr fontAlgn="base">
                <a:spcBef>
                  <a:spcPct val="0"/>
                </a:spcBef>
                <a:spcAft>
                  <a:spcPct val="0"/>
                </a:spcAft>
                <a:defRPr/>
              </a:pPr>
              <a:t>45</a:t>
            </a:fld>
            <a:endParaRPr lang="en-US" smtClean="0"/>
          </a:p>
        </p:txBody>
      </p:sp>
    </p:spTree>
    <p:extLst>
      <p:ext uri="{BB962C8B-B14F-4D97-AF65-F5344CB8AC3E}">
        <p14:creationId xmlns:p14="http://schemas.microsoft.com/office/powerpoint/2010/main" val="40336998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5735D7-A875-46C6-97D9-5D30B4AF7D0E}" type="slidenum">
              <a:rPr lang="en-US" altLang="en-US">
                <a:solidFill>
                  <a:prstClr val="black"/>
                </a:solidFill>
              </a:rPr>
              <a:pPr/>
              <a:t>46</a:t>
            </a:fld>
            <a:endParaRPr lang="en-US" altLang="en-US">
              <a:solidFill>
                <a:prstClr val="black"/>
              </a:solidFill>
            </a:endParaRPr>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19531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9" name="Shape 109"/>
          <p:cNvSpPr txBox="1">
            <a:spLocks noGrp="1"/>
          </p:cNvSpPr>
          <p:nvPr>
            <p:ph type="body" idx="1"/>
          </p:nvPr>
        </p:nvSpPr>
        <p:spPr>
          <a:xfrm>
            <a:off x="685490" y="4342699"/>
            <a:ext cx="5487020" cy="1022687"/>
          </a:xfrm>
          <a:prstGeom prst="rect">
            <a:avLst/>
          </a:prstGeom>
          <a:noFill/>
          <a:ln>
            <a:noFill/>
          </a:ln>
        </p:spPr>
        <p:txBody>
          <a:bodyPr lIns="91410" tIns="45693" rIns="91410" bIns="45693" anchor="t" anchorCtr="0">
            <a:spAutoFit/>
          </a:bodyPr>
          <a:lstStyle/>
          <a:p>
            <a:r>
              <a:rPr lang="en-US" dirty="0" smtClean="0"/>
              <a:t>So what are some of the concerns these survivors</a:t>
            </a:r>
            <a:r>
              <a:rPr lang="en-US" baseline="0" dirty="0" smtClean="0"/>
              <a:t> are having. Here’s what </a:t>
            </a:r>
            <a:r>
              <a:rPr lang="en-US" baseline="0" dirty="0" err="1" smtClean="0"/>
              <a:t>Livestrong</a:t>
            </a:r>
            <a:r>
              <a:rPr lang="en-US" baseline="0" dirty="0" smtClean="0"/>
              <a:t> found. . </a:t>
            </a:r>
            <a:r>
              <a:rPr lang="en-US" dirty="0" smtClean="0"/>
              <a:t>99% experienced at least one concern after cancer </a:t>
            </a:r>
            <a:r>
              <a:rPr lang="en-US" dirty="0" err="1" smtClean="0"/>
              <a:t>rx</a:t>
            </a:r>
            <a:r>
              <a:rPr lang="en-US" dirty="0" smtClean="0"/>
              <a:t> ended. Obviously there are some unmet needs </a:t>
            </a:r>
          </a:p>
          <a:p>
            <a:endParaRPr lang="en-US" dirty="0" smtClean="0"/>
          </a:p>
          <a:p>
            <a:r>
              <a:rPr lang="en-US" dirty="0" smtClean="0"/>
              <a:t>96% emotional</a:t>
            </a:r>
          </a:p>
          <a:p>
            <a:r>
              <a:rPr lang="en-US" dirty="0" smtClean="0"/>
              <a:t>Potential gaps and unmet needs</a:t>
            </a:r>
          </a:p>
          <a:p>
            <a:r>
              <a:rPr lang="en-US" dirty="0" smtClean="0"/>
              <a:t>Idea of how to address issues</a:t>
            </a:r>
          </a:p>
          <a:p>
            <a:endParaRPr dirty="0"/>
          </a:p>
        </p:txBody>
      </p:sp>
      <p:sp>
        <p:nvSpPr>
          <p:cNvPr id="110" name="Shape 110"/>
          <p:cNvSpPr txBox="1"/>
          <p:nvPr/>
        </p:nvSpPr>
        <p:spPr>
          <a:xfrm>
            <a:off x="3884958" y="8863844"/>
            <a:ext cx="2971490" cy="278598"/>
          </a:xfrm>
          <a:prstGeom prst="rect">
            <a:avLst/>
          </a:prstGeom>
          <a:noFill/>
          <a:ln>
            <a:noFill/>
          </a:ln>
        </p:spPr>
        <p:txBody>
          <a:bodyPr lIns="91410" tIns="45693" rIns="91410" bIns="45693" anchor="b" anchorCtr="0">
            <a:spAutoFit/>
          </a:bodyPr>
          <a:lstStyle/>
          <a:p>
            <a:pPr algn="r">
              <a:buSzPct val="25000"/>
            </a:pPr>
            <a:r>
              <a:rPr lang="x-none" sz="1200"/>
              <a:t>*</a:t>
            </a:r>
          </a:p>
        </p:txBody>
      </p:sp>
    </p:spTree>
    <p:extLst>
      <p:ext uri="{BB962C8B-B14F-4D97-AF65-F5344CB8AC3E}">
        <p14:creationId xmlns:p14="http://schemas.microsoft.com/office/powerpoint/2010/main" val="19957616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Sexuality</a:t>
            </a:r>
            <a:r>
              <a:rPr lang="en-US" baseline="0" dirty="0" smtClean="0"/>
              <a:t> is multifaceted and is comprised of many pieces.</a:t>
            </a:r>
          </a:p>
          <a:p>
            <a:endParaRPr lang="en-US" dirty="0"/>
          </a:p>
        </p:txBody>
      </p:sp>
      <p:sp>
        <p:nvSpPr>
          <p:cNvPr id="4" name="Slide Number Placeholder 3"/>
          <p:cNvSpPr>
            <a:spLocks noGrp="1"/>
          </p:cNvSpPr>
          <p:nvPr>
            <p:ph type="sldNum" sz="quarter" idx="10"/>
          </p:nvPr>
        </p:nvSpPr>
        <p:spPr/>
        <p:txBody>
          <a:bodyPr/>
          <a:lstStyle/>
          <a:p>
            <a:fld id="{6F944BDD-C2C4-9C44-A4EB-7682FDE72132}" type="slidenum">
              <a:rPr lang="en-US" smtClean="0"/>
              <a:pPr/>
              <a:t>48</a:t>
            </a:fld>
            <a:endParaRPr lang="en-US"/>
          </a:p>
        </p:txBody>
      </p:sp>
    </p:spTree>
    <p:extLst>
      <p:ext uri="{BB962C8B-B14F-4D97-AF65-F5344CB8AC3E}">
        <p14:creationId xmlns:p14="http://schemas.microsoft.com/office/powerpoint/2010/main" val="19636001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FF0000"/>
                </a:solidFill>
              </a:rPr>
              <a:t>Multi-dimensional--</a:t>
            </a:r>
            <a:r>
              <a:rPr lang="en-US" dirty="0" err="1" smtClean="0">
                <a:solidFill>
                  <a:srgbClr val="FF0000"/>
                </a:solidFill>
              </a:rPr>
              <a:t>Bober</a:t>
            </a:r>
            <a:r>
              <a:rPr lang="en-US" dirty="0" smtClean="0">
                <a:solidFill>
                  <a:srgbClr val="FF0000"/>
                </a:solidFill>
              </a:rPr>
              <a:t> &amp; Sanchez Varela, JCO, 2012</a:t>
            </a:r>
            <a:endParaRPr lang="en-US" dirty="0"/>
          </a:p>
        </p:txBody>
      </p:sp>
      <p:sp>
        <p:nvSpPr>
          <p:cNvPr id="4" name="Slide Number Placeholder 3"/>
          <p:cNvSpPr>
            <a:spLocks noGrp="1"/>
          </p:cNvSpPr>
          <p:nvPr>
            <p:ph type="sldNum" sz="quarter" idx="10"/>
          </p:nvPr>
        </p:nvSpPr>
        <p:spPr/>
        <p:txBody>
          <a:bodyPr/>
          <a:lstStyle/>
          <a:p>
            <a:fld id="{8F325891-D14F-4656-A233-CBB0AB984986}" type="slidenum">
              <a:rPr lang="en-US" smtClean="0"/>
              <a:pPr/>
              <a:t>49</a:t>
            </a:fld>
            <a:endParaRPr lang="en-US"/>
          </a:p>
        </p:txBody>
      </p:sp>
    </p:spTree>
    <p:extLst>
      <p:ext uri="{BB962C8B-B14F-4D97-AF65-F5344CB8AC3E}">
        <p14:creationId xmlns:p14="http://schemas.microsoft.com/office/powerpoint/2010/main" val="33673711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Adding anxiety, stress, and depression- that will increase your risk of developing SD as well.</a:t>
            </a:r>
            <a:endParaRPr lang="en-US" dirty="0"/>
          </a:p>
        </p:txBody>
      </p:sp>
      <p:sp>
        <p:nvSpPr>
          <p:cNvPr id="4" name="Slide Number Placeholder 3"/>
          <p:cNvSpPr>
            <a:spLocks noGrp="1"/>
          </p:cNvSpPr>
          <p:nvPr>
            <p:ph type="sldNum" sz="quarter" idx="10"/>
          </p:nvPr>
        </p:nvSpPr>
        <p:spPr/>
        <p:txBody>
          <a:bodyPr/>
          <a:lstStyle/>
          <a:p>
            <a:fld id="{6F944BDD-C2C4-9C44-A4EB-7682FDE72132}" type="slidenum">
              <a:rPr lang="en-US" smtClean="0"/>
              <a:pPr/>
              <a:t>50</a:t>
            </a:fld>
            <a:endParaRPr lang="en-US"/>
          </a:p>
        </p:txBody>
      </p:sp>
    </p:spTree>
    <p:extLst>
      <p:ext uri="{BB962C8B-B14F-4D97-AF65-F5344CB8AC3E}">
        <p14:creationId xmlns:p14="http://schemas.microsoft.com/office/powerpoint/2010/main" val="4597620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43% of women in “normal” population (</a:t>
            </a:r>
            <a:r>
              <a:rPr lang="en-US" dirty="0" err="1" smtClean="0"/>
              <a:t>Shifren</a:t>
            </a:r>
            <a:r>
              <a:rPr lang="en-US" dirty="0" smtClean="0"/>
              <a:t> et al.)</a:t>
            </a:r>
          </a:p>
          <a:p>
            <a:pPr lvl="1"/>
            <a:r>
              <a:rPr lang="en-US" dirty="0" smtClean="0"/>
              <a:t>64% of women undergoing treatment </a:t>
            </a:r>
          </a:p>
          <a:p>
            <a:pPr lvl="1"/>
            <a:r>
              <a:rPr lang="en-US" dirty="0" smtClean="0"/>
              <a:t>45% of women post-treatment (</a:t>
            </a:r>
            <a:r>
              <a:rPr lang="en-US" dirty="0" err="1" smtClean="0"/>
              <a:t>Kedde</a:t>
            </a:r>
            <a:r>
              <a:rPr lang="en-US" dirty="0" smtClean="0"/>
              <a:t> et al.)</a:t>
            </a:r>
          </a:p>
          <a:p>
            <a:pPr lvl="1"/>
            <a:r>
              <a:rPr lang="en-US" dirty="0" smtClean="0">
                <a:solidFill>
                  <a:srgbClr val="FF0000"/>
                </a:solidFill>
              </a:rPr>
              <a:t>50%-96% of BC survivors report at least one major &amp; long-lasting</a:t>
            </a:r>
            <a:r>
              <a:rPr lang="en-US" dirty="0" smtClean="0"/>
              <a:t> </a:t>
            </a:r>
            <a:r>
              <a:rPr lang="en-US" dirty="0" smtClean="0">
                <a:solidFill>
                  <a:srgbClr val="FF0000"/>
                </a:solidFill>
              </a:rPr>
              <a:t>(Ganz 1998, 1999).</a:t>
            </a:r>
            <a:endParaRPr lang="en-US" dirty="0" smtClean="0"/>
          </a:p>
          <a:p>
            <a:endParaRPr lang="en-US" dirty="0"/>
          </a:p>
        </p:txBody>
      </p:sp>
      <p:sp>
        <p:nvSpPr>
          <p:cNvPr id="4" name="Slide Number Placeholder 3"/>
          <p:cNvSpPr>
            <a:spLocks noGrp="1"/>
          </p:cNvSpPr>
          <p:nvPr>
            <p:ph type="sldNum" sz="quarter" idx="10"/>
          </p:nvPr>
        </p:nvSpPr>
        <p:spPr/>
        <p:txBody>
          <a:bodyPr/>
          <a:lstStyle/>
          <a:p>
            <a:fld id="{8F325891-D14F-4656-A233-CBB0AB984986}" type="slidenum">
              <a:rPr lang="en-US" smtClean="0"/>
              <a:pPr/>
              <a:t>51</a:t>
            </a:fld>
            <a:endParaRPr lang="en-US"/>
          </a:p>
        </p:txBody>
      </p:sp>
    </p:spTree>
    <p:extLst>
      <p:ext uri="{BB962C8B-B14F-4D97-AF65-F5344CB8AC3E}">
        <p14:creationId xmlns:p14="http://schemas.microsoft.com/office/powerpoint/2010/main" val="21280695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Patients often do not feel like they can bring these issues up with their providers.  Many patients cite that visits are too rushed during their </a:t>
            </a:r>
            <a:r>
              <a:rPr lang="en-US" baseline="0" dirty="0" err="1" smtClean="0"/>
              <a:t>appts</a:t>
            </a:r>
            <a:r>
              <a:rPr lang="en-US" baseline="0" dirty="0" smtClean="0"/>
              <a:t>. or that they do not feel like the oncologist is the best person to respond to these issues.   </a:t>
            </a:r>
          </a:p>
          <a:p>
            <a:endParaRPr lang="en-US" baseline="0" dirty="0" smtClean="0"/>
          </a:p>
          <a:p>
            <a:r>
              <a:rPr lang="en-US" baseline="0" dirty="0" smtClean="0"/>
              <a:t>This is part of your holistic care.  If your provider does not bring this up and you are having sexual function issues, it is absolutely appropriate to discuss this.  Even if he/she does not have all of the answers, there are resources that you can be referred to including counselors, PTS, Sex therapists, navigators, or nurses.  </a:t>
            </a:r>
          </a:p>
        </p:txBody>
      </p:sp>
      <p:sp>
        <p:nvSpPr>
          <p:cNvPr id="4" name="Slide Number Placeholder 3"/>
          <p:cNvSpPr>
            <a:spLocks noGrp="1"/>
          </p:cNvSpPr>
          <p:nvPr>
            <p:ph type="sldNum" sz="quarter" idx="10"/>
          </p:nvPr>
        </p:nvSpPr>
        <p:spPr/>
        <p:txBody>
          <a:bodyPr/>
          <a:lstStyle/>
          <a:p>
            <a:fld id="{6F944BDD-C2C4-9C44-A4EB-7682FDE72132}" type="slidenum">
              <a:rPr lang="en-US" smtClean="0"/>
              <a:pPr/>
              <a:t>52</a:t>
            </a:fld>
            <a:endParaRPr lang="en-US"/>
          </a:p>
        </p:txBody>
      </p:sp>
    </p:spTree>
    <p:extLst>
      <p:ext uri="{BB962C8B-B14F-4D97-AF65-F5344CB8AC3E}">
        <p14:creationId xmlns:p14="http://schemas.microsoft.com/office/powerpoint/2010/main" val="32243633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FF0000"/>
                </a:solidFill>
              </a:rPr>
              <a:t>Women at Increased Risk for</a:t>
            </a:r>
            <a:r>
              <a:rPr lang="en-US" baseline="0" dirty="0" smtClean="0">
                <a:solidFill>
                  <a:srgbClr val="FF0000"/>
                </a:solidFill>
              </a:rPr>
              <a:t> Sexual Dysfunction</a:t>
            </a:r>
          </a:p>
          <a:p>
            <a:pPr>
              <a:buFont typeface="Arial" pitchFamily="34" charset="0"/>
              <a:buChar char="•"/>
            </a:pPr>
            <a:r>
              <a:rPr lang="en-US" baseline="0" dirty="0" smtClean="0">
                <a:solidFill>
                  <a:srgbClr val="FF0000"/>
                </a:solidFill>
              </a:rPr>
              <a:t>Women with previous sexual problems--preexisting issues prior to </a:t>
            </a:r>
            <a:r>
              <a:rPr lang="en-US" baseline="0" dirty="0" err="1" smtClean="0">
                <a:solidFill>
                  <a:srgbClr val="FF0000"/>
                </a:solidFill>
              </a:rPr>
              <a:t>dx</a:t>
            </a:r>
            <a:r>
              <a:rPr lang="en-US" baseline="0" dirty="0" smtClean="0">
                <a:solidFill>
                  <a:srgbClr val="FF0000"/>
                </a:solidFill>
              </a:rPr>
              <a:t>/treatment </a:t>
            </a:r>
          </a:p>
          <a:p>
            <a:pPr>
              <a:buFont typeface="Arial" pitchFamily="34" charset="0"/>
              <a:buChar char="•"/>
            </a:pPr>
            <a:r>
              <a:rPr lang="en-US" baseline="0" dirty="0" smtClean="0">
                <a:solidFill>
                  <a:srgbClr val="FF0000"/>
                </a:solidFill>
              </a:rPr>
              <a:t>Younger women (premenopausal before treatment)</a:t>
            </a:r>
          </a:p>
          <a:p>
            <a:pPr>
              <a:buFont typeface="Arial" pitchFamily="34" charset="0"/>
              <a:buChar char="•"/>
            </a:pPr>
            <a:r>
              <a:rPr lang="en-US" baseline="0" dirty="0" smtClean="0">
                <a:solidFill>
                  <a:srgbClr val="FF0000"/>
                </a:solidFill>
              </a:rPr>
              <a:t>Women who currently have relationship difficulties</a:t>
            </a:r>
          </a:p>
          <a:p>
            <a:pPr>
              <a:buFont typeface="Arial" pitchFamily="34" charset="0"/>
              <a:buChar char="•"/>
            </a:pPr>
            <a:r>
              <a:rPr lang="en-US" baseline="0" dirty="0" smtClean="0">
                <a:solidFill>
                  <a:srgbClr val="FF0000"/>
                </a:solidFill>
              </a:rPr>
              <a:t>Women who are not partnered during time of </a:t>
            </a:r>
            <a:r>
              <a:rPr lang="en-US" baseline="0" dirty="0" err="1" smtClean="0">
                <a:solidFill>
                  <a:srgbClr val="FF0000"/>
                </a:solidFill>
              </a:rPr>
              <a:t>dx</a:t>
            </a:r>
            <a:r>
              <a:rPr lang="en-US" baseline="0" dirty="0" smtClean="0">
                <a:solidFill>
                  <a:srgbClr val="FF0000"/>
                </a:solidFill>
              </a:rPr>
              <a:t>/treatment</a:t>
            </a:r>
          </a:p>
          <a:p>
            <a:endParaRPr lang="en-US" baseline="0" dirty="0" smtClean="0">
              <a:solidFill>
                <a:srgbClr val="FF0000"/>
              </a:solidFill>
            </a:endParaRPr>
          </a:p>
          <a:p>
            <a:r>
              <a:rPr lang="en-US" baseline="0" dirty="0" err="1" smtClean="0">
                <a:solidFill>
                  <a:srgbClr val="FF0000"/>
                </a:solidFill>
              </a:rPr>
              <a:t>Bober</a:t>
            </a:r>
            <a:r>
              <a:rPr lang="en-US" baseline="0" dirty="0" smtClean="0">
                <a:solidFill>
                  <a:srgbClr val="FF0000"/>
                </a:solidFill>
              </a:rPr>
              <a:t> </a:t>
            </a:r>
            <a:r>
              <a:rPr lang="en-US" baseline="0" dirty="0" err="1" smtClean="0">
                <a:solidFill>
                  <a:srgbClr val="FF0000"/>
                </a:solidFill>
              </a:rPr>
              <a:t>Powerpoint</a:t>
            </a:r>
            <a:r>
              <a:rPr lang="en-US" baseline="0" dirty="0" smtClean="0">
                <a:solidFill>
                  <a:srgbClr val="FF0000"/>
                </a:solidFill>
              </a:rPr>
              <a:t>, 2015</a:t>
            </a:r>
          </a:p>
          <a:p>
            <a:endParaRPr lang="en-US" dirty="0"/>
          </a:p>
        </p:txBody>
      </p:sp>
      <p:sp>
        <p:nvSpPr>
          <p:cNvPr id="4" name="Slide Number Placeholder 3"/>
          <p:cNvSpPr>
            <a:spLocks noGrp="1"/>
          </p:cNvSpPr>
          <p:nvPr>
            <p:ph type="sldNum" sz="quarter" idx="10"/>
          </p:nvPr>
        </p:nvSpPr>
        <p:spPr/>
        <p:txBody>
          <a:bodyPr/>
          <a:lstStyle/>
          <a:p>
            <a:fld id="{8F325891-D14F-4656-A233-CBB0AB984986}" type="slidenum">
              <a:rPr lang="en-US" smtClean="0"/>
              <a:pPr/>
              <a:t>53</a:t>
            </a:fld>
            <a:endParaRPr lang="en-US"/>
          </a:p>
        </p:txBody>
      </p:sp>
    </p:spTree>
    <p:extLst>
      <p:ext uri="{BB962C8B-B14F-4D97-AF65-F5344CB8AC3E}">
        <p14:creationId xmlns:p14="http://schemas.microsoft.com/office/powerpoint/2010/main" val="28954808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3"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F325891-D14F-4656-A233-CBB0AB984986}" type="slidenum">
              <a:rPr lang="en-US" smtClean="0"/>
              <a:pPr/>
              <a:t>54</a:t>
            </a:fld>
            <a:endParaRPr lang="en-US"/>
          </a:p>
        </p:txBody>
      </p:sp>
    </p:spTree>
    <p:extLst>
      <p:ext uri="{BB962C8B-B14F-4D97-AF65-F5344CB8AC3E}">
        <p14:creationId xmlns:p14="http://schemas.microsoft.com/office/powerpoint/2010/main" val="5297877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5891-D14F-4656-A233-CBB0AB984986}" type="slidenum">
              <a:rPr lang="en-US" smtClean="0"/>
              <a:pPr/>
              <a:t>55</a:t>
            </a:fld>
            <a:endParaRPr lang="en-US"/>
          </a:p>
        </p:txBody>
      </p:sp>
    </p:spTree>
    <p:extLst>
      <p:ext uri="{BB962C8B-B14F-4D97-AF65-F5344CB8AC3E}">
        <p14:creationId xmlns:p14="http://schemas.microsoft.com/office/powerpoint/2010/main" val="23693248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Bober</a:t>
            </a:r>
            <a:r>
              <a:rPr lang="en-US" dirty="0" smtClean="0"/>
              <a:t> 2015</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8F325891-D14F-4656-A233-CBB0AB984986}" type="slidenum">
              <a:rPr lang="en-US" smtClean="0"/>
              <a:pPr/>
              <a:t>56</a:t>
            </a:fld>
            <a:endParaRPr lang="en-US"/>
          </a:p>
        </p:txBody>
      </p:sp>
    </p:spTree>
    <p:extLst>
      <p:ext uri="{BB962C8B-B14F-4D97-AF65-F5344CB8AC3E}">
        <p14:creationId xmlns:p14="http://schemas.microsoft.com/office/powerpoint/2010/main" val="5717646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Moisturizers are different than lubricants </a:t>
            </a:r>
            <a:endParaRPr lang="en-US" dirty="0"/>
          </a:p>
        </p:txBody>
      </p:sp>
      <p:sp>
        <p:nvSpPr>
          <p:cNvPr id="4" name="Slide Number Placeholder 3"/>
          <p:cNvSpPr>
            <a:spLocks noGrp="1"/>
          </p:cNvSpPr>
          <p:nvPr>
            <p:ph type="sldNum" sz="quarter" idx="10"/>
          </p:nvPr>
        </p:nvSpPr>
        <p:spPr/>
        <p:txBody>
          <a:bodyPr/>
          <a:lstStyle/>
          <a:p>
            <a:fld id="{8F325891-D14F-4656-A233-CBB0AB984986}" type="slidenum">
              <a:rPr lang="en-US" smtClean="0"/>
              <a:pPr/>
              <a:t>57</a:t>
            </a:fld>
            <a:endParaRPr lang="en-US"/>
          </a:p>
        </p:txBody>
      </p:sp>
    </p:spTree>
    <p:extLst>
      <p:ext uri="{BB962C8B-B14F-4D97-AF65-F5344CB8AC3E}">
        <p14:creationId xmlns:p14="http://schemas.microsoft.com/office/powerpoint/2010/main" val="3120738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 do we know what are patients are thinking or feeling.. We need to ask them. At Penn State we developed </a:t>
            </a:r>
            <a:r>
              <a:rPr lang="en-US" baseline="0" dirty="0" smtClean="0"/>
              <a:t> modified distress thermometer, called an emotion thermometer.. Describe it</a:t>
            </a:r>
            <a:endParaRPr lang="en-US" dirty="0"/>
          </a:p>
        </p:txBody>
      </p:sp>
      <p:sp>
        <p:nvSpPr>
          <p:cNvPr id="4" name="Slide Number Placeholder 3"/>
          <p:cNvSpPr>
            <a:spLocks noGrp="1"/>
          </p:cNvSpPr>
          <p:nvPr>
            <p:ph type="sldNum" sz="quarter" idx="10"/>
          </p:nvPr>
        </p:nvSpPr>
        <p:spPr/>
        <p:txBody>
          <a:bodyPr/>
          <a:lstStyle/>
          <a:p>
            <a:fld id="{BA0AC3A4-F1B0-435E-A7BF-E5EB3AD73269}" type="slidenum">
              <a:rPr lang="en-US" smtClean="0"/>
              <a:t>5</a:t>
            </a:fld>
            <a:endParaRPr lang="en-US"/>
          </a:p>
        </p:txBody>
      </p:sp>
    </p:spTree>
    <p:extLst>
      <p:ext uri="{BB962C8B-B14F-4D97-AF65-F5344CB8AC3E}">
        <p14:creationId xmlns:p14="http://schemas.microsoft.com/office/powerpoint/2010/main" val="25931259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325891-D14F-4656-A233-CBB0AB984986}" type="slidenum">
              <a:rPr lang="en-US" smtClean="0"/>
              <a:pPr/>
              <a:t>58</a:t>
            </a:fld>
            <a:endParaRPr lang="en-US"/>
          </a:p>
        </p:txBody>
      </p:sp>
    </p:spTree>
    <p:extLst>
      <p:ext uri="{BB962C8B-B14F-4D97-AF65-F5344CB8AC3E}">
        <p14:creationId xmlns:p14="http://schemas.microsoft.com/office/powerpoint/2010/main" val="8564583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many sex toy stores online that provide clear descriptions of products and ship in undisclosed packaging.  Even many drug stores are now carrying some vibrators in stock</a:t>
            </a:r>
            <a:endParaRPr lang="en-US" dirty="0"/>
          </a:p>
        </p:txBody>
      </p:sp>
      <p:sp>
        <p:nvSpPr>
          <p:cNvPr id="4" name="Slide Number Placeholder 3"/>
          <p:cNvSpPr>
            <a:spLocks noGrp="1"/>
          </p:cNvSpPr>
          <p:nvPr>
            <p:ph type="sldNum" sz="quarter" idx="10"/>
          </p:nvPr>
        </p:nvSpPr>
        <p:spPr/>
        <p:txBody>
          <a:bodyPr/>
          <a:lstStyle/>
          <a:p>
            <a:fld id="{8F325891-D14F-4656-A233-CBB0AB984986}" type="slidenum">
              <a:rPr lang="en-US" smtClean="0"/>
              <a:pPr/>
              <a:t>60</a:t>
            </a:fld>
            <a:endParaRPr lang="en-US"/>
          </a:p>
        </p:txBody>
      </p:sp>
    </p:spTree>
    <p:extLst>
      <p:ext uri="{BB962C8B-B14F-4D97-AF65-F5344CB8AC3E}">
        <p14:creationId xmlns:p14="http://schemas.microsoft.com/office/powerpoint/2010/main" val="13732452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5891-D14F-4656-A233-CBB0AB984986}" type="slidenum">
              <a:rPr lang="en-US" smtClean="0"/>
              <a:pPr/>
              <a:t>62</a:t>
            </a:fld>
            <a:endParaRPr lang="en-US"/>
          </a:p>
        </p:txBody>
      </p:sp>
    </p:spTree>
    <p:extLst>
      <p:ext uri="{BB962C8B-B14F-4D97-AF65-F5344CB8AC3E}">
        <p14:creationId xmlns:p14="http://schemas.microsoft.com/office/powerpoint/2010/main" val="11578444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feel disconnected from or distrustful of your own body in ways that your partner does not realize. You and your partner may have begun to see each other as patient and caregiver, rather than lovers, and may not realize what each wants and needs from the other. </a:t>
            </a:r>
            <a:endParaRPr lang="en-US" dirty="0"/>
          </a:p>
        </p:txBody>
      </p:sp>
      <p:sp>
        <p:nvSpPr>
          <p:cNvPr id="4" name="Slide Number Placeholder 3"/>
          <p:cNvSpPr>
            <a:spLocks noGrp="1"/>
          </p:cNvSpPr>
          <p:nvPr>
            <p:ph type="sldNum" sz="quarter" idx="10"/>
          </p:nvPr>
        </p:nvSpPr>
        <p:spPr/>
        <p:txBody>
          <a:bodyPr/>
          <a:lstStyle/>
          <a:p>
            <a:fld id="{8F325891-D14F-4656-A233-CBB0AB984986}" type="slidenum">
              <a:rPr lang="en-US" smtClean="0"/>
              <a:pPr/>
              <a:t>66</a:t>
            </a:fld>
            <a:endParaRPr lang="en-US"/>
          </a:p>
        </p:txBody>
      </p:sp>
    </p:spTree>
    <p:extLst>
      <p:ext uri="{BB962C8B-B14F-4D97-AF65-F5344CB8AC3E}">
        <p14:creationId xmlns:p14="http://schemas.microsoft.com/office/powerpoint/2010/main" val="13991323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25891-D14F-4656-A233-CBB0AB984986}" type="slidenum">
              <a:rPr lang="en-US" smtClean="0"/>
              <a:pPr/>
              <a:t>67</a:t>
            </a:fld>
            <a:endParaRPr lang="en-US"/>
          </a:p>
        </p:txBody>
      </p:sp>
    </p:spTree>
    <p:extLst>
      <p:ext uri="{BB962C8B-B14F-4D97-AF65-F5344CB8AC3E}">
        <p14:creationId xmlns:p14="http://schemas.microsoft.com/office/powerpoint/2010/main" val="12471287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indent="-342900" algn="l" eaLnBrk="1" hangingPunct="1">
              <a:lnSpc>
                <a:spcPct val="90000"/>
              </a:lnSpc>
              <a:buFont typeface="Arial" charset="0"/>
              <a:buChar char="•"/>
            </a:pPr>
            <a:endParaRPr lang="en-US" sz="1200" dirty="0" smtClean="0">
              <a:latin typeface="Bookman Old Style" pitchFamily="-65" charset="0"/>
              <a:ea typeface="ＭＳ Ｐゴシック" pitchFamily="-65" charset="-128"/>
            </a:endParaRPr>
          </a:p>
          <a:p>
            <a:pPr marL="342900" marR="0" indent="-342900" algn="l" eaLnBrk="1" hangingPunct="1">
              <a:lnSpc>
                <a:spcPct val="90000"/>
              </a:lnSpc>
              <a:buFont typeface="Arial" charset="0"/>
              <a:buChar char="•"/>
            </a:pPr>
            <a:endParaRPr lang="en-US" sz="1200" dirty="0" smtClean="0">
              <a:latin typeface="Bookman Old Style" pitchFamily="-65" charset="0"/>
              <a:ea typeface="ＭＳ Ｐゴシック" pitchFamily="-65" charset="-128"/>
            </a:endParaRPr>
          </a:p>
          <a:p>
            <a:pPr marL="342900" marR="0" indent="-342900" algn="l" eaLnBrk="1" hangingPunct="1">
              <a:lnSpc>
                <a:spcPct val="90000"/>
              </a:lnSpc>
              <a:buFont typeface="Arial" charset="0"/>
              <a:buChar char="•"/>
            </a:pPr>
            <a:endParaRPr lang="en-US" sz="1200" dirty="0" smtClean="0">
              <a:latin typeface="Bookman Old Style" pitchFamily="-65" charset="0"/>
              <a:ea typeface="ＭＳ Ｐゴシック" pitchFamily="-65" charset="-128"/>
            </a:endParaRPr>
          </a:p>
          <a:p>
            <a:endParaRPr lang="en-US" dirty="0"/>
          </a:p>
        </p:txBody>
      </p:sp>
      <p:sp>
        <p:nvSpPr>
          <p:cNvPr id="4" name="Slide Number Placeholder 3"/>
          <p:cNvSpPr>
            <a:spLocks noGrp="1"/>
          </p:cNvSpPr>
          <p:nvPr>
            <p:ph type="sldNum" sz="quarter" idx="10"/>
          </p:nvPr>
        </p:nvSpPr>
        <p:spPr/>
        <p:txBody>
          <a:bodyPr/>
          <a:lstStyle/>
          <a:p>
            <a:fld id="{8F325891-D14F-4656-A233-CBB0AB984986}" type="slidenum">
              <a:rPr lang="en-US" smtClean="0"/>
              <a:pPr/>
              <a:t>70</a:t>
            </a:fld>
            <a:endParaRPr lang="en-US"/>
          </a:p>
        </p:txBody>
      </p:sp>
    </p:spTree>
    <p:extLst>
      <p:ext uri="{BB962C8B-B14F-4D97-AF65-F5344CB8AC3E}">
        <p14:creationId xmlns:p14="http://schemas.microsoft.com/office/powerpoint/2010/main" val="1963945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25000" lnSpcReduction="20000"/>
          </a:bodyPr>
          <a:lstStyle/>
          <a:p>
            <a:pPr eaLnBrk="1" fontAlgn="auto" hangingPunct="1">
              <a:spcBef>
                <a:spcPts val="0"/>
              </a:spcBef>
              <a:spcAft>
                <a:spcPts val="0"/>
              </a:spcAft>
              <a:defRPr/>
            </a:pPr>
            <a:r>
              <a:rPr lang="en-US" b="1" dirty="0" smtClean="0"/>
              <a:t>FROM UPMC</a:t>
            </a:r>
          </a:p>
          <a:p>
            <a:pPr eaLnBrk="1" fontAlgn="auto" hangingPunct="1">
              <a:spcBef>
                <a:spcPts val="0"/>
              </a:spcBef>
              <a:spcAft>
                <a:spcPts val="0"/>
              </a:spcAft>
              <a:defRPr/>
            </a:pPr>
            <a:r>
              <a:rPr lang="en-US" b="1" dirty="0" smtClean="0"/>
              <a:t>http://www.upmc.com/patients-visitors/education/nutrition/Pages/fad-diets.aspx</a:t>
            </a:r>
          </a:p>
          <a:p>
            <a:pPr eaLnBrk="1" fontAlgn="auto" hangingPunct="1">
              <a:spcBef>
                <a:spcPts val="0"/>
              </a:spcBef>
              <a:spcAft>
                <a:spcPts val="0"/>
              </a:spcAft>
              <a:defRPr/>
            </a:pPr>
            <a:endParaRPr lang="en-US" b="1" dirty="0" smtClean="0"/>
          </a:p>
          <a:p>
            <a:pPr eaLnBrk="1" fontAlgn="auto" hangingPunct="1">
              <a:spcBef>
                <a:spcPts val="0"/>
              </a:spcBef>
              <a:spcAft>
                <a:spcPts val="0"/>
              </a:spcAft>
              <a:defRPr/>
            </a:pPr>
            <a:r>
              <a:rPr lang="en-US" b="1" dirty="0" smtClean="0"/>
              <a:t>Fad Diets</a:t>
            </a:r>
          </a:p>
          <a:p>
            <a:pPr eaLnBrk="1" fontAlgn="auto" hangingPunct="1">
              <a:spcBef>
                <a:spcPts val="0"/>
              </a:spcBef>
              <a:spcAft>
                <a:spcPts val="0"/>
              </a:spcAft>
              <a:buFont typeface="Arial" pitchFamily="34" charset="0"/>
              <a:buChar char="•"/>
              <a:defRPr/>
            </a:pPr>
            <a:r>
              <a:rPr lang="en-US" dirty="0" smtClean="0"/>
              <a:t>A fad diet is a diet that promises quick weight loss through what is usually an unhealthy and unbalanced diet. </a:t>
            </a:r>
          </a:p>
          <a:p>
            <a:pPr eaLnBrk="1" fontAlgn="auto" hangingPunct="1">
              <a:spcBef>
                <a:spcPts val="0"/>
              </a:spcBef>
              <a:spcAft>
                <a:spcPts val="0"/>
              </a:spcAft>
              <a:buFont typeface="Arial" pitchFamily="34" charset="0"/>
              <a:buNone/>
              <a:defRPr/>
            </a:pPr>
            <a:endParaRPr lang="en-US" dirty="0" smtClean="0"/>
          </a:p>
          <a:p>
            <a:pPr eaLnBrk="1" fontAlgn="auto" hangingPunct="1">
              <a:spcBef>
                <a:spcPts val="0"/>
              </a:spcBef>
              <a:spcAft>
                <a:spcPts val="0"/>
              </a:spcAft>
              <a:buFont typeface="Arial" pitchFamily="34" charset="0"/>
              <a:buChar char="•"/>
              <a:defRPr/>
            </a:pPr>
            <a:r>
              <a:rPr lang="en-US" dirty="0" smtClean="0"/>
              <a:t>Fad diets are targeted at people who want to lose weight quickly without exercise. </a:t>
            </a:r>
          </a:p>
          <a:p>
            <a:pPr eaLnBrk="1" fontAlgn="auto" hangingPunct="1">
              <a:spcBef>
                <a:spcPts val="0"/>
              </a:spcBef>
              <a:spcAft>
                <a:spcPts val="0"/>
              </a:spcAft>
              <a:buFont typeface="Arial" pitchFamily="34" charset="0"/>
              <a:buNone/>
              <a:defRPr/>
            </a:pPr>
            <a:endParaRPr lang="en-US" dirty="0" smtClean="0"/>
          </a:p>
          <a:p>
            <a:pPr eaLnBrk="1" fontAlgn="auto" hangingPunct="1">
              <a:spcBef>
                <a:spcPts val="0"/>
              </a:spcBef>
              <a:spcAft>
                <a:spcPts val="0"/>
              </a:spcAft>
              <a:buFont typeface="Arial" pitchFamily="34" charset="0"/>
              <a:buChar char="•"/>
              <a:defRPr/>
            </a:pPr>
            <a:r>
              <a:rPr lang="en-US" dirty="0" smtClean="0"/>
              <a:t>Some fad diets claim that they make you lose fat, but it’s really water weight you’re losing. </a:t>
            </a:r>
          </a:p>
          <a:p>
            <a:pPr eaLnBrk="1" fontAlgn="auto" hangingPunct="1">
              <a:spcBef>
                <a:spcPts val="0"/>
              </a:spcBef>
              <a:spcAft>
                <a:spcPts val="0"/>
              </a:spcAft>
              <a:buFont typeface="Arial" pitchFamily="34" charset="0"/>
              <a:buNone/>
              <a:defRPr/>
            </a:pPr>
            <a:endParaRPr lang="en-US" dirty="0" smtClean="0"/>
          </a:p>
          <a:p>
            <a:pPr eaLnBrk="1" fontAlgn="auto" hangingPunct="1">
              <a:spcBef>
                <a:spcPts val="0"/>
              </a:spcBef>
              <a:spcAft>
                <a:spcPts val="0"/>
              </a:spcAft>
              <a:buFont typeface="Arial" pitchFamily="34" charset="0"/>
              <a:buChar char="•"/>
              <a:defRPr/>
            </a:pPr>
            <a:r>
              <a:rPr lang="en-US" dirty="0" smtClean="0"/>
              <a:t>Fad diets that are restricted to certain foods may work, but most are boring or unappealing. This can make them difficult to follow on a long-term basis. And some fad diets can actually be harmful to your health. </a:t>
            </a:r>
          </a:p>
          <a:p>
            <a:pPr eaLnBrk="1" fontAlgn="auto" hangingPunct="1">
              <a:spcBef>
                <a:spcPts val="0"/>
              </a:spcBef>
              <a:spcAft>
                <a:spcPts val="0"/>
              </a:spcAft>
              <a:defRPr/>
            </a:pPr>
            <a:endParaRPr lang="en-US" b="1" dirty="0" smtClean="0"/>
          </a:p>
          <a:p>
            <a:pPr eaLnBrk="1" fontAlgn="auto" hangingPunct="1">
              <a:spcBef>
                <a:spcPts val="0"/>
              </a:spcBef>
              <a:spcAft>
                <a:spcPts val="0"/>
              </a:spcAft>
              <a:defRPr/>
            </a:pPr>
            <a:r>
              <a:rPr lang="en-US" b="1" dirty="0" smtClean="0"/>
              <a:t>How to Determine Fact from Fad </a:t>
            </a:r>
          </a:p>
          <a:p>
            <a:pPr eaLnBrk="1" fontAlgn="auto" hangingPunct="1">
              <a:spcBef>
                <a:spcPts val="0"/>
              </a:spcBef>
              <a:spcAft>
                <a:spcPts val="0"/>
              </a:spcAft>
              <a:defRPr/>
            </a:pPr>
            <a:r>
              <a:rPr lang="en-US" dirty="0" smtClean="0"/>
              <a:t>To determine if a diet is a fad diet, ask yourself these questions:</a:t>
            </a:r>
          </a:p>
          <a:p>
            <a:pPr lvl="1" eaLnBrk="1" fontAlgn="auto" hangingPunct="1">
              <a:spcBef>
                <a:spcPts val="0"/>
              </a:spcBef>
              <a:spcAft>
                <a:spcPts val="0"/>
              </a:spcAft>
              <a:buFont typeface="Arial" pitchFamily="34" charset="0"/>
              <a:buChar char="•"/>
              <a:defRPr/>
            </a:pPr>
            <a:r>
              <a:rPr lang="en-US" dirty="0" smtClean="0"/>
              <a:t>Does the diet promise quick weight loss? </a:t>
            </a:r>
          </a:p>
          <a:p>
            <a:pPr lvl="1" eaLnBrk="1" fontAlgn="auto" hangingPunct="1">
              <a:spcBef>
                <a:spcPts val="0"/>
              </a:spcBef>
              <a:spcAft>
                <a:spcPts val="0"/>
              </a:spcAft>
              <a:buFont typeface="Arial" pitchFamily="34" charset="0"/>
              <a:buChar char="•"/>
              <a:defRPr/>
            </a:pPr>
            <a:r>
              <a:rPr lang="en-US" dirty="0" smtClean="0"/>
              <a:t>Does the diet sound too good to be true? </a:t>
            </a:r>
          </a:p>
          <a:p>
            <a:pPr lvl="1" eaLnBrk="1" fontAlgn="auto" hangingPunct="1">
              <a:spcBef>
                <a:spcPts val="0"/>
              </a:spcBef>
              <a:spcAft>
                <a:spcPts val="0"/>
              </a:spcAft>
              <a:buFont typeface="Arial" pitchFamily="34" charset="0"/>
              <a:buChar char="•"/>
              <a:defRPr/>
            </a:pPr>
            <a:r>
              <a:rPr lang="en-US" dirty="0" smtClean="0"/>
              <a:t>Does the diet help sell a company’s product? </a:t>
            </a:r>
          </a:p>
          <a:p>
            <a:pPr lvl="1" eaLnBrk="1" fontAlgn="auto" hangingPunct="1">
              <a:spcBef>
                <a:spcPts val="0"/>
              </a:spcBef>
              <a:spcAft>
                <a:spcPts val="0"/>
              </a:spcAft>
              <a:buFont typeface="Arial" pitchFamily="34" charset="0"/>
              <a:buChar char="•"/>
              <a:defRPr/>
            </a:pPr>
            <a:r>
              <a:rPr lang="en-US" dirty="0" smtClean="0"/>
              <a:t>Does the diet lack valid scientific research to support its claims? </a:t>
            </a:r>
          </a:p>
          <a:p>
            <a:pPr lvl="1" eaLnBrk="1" fontAlgn="auto" hangingPunct="1">
              <a:spcBef>
                <a:spcPts val="0"/>
              </a:spcBef>
              <a:spcAft>
                <a:spcPts val="0"/>
              </a:spcAft>
              <a:buFont typeface="Arial" pitchFamily="34" charset="0"/>
              <a:buChar char="•"/>
              <a:defRPr/>
            </a:pPr>
            <a:r>
              <a:rPr lang="en-US" dirty="0" smtClean="0"/>
              <a:t>Does the diet give lists of “good” and “bad” foods?</a:t>
            </a:r>
          </a:p>
          <a:p>
            <a:pPr lvl="1" eaLnBrk="1" fontAlgn="auto" hangingPunct="1">
              <a:spcBef>
                <a:spcPts val="0"/>
              </a:spcBef>
              <a:spcAft>
                <a:spcPts val="0"/>
              </a:spcAft>
              <a:buFont typeface="Arial" pitchFamily="34" charset="0"/>
              <a:buChar char="•"/>
              <a:defRPr/>
            </a:pPr>
            <a:r>
              <a:rPr lang="en-US" dirty="0" smtClean="0"/>
              <a:t>If you can answer “yes” to any or all of these questions, the diet is probably a fad diet.</a:t>
            </a:r>
          </a:p>
          <a:p>
            <a:pPr eaLnBrk="1" fontAlgn="auto" hangingPunct="1">
              <a:spcBef>
                <a:spcPts val="0"/>
              </a:spcBef>
              <a:spcAft>
                <a:spcPts val="0"/>
              </a:spcAft>
              <a:defRPr/>
            </a:pPr>
            <a:endParaRPr lang="en-US" b="1" dirty="0" smtClean="0"/>
          </a:p>
          <a:p>
            <a:pPr eaLnBrk="1" fontAlgn="auto" hangingPunct="1">
              <a:spcBef>
                <a:spcPts val="0"/>
              </a:spcBef>
              <a:spcAft>
                <a:spcPts val="0"/>
              </a:spcAft>
              <a:defRPr/>
            </a:pPr>
            <a:r>
              <a:rPr lang="en-US" b="1" dirty="0" smtClean="0"/>
              <a:t>Examples of Fad Diets</a:t>
            </a:r>
          </a:p>
          <a:p>
            <a:pPr eaLnBrk="1" fontAlgn="auto" hangingPunct="1">
              <a:spcBef>
                <a:spcPts val="0"/>
              </a:spcBef>
              <a:spcAft>
                <a:spcPts val="0"/>
              </a:spcAft>
              <a:defRPr/>
            </a:pPr>
            <a:r>
              <a:rPr lang="en-US" b="1" dirty="0" smtClean="0"/>
              <a:t>High-protein diets</a:t>
            </a:r>
          </a:p>
          <a:p>
            <a:pPr eaLnBrk="1" fontAlgn="auto" hangingPunct="1">
              <a:spcBef>
                <a:spcPts val="0"/>
              </a:spcBef>
              <a:spcAft>
                <a:spcPts val="0"/>
              </a:spcAft>
              <a:buFont typeface="Arial" pitchFamily="34" charset="0"/>
              <a:buChar char="•"/>
              <a:defRPr/>
            </a:pPr>
            <a:r>
              <a:rPr lang="en-US" dirty="0" smtClean="0"/>
              <a:t>These diets propose that you eat large quantities of protein (meat, eggs, etc.) to lose weight and build muscle. Regular physical activity and weight training build muscle strength, not eating large quantities of protein. </a:t>
            </a:r>
          </a:p>
          <a:p>
            <a:pPr eaLnBrk="1" fontAlgn="auto" hangingPunct="1">
              <a:spcBef>
                <a:spcPts val="0"/>
              </a:spcBef>
              <a:spcAft>
                <a:spcPts val="0"/>
              </a:spcAft>
              <a:buFont typeface="Arial" pitchFamily="34" charset="0"/>
              <a:buNone/>
              <a:defRPr/>
            </a:pPr>
            <a:endParaRPr lang="en-US" dirty="0" smtClean="0"/>
          </a:p>
          <a:p>
            <a:pPr eaLnBrk="1" fontAlgn="auto" hangingPunct="1">
              <a:spcBef>
                <a:spcPts val="0"/>
              </a:spcBef>
              <a:spcAft>
                <a:spcPts val="0"/>
              </a:spcAft>
              <a:buFont typeface="Arial" pitchFamily="34" charset="0"/>
              <a:buChar char="•"/>
              <a:defRPr/>
            </a:pPr>
            <a:r>
              <a:rPr lang="en-US" dirty="0" smtClean="0"/>
              <a:t>This type of diet can actually be dangerous. If you exceed the amount of protein your body needs daily, you put a strain on your liver and kidneys. The early weight lost with this diet is usually due to water loss, not fat loss.</a:t>
            </a:r>
          </a:p>
          <a:p>
            <a:pPr eaLnBrk="1" fontAlgn="auto" hangingPunct="1">
              <a:spcBef>
                <a:spcPts val="0"/>
              </a:spcBef>
              <a:spcAft>
                <a:spcPts val="0"/>
              </a:spcAft>
              <a:buFont typeface="Arial" pitchFamily="34" charset="0"/>
              <a:buNone/>
              <a:defRPr/>
            </a:pPr>
            <a:r>
              <a:rPr lang="en-US" dirty="0" smtClean="0"/>
              <a:t> </a:t>
            </a:r>
          </a:p>
          <a:p>
            <a:pPr eaLnBrk="1" fontAlgn="auto" hangingPunct="1">
              <a:spcBef>
                <a:spcPts val="0"/>
              </a:spcBef>
              <a:spcAft>
                <a:spcPts val="0"/>
              </a:spcAft>
              <a:buFont typeface="Arial" pitchFamily="34" charset="0"/>
              <a:buChar char="•"/>
              <a:defRPr/>
            </a:pPr>
            <a:r>
              <a:rPr lang="en-US" dirty="0" smtClean="0"/>
              <a:t>Diets that focus on protein-rich foods may be missing specific nutrients and adding fat and calories to your diet.</a:t>
            </a:r>
          </a:p>
          <a:p>
            <a:pPr eaLnBrk="1" fontAlgn="auto" hangingPunct="1">
              <a:spcBef>
                <a:spcPts val="0"/>
              </a:spcBef>
              <a:spcAft>
                <a:spcPts val="0"/>
              </a:spcAft>
              <a:buFont typeface="Arial" pitchFamily="34" charset="0"/>
              <a:buNone/>
              <a:defRPr/>
            </a:pPr>
            <a:endParaRPr lang="en-US" dirty="0" smtClean="0"/>
          </a:p>
          <a:p>
            <a:pPr eaLnBrk="1" fontAlgn="auto" hangingPunct="1">
              <a:spcBef>
                <a:spcPts val="0"/>
              </a:spcBef>
              <a:spcAft>
                <a:spcPts val="0"/>
              </a:spcAft>
              <a:defRPr/>
            </a:pPr>
            <a:r>
              <a:rPr lang="en-US" b="1" dirty="0" smtClean="0"/>
              <a:t>Liquid diets</a:t>
            </a:r>
          </a:p>
          <a:p>
            <a:pPr eaLnBrk="1" fontAlgn="auto" hangingPunct="1">
              <a:spcBef>
                <a:spcPts val="0"/>
              </a:spcBef>
              <a:spcAft>
                <a:spcPts val="0"/>
              </a:spcAft>
              <a:buFont typeface="Arial" pitchFamily="34" charset="0"/>
              <a:buChar char="•"/>
              <a:defRPr/>
            </a:pPr>
            <a:r>
              <a:rPr lang="en-US" dirty="0" smtClean="0"/>
              <a:t>Liquid diets cut out substances that may be beneficial to the body. </a:t>
            </a:r>
          </a:p>
          <a:p>
            <a:pPr eaLnBrk="1" fontAlgn="auto" hangingPunct="1">
              <a:spcBef>
                <a:spcPts val="0"/>
              </a:spcBef>
              <a:spcAft>
                <a:spcPts val="0"/>
              </a:spcAft>
              <a:buFont typeface="Arial" pitchFamily="34" charset="0"/>
              <a:buNone/>
              <a:defRPr/>
            </a:pPr>
            <a:endParaRPr lang="en-US" dirty="0" smtClean="0"/>
          </a:p>
          <a:p>
            <a:pPr eaLnBrk="1" fontAlgn="auto" hangingPunct="1">
              <a:spcBef>
                <a:spcPts val="0"/>
              </a:spcBef>
              <a:spcAft>
                <a:spcPts val="0"/>
              </a:spcAft>
              <a:buFont typeface="Arial" pitchFamily="34" charset="0"/>
              <a:buChar char="•"/>
              <a:defRPr/>
            </a:pPr>
            <a:r>
              <a:rPr lang="en-US" dirty="0" smtClean="0"/>
              <a:t>For example, </a:t>
            </a:r>
            <a:r>
              <a:rPr lang="en-US" dirty="0" err="1" smtClean="0"/>
              <a:t>phytochemicals</a:t>
            </a:r>
            <a:r>
              <a:rPr lang="en-US" dirty="0" smtClean="0"/>
              <a:t> (FY-toe-KEM-uh-</a:t>
            </a:r>
            <a:r>
              <a:rPr lang="en-US" dirty="0" err="1" smtClean="0"/>
              <a:t>kals</a:t>
            </a:r>
            <a:r>
              <a:rPr lang="en-US" dirty="0" smtClean="0"/>
              <a:t>) are plant substances (found in vegetables and fruits) believed to protect against disease. In addition, the effects of a liquid diet may be only temporary. Once you return to eating regular foods, you usually put the pounds right back on.</a:t>
            </a:r>
          </a:p>
          <a:p>
            <a:pPr eaLnBrk="1" fontAlgn="auto" hangingPunct="1">
              <a:spcBef>
                <a:spcPts val="0"/>
              </a:spcBef>
              <a:spcAft>
                <a:spcPts val="0"/>
              </a:spcAft>
              <a:defRPr/>
            </a:pPr>
            <a:endParaRPr lang="en-US" b="1" dirty="0" smtClean="0"/>
          </a:p>
          <a:p>
            <a:pPr eaLnBrk="1" fontAlgn="auto" hangingPunct="1">
              <a:spcBef>
                <a:spcPts val="0"/>
              </a:spcBef>
              <a:spcAft>
                <a:spcPts val="0"/>
              </a:spcAft>
              <a:defRPr/>
            </a:pPr>
            <a:r>
              <a:rPr lang="en-US" b="1" dirty="0" smtClean="0"/>
              <a:t>Grapefruit diet</a:t>
            </a:r>
          </a:p>
          <a:p>
            <a:pPr eaLnBrk="1" fontAlgn="auto" hangingPunct="1">
              <a:spcBef>
                <a:spcPts val="0"/>
              </a:spcBef>
              <a:spcAft>
                <a:spcPts val="0"/>
              </a:spcAft>
              <a:buFont typeface="Arial" pitchFamily="34" charset="0"/>
              <a:buChar char="•"/>
              <a:defRPr/>
            </a:pPr>
            <a:r>
              <a:rPr lang="en-US" dirty="0" smtClean="0"/>
              <a:t>This diet proposes that eating only grapefruit will help you shed pounds. But any diet based on one food is much too restrictive to be healthy. </a:t>
            </a:r>
          </a:p>
          <a:p>
            <a:pPr eaLnBrk="1" fontAlgn="auto" hangingPunct="1">
              <a:spcBef>
                <a:spcPts val="0"/>
              </a:spcBef>
              <a:spcAft>
                <a:spcPts val="0"/>
              </a:spcAft>
              <a:buFont typeface="Arial" pitchFamily="34" charset="0"/>
              <a:buNone/>
              <a:defRPr/>
            </a:pPr>
            <a:endParaRPr lang="en-US" dirty="0" smtClean="0"/>
          </a:p>
          <a:p>
            <a:pPr eaLnBrk="1" fontAlgn="auto" hangingPunct="1">
              <a:spcBef>
                <a:spcPts val="0"/>
              </a:spcBef>
              <a:spcAft>
                <a:spcPts val="0"/>
              </a:spcAft>
              <a:buFont typeface="Arial" pitchFamily="34" charset="0"/>
              <a:buChar char="•"/>
              <a:defRPr/>
            </a:pPr>
            <a:r>
              <a:rPr lang="en-US" dirty="0" smtClean="0"/>
              <a:t>Usually, this type of diet is too low in calories and is missing needed vitamins and minerals.</a:t>
            </a:r>
          </a:p>
          <a:p>
            <a:pPr eaLnBrk="1" fontAlgn="auto" hangingPunct="1">
              <a:spcBef>
                <a:spcPts val="0"/>
              </a:spcBef>
              <a:spcAft>
                <a:spcPts val="0"/>
              </a:spcAft>
              <a:defRPr/>
            </a:pPr>
            <a:endParaRPr lang="en-US" b="1" dirty="0" smtClean="0"/>
          </a:p>
          <a:p>
            <a:pPr eaLnBrk="1" fontAlgn="auto" hangingPunct="1">
              <a:spcBef>
                <a:spcPts val="0"/>
              </a:spcBef>
              <a:spcAft>
                <a:spcPts val="0"/>
              </a:spcAft>
              <a:defRPr/>
            </a:pPr>
            <a:r>
              <a:rPr lang="en-US" b="1" dirty="0" smtClean="0"/>
              <a:t>Juice or broth fasts</a:t>
            </a:r>
          </a:p>
          <a:p>
            <a:pPr eaLnBrk="1" fontAlgn="auto" hangingPunct="1">
              <a:spcBef>
                <a:spcPts val="0"/>
              </a:spcBef>
              <a:spcAft>
                <a:spcPts val="0"/>
              </a:spcAft>
              <a:buFont typeface="Arial" pitchFamily="34" charset="0"/>
              <a:buChar char="•"/>
              <a:defRPr/>
            </a:pPr>
            <a:r>
              <a:rPr lang="en-US" dirty="0" smtClean="0"/>
              <a:t>Some dieters try to lose weight by drinking only juice and/or broth for a period of time. </a:t>
            </a:r>
          </a:p>
          <a:p>
            <a:pPr eaLnBrk="1" fontAlgn="auto" hangingPunct="1">
              <a:spcBef>
                <a:spcPts val="0"/>
              </a:spcBef>
              <a:spcAft>
                <a:spcPts val="0"/>
              </a:spcAft>
              <a:buFont typeface="Arial" pitchFamily="34" charset="0"/>
              <a:buNone/>
              <a:defRPr/>
            </a:pPr>
            <a:endParaRPr lang="en-US" dirty="0" smtClean="0"/>
          </a:p>
          <a:p>
            <a:pPr eaLnBrk="1" fontAlgn="auto" hangingPunct="1">
              <a:spcBef>
                <a:spcPts val="0"/>
              </a:spcBef>
              <a:spcAft>
                <a:spcPts val="0"/>
              </a:spcAft>
              <a:buFont typeface="Arial" pitchFamily="34" charset="0"/>
              <a:buChar char="•"/>
              <a:defRPr/>
            </a:pPr>
            <a:r>
              <a:rPr lang="en-US" dirty="0" smtClean="0"/>
              <a:t>Fasting (not eating solid food) for a long period of time can lead to dizziness and fatigue. In addition, your body reacts to starvation by lowering your metabolic rate (the rate at which your body burns calories). This means your body is burning fewer calories.</a:t>
            </a:r>
          </a:p>
          <a:p>
            <a:pPr eaLnBrk="1" fontAlgn="auto" hangingPunct="1">
              <a:spcBef>
                <a:spcPts val="0"/>
              </a:spcBef>
              <a:spcAft>
                <a:spcPts val="0"/>
              </a:spcAft>
              <a:buFont typeface="Arial" pitchFamily="34" charset="0"/>
              <a:buNone/>
              <a:defRPr/>
            </a:pPr>
            <a:endParaRPr lang="en-US" dirty="0" smtClean="0"/>
          </a:p>
          <a:p>
            <a:pPr eaLnBrk="1" fontAlgn="auto" hangingPunct="1">
              <a:spcBef>
                <a:spcPts val="0"/>
              </a:spcBef>
              <a:spcAft>
                <a:spcPts val="0"/>
              </a:spcAft>
              <a:defRPr/>
            </a:pPr>
            <a:r>
              <a:rPr lang="en-US" b="1" dirty="0" smtClean="0"/>
              <a:t>Food-combining diets</a:t>
            </a:r>
          </a:p>
          <a:p>
            <a:pPr eaLnBrk="1" fontAlgn="auto" hangingPunct="1">
              <a:spcBef>
                <a:spcPts val="0"/>
              </a:spcBef>
              <a:spcAft>
                <a:spcPts val="0"/>
              </a:spcAft>
              <a:buFont typeface="Arial" pitchFamily="34" charset="0"/>
              <a:buChar char="•"/>
              <a:defRPr/>
            </a:pPr>
            <a:r>
              <a:rPr lang="en-US" dirty="0" smtClean="0"/>
              <a:t>Some diets propose that a certain combination of foods will help burn calories faster. There is no scientific evidence to prove that the body processes certain combinations of foods any differently than random ones. </a:t>
            </a:r>
          </a:p>
          <a:p>
            <a:pPr eaLnBrk="1" fontAlgn="auto" hangingPunct="1">
              <a:spcBef>
                <a:spcPts val="0"/>
              </a:spcBef>
              <a:spcAft>
                <a:spcPts val="0"/>
              </a:spcAft>
              <a:buFont typeface="Arial" pitchFamily="34" charset="0"/>
              <a:buNone/>
              <a:defRPr/>
            </a:pPr>
            <a:endParaRPr lang="en-US" dirty="0" smtClean="0"/>
          </a:p>
          <a:p>
            <a:pPr eaLnBrk="1" fontAlgn="auto" hangingPunct="1">
              <a:spcBef>
                <a:spcPts val="0"/>
              </a:spcBef>
              <a:spcAft>
                <a:spcPts val="0"/>
              </a:spcAft>
              <a:buFont typeface="Arial" pitchFamily="34" charset="0"/>
              <a:buChar char="•"/>
              <a:defRPr/>
            </a:pPr>
            <a:r>
              <a:rPr lang="en-US" dirty="0" smtClean="0"/>
              <a:t>Some of these types of diets are low in protein and vital nutrients, and others may cause diarrhea.</a:t>
            </a:r>
          </a:p>
          <a:p>
            <a:pPr eaLnBrk="1" fontAlgn="auto" hangingPunct="1">
              <a:spcBef>
                <a:spcPts val="0"/>
              </a:spcBef>
              <a:spcAft>
                <a:spcPts val="0"/>
              </a:spcAft>
              <a:defRPr/>
            </a:pPr>
            <a:endParaRPr lang="en-US" b="1" dirty="0" smtClean="0"/>
          </a:p>
          <a:p>
            <a:pPr eaLnBrk="1" fontAlgn="auto" hangingPunct="1">
              <a:spcBef>
                <a:spcPts val="0"/>
              </a:spcBef>
              <a:spcAft>
                <a:spcPts val="0"/>
              </a:spcAft>
              <a:defRPr/>
            </a:pPr>
            <a:r>
              <a:rPr lang="en-US" b="1" dirty="0" smtClean="0"/>
              <a:t>Crazy for cabbage</a:t>
            </a:r>
          </a:p>
          <a:p>
            <a:pPr eaLnBrk="1" fontAlgn="auto" hangingPunct="1">
              <a:spcBef>
                <a:spcPts val="0"/>
              </a:spcBef>
              <a:spcAft>
                <a:spcPts val="0"/>
              </a:spcAft>
              <a:buFont typeface="Arial" pitchFamily="34" charset="0"/>
              <a:buChar char="•"/>
              <a:defRPr/>
            </a:pPr>
            <a:r>
              <a:rPr lang="en-US" dirty="0" smtClean="0"/>
              <a:t>This all-cabbage fad diet helps dieters shed mostly water weight. Once the diet is stopped, the weight is usually regained. It may also cause gastrointestinal problems and light-headedness. </a:t>
            </a:r>
          </a:p>
          <a:p>
            <a:pPr eaLnBrk="1" fontAlgn="auto" hangingPunct="1">
              <a:spcBef>
                <a:spcPts val="0"/>
              </a:spcBef>
              <a:spcAft>
                <a:spcPts val="0"/>
              </a:spcAft>
              <a:defRPr/>
            </a:pPr>
            <a:endParaRPr lang="en-US" b="1" dirty="0" smtClean="0"/>
          </a:p>
          <a:p>
            <a:pPr eaLnBrk="1" fontAlgn="auto" hangingPunct="1">
              <a:spcBef>
                <a:spcPts val="0"/>
              </a:spcBef>
              <a:spcAft>
                <a:spcPts val="0"/>
              </a:spcAft>
              <a:defRPr/>
            </a:pPr>
            <a:r>
              <a:rPr lang="en-US" b="1" dirty="0" smtClean="0"/>
              <a:t>Potential problems with fad diets</a:t>
            </a:r>
          </a:p>
          <a:p>
            <a:pPr eaLnBrk="1" fontAlgn="auto" hangingPunct="1">
              <a:spcBef>
                <a:spcPts val="0"/>
              </a:spcBef>
              <a:spcAft>
                <a:spcPts val="0"/>
              </a:spcAft>
              <a:defRPr/>
            </a:pPr>
            <a:r>
              <a:rPr lang="en-US" b="1" dirty="0" smtClean="0"/>
              <a:t>Poor long-term weight control</a:t>
            </a:r>
          </a:p>
          <a:p>
            <a:pPr eaLnBrk="1" fontAlgn="auto" hangingPunct="1">
              <a:spcBef>
                <a:spcPts val="0"/>
              </a:spcBef>
              <a:spcAft>
                <a:spcPts val="0"/>
              </a:spcAft>
              <a:buFont typeface="Arial" pitchFamily="34" charset="0"/>
              <a:buChar char="•"/>
              <a:defRPr/>
            </a:pPr>
            <a:r>
              <a:rPr lang="en-US" dirty="0" smtClean="0"/>
              <a:t>Most fad diets promote a “quick fix” and don’t teach healthy eating plans. </a:t>
            </a:r>
          </a:p>
          <a:p>
            <a:pPr eaLnBrk="1" fontAlgn="auto" hangingPunct="1">
              <a:spcBef>
                <a:spcPts val="0"/>
              </a:spcBef>
              <a:spcAft>
                <a:spcPts val="0"/>
              </a:spcAft>
              <a:buFont typeface="Arial" pitchFamily="34" charset="0"/>
              <a:buNone/>
              <a:defRPr/>
            </a:pPr>
            <a:endParaRPr lang="en-US" dirty="0" smtClean="0"/>
          </a:p>
          <a:p>
            <a:pPr eaLnBrk="1" fontAlgn="auto" hangingPunct="1">
              <a:spcBef>
                <a:spcPts val="0"/>
              </a:spcBef>
              <a:spcAft>
                <a:spcPts val="0"/>
              </a:spcAft>
              <a:buFont typeface="Arial" pitchFamily="34" charset="0"/>
              <a:buChar char="•"/>
              <a:defRPr/>
            </a:pPr>
            <a:r>
              <a:rPr lang="en-US" dirty="0" smtClean="0"/>
              <a:t>They tend to be restrictive, boring, and difficult to follow over the long term.</a:t>
            </a:r>
          </a:p>
          <a:p>
            <a:pPr eaLnBrk="1" fontAlgn="auto" hangingPunct="1">
              <a:spcBef>
                <a:spcPts val="0"/>
              </a:spcBef>
              <a:spcAft>
                <a:spcPts val="0"/>
              </a:spcAft>
              <a:buFont typeface="Arial" pitchFamily="34" charset="0"/>
              <a:buNone/>
              <a:defRPr/>
            </a:pPr>
            <a:r>
              <a:rPr lang="en-US" dirty="0" smtClean="0"/>
              <a:t> </a:t>
            </a:r>
          </a:p>
          <a:p>
            <a:pPr eaLnBrk="1" fontAlgn="auto" hangingPunct="1">
              <a:spcBef>
                <a:spcPts val="0"/>
              </a:spcBef>
              <a:spcAft>
                <a:spcPts val="0"/>
              </a:spcAft>
              <a:buFont typeface="Arial" pitchFamily="34" charset="0"/>
              <a:buChar char="•"/>
              <a:defRPr/>
            </a:pPr>
            <a:r>
              <a:rPr lang="en-US" dirty="0" smtClean="0"/>
              <a:t>Once the weight is lost, a dieter often returns to old eating patterns and habits, causing him or her to regain weight.</a:t>
            </a:r>
          </a:p>
          <a:p>
            <a:pPr eaLnBrk="1" fontAlgn="auto" hangingPunct="1">
              <a:spcBef>
                <a:spcPts val="0"/>
              </a:spcBef>
              <a:spcAft>
                <a:spcPts val="0"/>
              </a:spcAft>
              <a:defRPr/>
            </a:pPr>
            <a:endParaRPr lang="en-US" b="1" dirty="0" smtClean="0"/>
          </a:p>
          <a:p>
            <a:pPr eaLnBrk="1" fontAlgn="auto" hangingPunct="1">
              <a:spcBef>
                <a:spcPts val="0"/>
              </a:spcBef>
              <a:spcAft>
                <a:spcPts val="0"/>
              </a:spcAft>
              <a:defRPr/>
            </a:pPr>
            <a:r>
              <a:rPr lang="en-US" b="1" dirty="0" smtClean="0"/>
              <a:t>Increased risk of chronic disease, like heart disease, cancer, high blood pressure, and osteoporosis</a:t>
            </a:r>
          </a:p>
          <a:p>
            <a:pPr eaLnBrk="1" fontAlgn="auto" hangingPunct="1">
              <a:spcBef>
                <a:spcPts val="0"/>
              </a:spcBef>
              <a:spcAft>
                <a:spcPts val="0"/>
              </a:spcAft>
              <a:buFont typeface="Arial" pitchFamily="34" charset="0"/>
              <a:buChar char="•"/>
              <a:defRPr/>
            </a:pPr>
            <a:r>
              <a:rPr lang="en-US" dirty="0" smtClean="0"/>
              <a:t>Many fad diets restrict or eliminate fruits, vegetables, dairy products, and whole grains. These foods are loaded with nutrients that are thought to help prevent many chronic conditions.</a:t>
            </a:r>
          </a:p>
          <a:p>
            <a:pPr eaLnBrk="1" fontAlgn="auto" hangingPunct="1">
              <a:spcBef>
                <a:spcPts val="0"/>
              </a:spcBef>
              <a:spcAft>
                <a:spcPts val="0"/>
              </a:spcAft>
              <a:buFont typeface="Arial" pitchFamily="34" charset="0"/>
              <a:buNone/>
              <a:defRPr/>
            </a:pPr>
            <a:r>
              <a:rPr lang="en-US" dirty="0" smtClean="0"/>
              <a:t> </a:t>
            </a:r>
          </a:p>
          <a:p>
            <a:pPr eaLnBrk="1" fontAlgn="auto" hangingPunct="1">
              <a:spcBef>
                <a:spcPts val="0"/>
              </a:spcBef>
              <a:spcAft>
                <a:spcPts val="0"/>
              </a:spcAft>
              <a:buFont typeface="Arial" pitchFamily="34" charset="0"/>
              <a:buChar char="•"/>
              <a:defRPr/>
            </a:pPr>
            <a:r>
              <a:rPr lang="en-US" dirty="0" smtClean="0"/>
              <a:t>In addition, diets that are too high in protein may cause an increase in calcium loss, leading to osteoporosis.</a:t>
            </a:r>
          </a:p>
          <a:p>
            <a:pPr eaLnBrk="1" fontAlgn="auto" hangingPunct="1">
              <a:spcBef>
                <a:spcPts val="0"/>
              </a:spcBef>
              <a:spcAft>
                <a:spcPts val="0"/>
              </a:spcAft>
              <a:defRPr/>
            </a:pPr>
            <a:endParaRPr lang="en-US" b="1" dirty="0" smtClean="0"/>
          </a:p>
          <a:p>
            <a:pPr eaLnBrk="1" fontAlgn="auto" hangingPunct="1">
              <a:spcBef>
                <a:spcPts val="0"/>
              </a:spcBef>
              <a:spcAft>
                <a:spcPts val="0"/>
              </a:spcAft>
              <a:defRPr/>
            </a:pPr>
            <a:r>
              <a:rPr lang="en-US" b="1" dirty="0" smtClean="0"/>
              <a:t>Reduced athletic performance</a:t>
            </a:r>
          </a:p>
          <a:p>
            <a:pPr eaLnBrk="1" fontAlgn="auto" hangingPunct="1">
              <a:spcBef>
                <a:spcPts val="0"/>
              </a:spcBef>
              <a:spcAft>
                <a:spcPts val="0"/>
              </a:spcAft>
              <a:buFont typeface="Arial" pitchFamily="34" charset="0"/>
              <a:buNone/>
              <a:defRPr/>
            </a:pPr>
            <a:endParaRPr lang="en-US" dirty="0" smtClean="0"/>
          </a:p>
          <a:p>
            <a:pPr eaLnBrk="1" fontAlgn="auto" hangingPunct="1">
              <a:spcBef>
                <a:spcPts val="0"/>
              </a:spcBef>
              <a:spcAft>
                <a:spcPts val="0"/>
              </a:spcAft>
              <a:buFont typeface="Arial" pitchFamily="34" charset="0"/>
              <a:buChar char="•"/>
              <a:defRPr/>
            </a:pPr>
            <a:r>
              <a:rPr lang="en-US" dirty="0" smtClean="0"/>
              <a:t>Your body needs carbohydrates for energy. Carbohydrate stores are tied to fluid in your body. When you don’t eat enough carbohydrates, your body pulls from your stores, also pulling fluid and electrolytes in the process. Your body then gets rid of fluids and electrolytes. This can cause low blood pressure and decreased performance.</a:t>
            </a:r>
          </a:p>
          <a:p>
            <a:pPr eaLnBrk="1" fontAlgn="auto" hangingPunct="1">
              <a:spcBef>
                <a:spcPts val="0"/>
              </a:spcBef>
              <a:spcAft>
                <a:spcPts val="0"/>
              </a:spcAft>
              <a:buFont typeface="Arial" pitchFamily="34" charset="0"/>
              <a:buNone/>
              <a:defRPr/>
            </a:pPr>
            <a:endParaRPr lang="en-US" dirty="0" smtClean="0"/>
          </a:p>
          <a:p>
            <a:pPr eaLnBrk="1" fontAlgn="auto" hangingPunct="1">
              <a:spcBef>
                <a:spcPts val="0"/>
              </a:spcBef>
              <a:spcAft>
                <a:spcPts val="0"/>
              </a:spcAft>
              <a:defRPr/>
            </a:pPr>
            <a:r>
              <a:rPr lang="en-US" b="1" dirty="0" smtClean="0"/>
              <a:t>Kidney stones and gout</a:t>
            </a:r>
          </a:p>
          <a:p>
            <a:pPr eaLnBrk="1" fontAlgn="auto" hangingPunct="1">
              <a:spcBef>
                <a:spcPts val="0"/>
              </a:spcBef>
              <a:spcAft>
                <a:spcPts val="0"/>
              </a:spcAft>
              <a:buFont typeface="Arial" pitchFamily="34" charset="0"/>
              <a:buChar char="•"/>
              <a:defRPr/>
            </a:pPr>
            <a:r>
              <a:rPr lang="en-US" dirty="0" smtClean="0"/>
              <a:t>Diets that are high in protein and low in carbohydrates often lead to the formation of uric acid and calcium oxalate, causing kidney stone formation and gout.</a:t>
            </a:r>
          </a:p>
          <a:p>
            <a:pPr eaLnBrk="1" fontAlgn="auto" hangingPunct="1">
              <a:spcBef>
                <a:spcPts val="0"/>
              </a:spcBef>
              <a:spcAft>
                <a:spcPts val="0"/>
              </a:spcAft>
              <a:defRPr/>
            </a:pPr>
            <a:endParaRPr lang="en-US" b="1" dirty="0" smtClean="0"/>
          </a:p>
          <a:p>
            <a:pPr eaLnBrk="1" fontAlgn="auto" hangingPunct="1">
              <a:spcBef>
                <a:spcPts val="0"/>
              </a:spcBef>
              <a:spcAft>
                <a:spcPts val="0"/>
              </a:spcAft>
              <a:defRPr/>
            </a:pPr>
            <a:r>
              <a:rPr lang="en-US" b="1" dirty="0" smtClean="0"/>
              <a:t>Ketosis</a:t>
            </a:r>
          </a:p>
          <a:p>
            <a:pPr eaLnBrk="1" fontAlgn="auto" hangingPunct="1">
              <a:spcBef>
                <a:spcPts val="0"/>
              </a:spcBef>
              <a:spcAft>
                <a:spcPts val="0"/>
              </a:spcAft>
              <a:buFont typeface="Arial" pitchFamily="34" charset="0"/>
              <a:buChar char="•"/>
              <a:defRPr/>
            </a:pPr>
            <a:r>
              <a:rPr lang="en-US" dirty="0" smtClean="0"/>
              <a:t>A diet that is low in carbohydrates puts your body into ketosis, a condition that is unnatural. </a:t>
            </a:r>
          </a:p>
          <a:p>
            <a:pPr eaLnBrk="1" fontAlgn="auto" hangingPunct="1">
              <a:spcBef>
                <a:spcPts val="0"/>
              </a:spcBef>
              <a:spcAft>
                <a:spcPts val="0"/>
              </a:spcAft>
              <a:buFont typeface="Arial" pitchFamily="34" charset="0"/>
              <a:buNone/>
              <a:defRPr/>
            </a:pPr>
            <a:endParaRPr lang="en-US" dirty="0" smtClean="0"/>
          </a:p>
          <a:p>
            <a:pPr eaLnBrk="1" fontAlgn="auto" hangingPunct="1">
              <a:spcBef>
                <a:spcPts val="0"/>
              </a:spcBef>
              <a:spcAft>
                <a:spcPts val="0"/>
              </a:spcAft>
              <a:buFont typeface="Arial" pitchFamily="34" charset="0"/>
              <a:buChar char="•"/>
              <a:defRPr/>
            </a:pPr>
            <a:r>
              <a:rPr lang="en-US" dirty="0" smtClean="0"/>
              <a:t>Diets that significantly restrict carbohydrates increase symptoms of fatigue and decrease body energy supplies and endurance. In addition, low carbohydrate diets cause a loss of fluid and electrolytes. </a:t>
            </a:r>
          </a:p>
          <a:p>
            <a:pPr eaLnBrk="1" fontAlgn="auto" hangingPunct="1">
              <a:spcBef>
                <a:spcPts val="0"/>
              </a:spcBef>
              <a:spcAft>
                <a:spcPts val="0"/>
              </a:spcAft>
              <a:buFont typeface="Arial" pitchFamily="34" charset="0"/>
              <a:buChar char="•"/>
              <a:defRPr/>
            </a:pPr>
            <a:r>
              <a:rPr lang="en-US" dirty="0" smtClean="0"/>
              <a:t>Ketosis most often occurs in starvation, but it can also occur if you don’t eat enough carbohydrates. Without adequate carbohydrates for an energy supply, fat becomes the primary energy source and </a:t>
            </a:r>
            <a:r>
              <a:rPr lang="en-US" dirty="0" err="1" smtClean="0"/>
              <a:t>ketones</a:t>
            </a:r>
            <a:r>
              <a:rPr lang="en-US" dirty="0" smtClean="0"/>
              <a:t> become the means of transportation. You may notice “</a:t>
            </a:r>
            <a:r>
              <a:rPr lang="en-US" dirty="0" err="1" smtClean="0"/>
              <a:t>keto</a:t>
            </a:r>
            <a:r>
              <a:rPr lang="en-US" dirty="0" smtClean="0"/>
              <a:t> breath” or a funny smell to your breath. </a:t>
            </a:r>
          </a:p>
          <a:p>
            <a:pPr eaLnBrk="1" fontAlgn="auto" hangingPunct="1">
              <a:spcBef>
                <a:spcPts val="0"/>
              </a:spcBef>
              <a:spcAft>
                <a:spcPts val="0"/>
              </a:spcAft>
              <a:buFont typeface="Arial" pitchFamily="34" charset="0"/>
              <a:buNone/>
              <a:defRPr/>
            </a:pPr>
            <a:endParaRPr lang="en-US" dirty="0" smtClean="0"/>
          </a:p>
          <a:p>
            <a:pPr eaLnBrk="1" fontAlgn="auto" hangingPunct="1">
              <a:spcBef>
                <a:spcPts val="0"/>
              </a:spcBef>
              <a:spcAft>
                <a:spcPts val="0"/>
              </a:spcAft>
              <a:buFont typeface="Arial" pitchFamily="34" charset="0"/>
              <a:buChar char="•"/>
              <a:defRPr/>
            </a:pPr>
            <a:r>
              <a:rPr lang="en-US" dirty="0" smtClean="0"/>
              <a:t>Talk to your </a:t>
            </a:r>
            <a:r>
              <a:rPr lang="en-US" b="1" dirty="0" smtClean="0"/>
              <a:t>doctor or a registered dietitian</a:t>
            </a:r>
            <a:r>
              <a:rPr lang="en-US" dirty="0" smtClean="0"/>
              <a:t> before beginning any diet or changed meal plan. Remember that fad diets have a low chance of success and may have harmful side effects.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From DFCI nutrition website: </a:t>
            </a:r>
          </a:p>
          <a:p>
            <a:pPr eaLnBrk="1" fontAlgn="auto" hangingPunct="1">
              <a:spcBef>
                <a:spcPts val="0"/>
              </a:spcBef>
              <a:spcAft>
                <a:spcPts val="0"/>
              </a:spcAft>
              <a:defRPr/>
            </a:pPr>
            <a:r>
              <a:rPr lang="en-US" b="1" dirty="0" smtClean="0"/>
              <a:t>Q: Is drinking juiced vegetables every day safe for cancer survivors? Is a high-vegetable diet with a little meat better than a meat and vegetables diet?</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A: Juicing is best used as a supplement to a healthy, plant based diet to help boost your intake of fruits and vegetables and ease the absorption of certain immune boosting and health promoting nutrients. For patients going through cancer treatment, we suggest adding in fresh juice as part of a healthy, plant-based diet that includes eating fresh, whole fruits and vegetables. Juicing is a way to provide a nutrient-dense meal supplement that can go along well with cancer treatment and recovery.</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Treatment may cause a change in the taste of food and beverages as well as difficulty swallowing food, which is where juicing can come in handy. Do not rely on a strict juice-only diet. A well balanced diet during this time is important and a juice-only diet cannot provide you with all of the protein and calories that you need during treatment.</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You can find juicing recipes on the </a:t>
            </a:r>
            <a:r>
              <a:rPr lang="en-US" dirty="0" smtClean="0">
                <a:hlinkClick r:id="rId3" tooltip="Nutrition Services"/>
              </a:rPr>
              <a:t>Nutrition Services</a:t>
            </a:r>
            <a:r>
              <a:rPr lang="en-US" dirty="0" smtClean="0"/>
              <a:t> section of the website.</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From ACS website: </a:t>
            </a:r>
          </a:p>
          <a:p>
            <a:pPr eaLnBrk="1" fontAlgn="auto" hangingPunct="1">
              <a:spcBef>
                <a:spcPts val="0"/>
              </a:spcBef>
              <a:spcAft>
                <a:spcPts val="0"/>
              </a:spcAft>
              <a:defRPr/>
            </a:pPr>
            <a:r>
              <a:rPr lang="en-US" b="1" dirty="0" smtClean="0"/>
              <a:t>Should I be juicing my vegetables and fruits?</a:t>
            </a:r>
            <a:r>
              <a:rPr lang="en-US" dirty="0" smtClean="0"/>
              <a:t> Juicing can add variety to the diet and can be a good way to get your vegetables and fruits, especially if chewing or swallowing is a problem. Juicing also helps the body absorb some of the nutrients in vegetables and fruits. But juices contain less fiber and may be less filling than whole vegetables and fruits. Fruit juice in particular can account for quite a few calories if a person drinks a lot of it. Commercially juiced products should be 100% vegetable or fruit juices. They should also be pasteurized to kill harmful germs.</a:t>
            </a:r>
          </a:p>
          <a:p>
            <a:pPr eaLnBrk="1" fontAlgn="auto" hangingPunct="1">
              <a:spcBef>
                <a:spcPts val="0"/>
              </a:spcBef>
              <a:spcAft>
                <a:spcPts val="0"/>
              </a:spcAft>
              <a:defRPr/>
            </a:pPr>
            <a:endParaRPr lang="en-US" dirty="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9703DC-DDE4-4D04-A1C2-F1F01FBD395E}" type="slidenum">
              <a:rPr lang="en-US" smtClean="0"/>
              <a:pPr fontAlgn="base">
                <a:spcBef>
                  <a:spcPct val="0"/>
                </a:spcBef>
                <a:spcAft>
                  <a:spcPct val="0"/>
                </a:spcAft>
                <a:defRPr/>
              </a:pPr>
              <a:t>82</a:t>
            </a:fld>
            <a:endParaRPr lang="en-US" smtClean="0"/>
          </a:p>
        </p:txBody>
      </p:sp>
    </p:spTree>
    <p:extLst>
      <p:ext uri="{BB962C8B-B14F-4D97-AF65-F5344CB8AC3E}">
        <p14:creationId xmlns:p14="http://schemas.microsoft.com/office/powerpoint/2010/main" val="9604438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Genetics ,, any ovarian in </a:t>
            </a:r>
            <a:r>
              <a:rPr lang="en-US" baseline="0" dirty="0" err="1" smtClean="0"/>
              <a:t>pt</a:t>
            </a:r>
            <a:r>
              <a:rPr lang="en-US" baseline="0" dirty="0" smtClean="0"/>
              <a:t>, 1sst </a:t>
            </a:r>
            <a:r>
              <a:rPr lang="en-US" baseline="0" dirty="0" err="1" smtClean="0"/>
              <a:t>oro</a:t>
            </a:r>
            <a:r>
              <a:rPr lang="en-US" baseline="0" dirty="0" smtClean="0"/>
              <a:t> 2</a:t>
            </a:r>
            <a:r>
              <a:rPr lang="en-US" baseline="30000" dirty="0" smtClean="0"/>
              <a:t>nd</a:t>
            </a:r>
            <a:r>
              <a:rPr lang="en-US" baseline="0" dirty="0" smtClean="0"/>
              <a:t> degree</a:t>
            </a:r>
          </a:p>
          <a:p>
            <a:r>
              <a:rPr lang="en-US" baseline="0" dirty="0" smtClean="0"/>
              <a:t>Any 1</a:t>
            </a:r>
            <a:r>
              <a:rPr lang="en-US" baseline="30000" dirty="0" smtClean="0"/>
              <a:t>st</a:t>
            </a:r>
            <a:r>
              <a:rPr lang="en-US" baseline="0" dirty="0" smtClean="0"/>
              <a:t> degree less than 50</a:t>
            </a:r>
          </a:p>
          <a:p>
            <a:r>
              <a:rPr lang="en-US" baseline="0" dirty="0" smtClean="0"/>
              <a:t>2 or more 1</a:t>
            </a:r>
            <a:r>
              <a:rPr lang="en-US" baseline="30000" dirty="0" smtClean="0"/>
              <a:t>st</a:t>
            </a:r>
            <a:r>
              <a:rPr lang="en-US" baseline="0" dirty="0" smtClean="0"/>
              <a:t>/2</a:t>
            </a:r>
            <a:r>
              <a:rPr lang="en-US" baseline="30000" dirty="0" smtClean="0"/>
              <a:t>nd</a:t>
            </a:r>
            <a:r>
              <a:rPr lang="en-US" baseline="0" dirty="0" smtClean="0"/>
              <a:t> with breast any age</a:t>
            </a:r>
          </a:p>
          <a:p>
            <a:r>
              <a:rPr lang="en-US" baseline="0" dirty="0" smtClean="0"/>
              <a:t>Pt or relative with bilateral</a:t>
            </a:r>
          </a:p>
          <a:p>
            <a:r>
              <a:rPr lang="en-US" baseline="0" dirty="0" err="1" smtClean="0"/>
              <a:t>Hx</a:t>
            </a:r>
            <a:r>
              <a:rPr lang="en-US" baseline="0" dirty="0" smtClean="0"/>
              <a:t> male breast</a:t>
            </a:r>
          </a:p>
          <a:p>
            <a:endParaRPr lang="en-US" dirty="0"/>
          </a:p>
        </p:txBody>
      </p:sp>
      <p:sp>
        <p:nvSpPr>
          <p:cNvPr id="4" name="Slide Number Placeholder 3"/>
          <p:cNvSpPr>
            <a:spLocks noGrp="1"/>
          </p:cNvSpPr>
          <p:nvPr>
            <p:ph type="sldNum" sz="quarter" idx="10"/>
          </p:nvPr>
        </p:nvSpPr>
        <p:spPr/>
        <p:txBody>
          <a:bodyPr/>
          <a:lstStyle/>
          <a:p>
            <a:fld id="{BA0AC3A4-F1B0-435E-A7BF-E5EB3AD73269}" type="slidenum">
              <a:rPr lang="en-US" smtClean="0"/>
              <a:t>84</a:t>
            </a:fld>
            <a:endParaRPr lang="en-US"/>
          </a:p>
        </p:txBody>
      </p:sp>
    </p:spTree>
    <p:extLst>
      <p:ext uri="{BB962C8B-B14F-4D97-AF65-F5344CB8AC3E}">
        <p14:creationId xmlns:p14="http://schemas.microsoft.com/office/powerpoint/2010/main" val="302454788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ASCO</a:t>
            </a:r>
            <a:r>
              <a:rPr lang="en-US" b="1" u="sng" baseline="0" dirty="0" smtClean="0"/>
              <a:t> 2013 published guidelines JCO </a:t>
            </a:r>
            <a:r>
              <a:rPr lang="en-US" b="1" u="sng" baseline="0" dirty="0" err="1" smtClean="0"/>
              <a:t>Khatcheressian</a:t>
            </a:r>
            <a:endParaRPr lang="en-US" b="1" u="sng" baseline="0" dirty="0" smtClean="0"/>
          </a:p>
          <a:p>
            <a:r>
              <a:rPr lang="en-US" dirty="0" smtClean="0"/>
              <a:t>H/P Q3-6 months for </a:t>
            </a:r>
            <a:r>
              <a:rPr lang="en-US" baseline="0" dirty="0" smtClean="0"/>
              <a:t> 1</a:t>
            </a:r>
            <a:r>
              <a:rPr lang="en-US" baseline="30000" dirty="0" smtClean="0"/>
              <a:t>st</a:t>
            </a:r>
            <a:r>
              <a:rPr lang="en-US" baseline="0" dirty="0" smtClean="0"/>
              <a:t> 3 years then Q 6-12 for next 2 years then annual.</a:t>
            </a:r>
            <a:endParaRPr lang="en-US" dirty="0" smtClean="0"/>
          </a:p>
          <a:p>
            <a:r>
              <a:rPr lang="en-US" dirty="0" err="1" smtClean="0"/>
              <a:t>Mammos</a:t>
            </a:r>
            <a:r>
              <a:rPr lang="en-US" baseline="0" dirty="0" smtClean="0"/>
              <a:t> , &gt;= 6 months then Q6-12. </a:t>
            </a:r>
          </a:p>
          <a:p>
            <a:r>
              <a:rPr lang="en-US" baseline="0" dirty="0" smtClean="0"/>
              <a:t>Pelvic </a:t>
            </a:r>
            <a:r>
              <a:rPr lang="en-US" baseline="0" dirty="0" err="1" smtClean="0"/>
              <a:t>reg</a:t>
            </a:r>
            <a:r>
              <a:rPr lang="en-US" baseline="0" dirty="0" smtClean="0"/>
              <a:t>- report bleeding if on Tam</a:t>
            </a:r>
          </a:p>
          <a:p>
            <a:r>
              <a:rPr lang="en-US" baseline="0" dirty="0" smtClean="0"/>
              <a:t>If early stage can transfer to PCP</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A0AC3A4-F1B0-435E-A7BF-E5EB3AD73269}" type="slidenum">
              <a:rPr lang="en-US" smtClean="0"/>
              <a:t>85</a:t>
            </a:fld>
            <a:endParaRPr lang="en-US"/>
          </a:p>
        </p:txBody>
      </p:sp>
    </p:spTree>
    <p:extLst>
      <p:ext uri="{BB962C8B-B14F-4D97-AF65-F5344CB8AC3E}">
        <p14:creationId xmlns:p14="http://schemas.microsoft.com/office/powerpoint/2010/main" val="74782397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7500" lnSpcReduction="20000"/>
          </a:bodyPr>
          <a:lstStyle/>
          <a:p>
            <a:pPr eaLnBrk="1" fontAlgn="auto" hangingPunct="1">
              <a:spcBef>
                <a:spcPts val="0"/>
              </a:spcBef>
              <a:spcAft>
                <a:spcPts val="0"/>
              </a:spcAft>
              <a:defRPr/>
            </a:pPr>
            <a:r>
              <a:rPr lang="en-US" dirty="0" smtClean="0"/>
              <a:t>From ACS website: </a:t>
            </a:r>
          </a:p>
          <a:p>
            <a:pPr eaLnBrk="1" fontAlgn="auto" hangingPunct="1">
              <a:spcBef>
                <a:spcPts val="0"/>
              </a:spcBef>
              <a:spcAft>
                <a:spcPts val="0"/>
              </a:spcAft>
              <a:defRPr/>
            </a:pPr>
            <a:r>
              <a:rPr lang="en-US" b="1" dirty="0" smtClean="0"/>
              <a:t>Salt </a:t>
            </a:r>
          </a:p>
          <a:p>
            <a:pPr eaLnBrk="1" fontAlgn="auto" hangingPunct="1">
              <a:spcBef>
                <a:spcPts val="0"/>
              </a:spcBef>
              <a:spcAft>
                <a:spcPts val="0"/>
              </a:spcAft>
              <a:buFont typeface="Arial" pitchFamily="34" charset="0"/>
              <a:buChar char="•"/>
              <a:defRPr/>
            </a:pPr>
            <a:r>
              <a:rPr lang="en-US" dirty="0" smtClean="0"/>
              <a:t>Do high levels of salt in the diet increase cancer risk? There is good evidence that diets that contain large amounts of foods preserved by salting and pickling carry an increased risk of stomach, nasopharyngeal, and throat cancer. Such foods generally are not a major part of the diets of most people in the United States, but lowering intake of salt-cured or pickled foods may help lower the risk of some cancers. </a:t>
            </a:r>
          </a:p>
          <a:p>
            <a:pPr eaLnBrk="1" fontAlgn="auto" hangingPunct="1">
              <a:spcBef>
                <a:spcPts val="0"/>
              </a:spcBef>
              <a:spcAft>
                <a:spcPts val="0"/>
              </a:spcAft>
              <a:buFont typeface="Arial" pitchFamily="34" charset="0"/>
              <a:buNone/>
              <a:defRPr/>
            </a:pPr>
            <a:endParaRPr lang="en-US" dirty="0" smtClean="0"/>
          </a:p>
          <a:p>
            <a:pPr eaLnBrk="1" fontAlgn="auto" hangingPunct="1">
              <a:spcBef>
                <a:spcPts val="0"/>
              </a:spcBef>
              <a:spcAft>
                <a:spcPts val="0"/>
              </a:spcAft>
              <a:buFont typeface="Arial" pitchFamily="34" charset="0"/>
              <a:buChar char="•"/>
              <a:defRPr/>
            </a:pPr>
            <a:r>
              <a:rPr lang="en-US" dirty="0" smtClean="0"/>
              <a:t>There is little evidence to suggest that the levels of salt used in cooking or flavoring foods or added to foods during processing in the United States affect cancer risk. But it is known to raise the risk of high blood pressure and heart disease, so the 2010 Dietary Guidelines for Americans and those of the American Heart Association recommend limiting salt intake.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From DFCI nutrition website</a:t>
            </a:r>
          </a:p>
          <a:p>
            <a:pPr eaLnBrk="1" fontAlgn="auto" hangingPunct="1">
              <a:spcBef>
                <a:spcPts val="0"/>
              </a:spcBef>
              <a:spcAft>
                <a:spcPts val="0"/>
              </a:spcAft>
              <a:defRPr/>
            </a:pPr>
            <a:r>
              <a:rPr lang="en-US" b="1" u="sng" dirty="0" smtClean="0"/>
              <a:t>Processed meats (also has some information about sodium as related to processed meats)</a:t>
            </a:r>
          </a:p>
          <a:p>
            <a:pPr eaLnBrk="1" fontAlgn="auto" hangingPunct="1">
              <a:spcBef>
                <a:spcPts val="0"/>
              </a:spcBef>
              <a:spcAft>
                <a:spcPts val="0"/>
              </a:spcAft>
              <a:buFont typeface="Arial" pitchFamily="34" charset="0"/>
              <a:buChar char="•"/>
              <a:defRPr/>
            </a:pPr>
            <a:r>
              <a:rPr lang="en-US" dirty="0" smtClean="0"/>
              <a:t>Processed meats, including ham, bacon, and hot dogs, are cured with salt for preservation. It is actually the nitrate present in salt that is responsible for the flavor and color that we see in cured meats. However, the nitrate is transformed to nitrite during the meat processing, so it is sodium nitrite that you find in processed meats today.</a:t>
            </a:r>
          </a:p>
          <a:p>
            <a:pPr eaLnBrk="1" fontAlgn="auto" hangingPunct="1">
              <a:spcBef>
                <a:spcPts val="0"/>
              </a:spcBef>
              <a:spcAft>
                <a:spcPts val="0"/>
              </a:spcAft>
              <a:defRPr/>
            </a:pPr>
            <a:endParaRPr lang="en-US" dirty="0" smtClean="0"/>
          </a:p>
          <a:p>
            <a:pPr eaLnBrk="1" fontAlgn="auto" hangingPunct="1">
              <a:spcBef>
                <a:spcPts val="0"/>
              </a:spcBef>
              <a:spcAft>
                <a:spcPts val="0"/>
              </a:spcAft>
              <a:buFont typeface="Arial" pitchFamily="34" charset="0"/>
              <a:buChar char="•"/>
              <a:defRPr/>
            </a:pPr>
            <a:r>
              <a:rPr lang="en-US" dirty="0" smtClean="0"/>
              <a:t>There is presently no research stating that sodium nitrite in food is not safe. However, research has found an association between processed meat intake, as a symptom of an overall dietary pattern, and various types of cancer, including prostate and colorectal. These studies however focus on how diet and lifestyle effect disease development — they in no way prove that eating any one type of food causes or prevents cancer.</a:t>
            </a:r>
          </a:p>
          <a:p>
            <a:pPr eaLnBrk="1" fontAlgn="auto" hangingPunct="1">
              <a:spcBef>
                <a:spcPts val="0"/>
              </a:spcBef>
              <a:spcAft>
                <a:spcPts val="0"/>
              </a:spcAft>
              <a:defRPr/>
            </a:pPr>
            <a:endParaRPr lang="en-US" dirty="0" smtClean="0"/>
          </a:p>
          <a:p>
            <a:pPr eaLnBrk="1" fontAlgn="auto" hangingPunct="1">
              <a:spcBef>
                <a:spcPts val="0"/>
              </a:spcBef>
              <a:spcAft>
                <a:spcPts val="0"/>
              </a:spcAft>
              <a:buFont typeface="Arial" pitchFamily="34" charset="0"/>
              <a:buChar char="•"/>
              <a:defRPr/>
            </a:pPr>
            <a:r>
              <a:rPr lang="en-US" dirty="0" smtClean="0"/>
              <a:t>Organic lunchmeats do not contain synthetic sodium nitrite. They do, however, contain nitrites which are derived from celery powder and sea salt used in the curing process. If your goal is to avoid the use of synthetic products, then an organic lunchmeat would be a good solution. However do not be fooled into thinking they do not also contain sodium nitrite.</a:t>
            </a:r>
          </a:p>
          <a:p>
            <a:pPr eaLnBrk="1" fontAlgn="auto" hangingPunct="1">
              <a:spcBef>
                <a:spcPts val="0"/>
              </a:spcBef>
              <a:spcAft>
                <a:spcPts val="0"/>
              </a:spcAft>
              <a:defRPr/>
            </a:pPr>
            <a:endParaRPr lang="en-US" dirty="0" smtClean="0"/>
          </a:p>
          <a:p>
            <a:pPr eaLnBrk="1" fontAlgn="auto" hangingPunct="1">
              <a:spcBef>
                <a:spcPts val="0"/>
              </a:spcBef>
              <a:spcAft>
                <a:spcPts val="0"/>
              </a:spcAft>
              <a:buFont typeface="Arial" pitchFamily="34" charset="0"/>
              <a:buChar char="•"/>
              <a:defRPr/>
            </a:pPr>
            <a:r>
              <a:rPr lang="en-US" dirty="0" smtClean="0"/>
              <a:t>At the end of the day, a processed meat is a processed meat. Processed meats are generally high in fat and sodium, and therefore should be eaten in moderation no matter whether you choose organic or not. </a:t>
            </a:r>
          </a:p>
          <a:p>
            <a:pPr eaLnBrk="1" fontAlgn="auto" hangingPunct="1">
              <a:spcBef>
                <a:spcPts val="0"/>
              </a:spcBef>
              <a:spcAft>
                <a:spcPts val="0"/>
              </a:spcAft>
              <a:buFont typeface="Arial" pitchFamily="34" charset="0"/>
              <a:buChar char="•"/>
              <a:defRPr/>
            </a:pPr>
            <a:endParaRPr lang="en-US" dirty="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092819-DE3A-4687-B214-012A6BF5D1AA}" type="slidenum">
              <a:rPr lang="en-US" smtClean="0"/>
              <a:pPr fontAlgn="base">
                <a:spcBef>
                  <a:spcPct val="0"/>
                </a:spcBef>
                <a:spcAft>
                  <a:spcPct val="0"/>
                </a:spcAft>
                <a:defRPr/>
              </a:pPr>
              <a:t>88</a:t>
            </a:fld>
            <a:endParaRPr lang="en-US" smtClean="0"/>
          </a:p>
        </p:txBody>
      </p:sp>
    </p:spTree>
    <p:extLst>
      <p:ext uri="{BB962C8B-B14F-4D97-AF65-F5344CB8AC3E}">
        <p14:creationId xmlns:p14="http://schemas.microsoft.com/office/powerpoint/2010/main" val="1343658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Clr>
                <a:schemeClr val="tx2">
                  <a:lumMod val="75000"/>
                </a:schemeClr>
              </a:buClr>
              <a:buFont typeface="Wingdings" panose="05000000000000000000" pitchFamily="2" charset="2"/>
              <a:buChar char="§"/>
            </a:pPr>
            <a:r>
              <a:rPr lang="en-US" sz="1200" dirty="0" smtClean="0"/>
              <a:t>We found over a third of our patients scored high enough</a:t>
            </a:r>
            <a:r>
              <a:rPr lang="en-US" sz="1200" baseline="0" dirty="0" smtClean="0"/>
              <a:t> to meet criteria for </a:t>
            </a:r>
            <a:r>
              <a:rPr lang="en-US" sz="1200" baseline="0" dirty="0" err="1" smtClean="0"/>
              <a:t>psycholog</a:t>
            </a:r>
            <a:r>
              <a:rPr lang="en-US" sz="1200" baseline="0" dirty="0" smtClean="0"/>
              <a:t> </a:t>
            </a:r>
            <a:r>
              <a:rPr lang="en-US" sz="1200" baseline="0" dirty="0" err="1" smtClean="0"/>
              <a:t>conselling</a:t>
            </a:r>
            <a:r>
              <a:rPr lang="en-US" sz="1200" baseline="0" dirty="0" smtClean="0"/>
              <a:t>. And Mary indeed had some </a:t>
            </a:r>
            <a:r>
              <a:rPr lang="en-US" sz="1200" baseline="0" dirty="0" err="1" smtClean="0"/>
              <a:t>didfficulty</a:t>
            </a:r>
            <a:r>
              <a:rPr lang="en-US" sz="1200" baseline="0" dirty="0" smtClean="0"/>
              <a:t> with several of these areas.</a:t>
            </a:r>
          </a:p>
          <a:p>
            <a:pPr marL="457200" indent="-457200">
              <a:buClr>
                <a:schemeClr val="tx2">
                  <a:lumMod val="75000"/>
                </a:schemeClr>
              </a:buClr>
              <a:buFont typeface="Wingdings" panose="05000000000000000000" pitchFamily="2" charset="2"/>
              <a:buChar char="§"/>
            </a:pPr>
            <a:endParaRPr lang="en-US" sz="1200" dirty="0" smtClean="0"/>
          </a:p>
          <a:p>
            <a:pPr marL="457200" indent="-457200">
              <a:buClr>
                <a:schemeClr val="tx2">
                  <a:lumMod val="75000"/>
                </a:schemeClr>
              </a:buClr>
              <a:buFont typeface="Wingdings" panose="05000000000000000000" pitchFamily="2" charset="2"/>
              <a:buChar char="§"/>
            </a:pPr>
            <a:r>
              <a:rPr lang="en-US" sz="1200" dirty="0" smtClean="0"/>
              <a:t>Median age was 57 years (29-92) and median time since diagnosis was 2.5 years (0.2-3.8 years). </a:t>
            </a:r>
          </a:p>
          <a:p>
            <a:pPr marL="457200" indent="-457200">
              <a:buClr>
                <a:schemeClr val="tx2">
                  <a:lumMod val="75000"/>
                </a:schemeClr>
              </a:buClr>
              <a:buFont typeface="Wingdings" panose="05000000000000000000" pitchFamily="2" charset="2"/>
              <a:buChar char="§"/>
            </a:pPr>
            <a:r>
              <a:rPr lang="en-US" sz="1200" dirty="0" smtClean="0"/>
              <a:t>Using a previously validated cut-point &gt;=4 for any thermometer we found 35% scored about the cut-point on at least one thermometer (Figure 2) .</a:t>
            </a:r>
          </a:p>
          <a:p>
            <a:pPr marL="457200" indent="-457200">
              <a:buClr>
                <a:schemeClr val="tx2">
                  <a:lumMod val="75000"/>
                </a:schemeClr>
              </a:buClr>
              <a:buFont typeface="Wingdings" panose="05000000000000000000" pitchFamily="2" charset="2"/>
              <a:buChar char="§"/>
            </a:pPr>
            <a:r>
              <a:rPr lang="en-US" sz="1200" dirty="0" smtClean="0"/>
              <a:t>Most often cited concerns, experienced by &gt;20%, included eating/weight, worry about cancer, sleep problems, fatigue, anxiety, and pain (Figure 3).</a:t>
            </a:r>
          </a:p>
          <a:p>
            <a:pPr marL="457200" indent="-457200">
              <a:buClr>
                <a:schemeClr val="tx2">
                  <a:lumMod val="75000"/>
                </a:schemeClr>
              </a:buClr>
              <a:buFont typeface="Wingdings" panose="05000000000000000000" pitchFamily="2" charset="2"/>
              <a:buChar char="§"/>
            </a:pPr>
            <a:r>
              <a:rPr lang="en-US" sz="1200" dirty="0" smtClean="0"/>
              <a:t>Higher thermometer levels were associated with younger age at diagnosis (Table 1).</a:t>
            </a:r>
          </a:p>
          <a:p>
            <a:pPr marL="457200" indent="-457200">
              <a:buClr>
                <a:schemeClr val="tx2">
                  <a:lumMod val="75000"/>
                </a:schemeClr>
              </a:buClr>
              <a:buFont typeface="Wingdings" panose="05000000000000000000" pitchFamily="2" charset="2"/>
              <a:buChar char="§"/>
            </a:pPr>
            <a:r>
              <a:rPr lang="en-US" sz="1200" dirty="0" smtClean="0"/>
              <a:t>More extensive surgery correlated with higher levels on all thermometers (</a:t>
            </a:r>
            <a:r>
              <a:rPr lang="en-US" sz="1200" i="1" dirty="0" smtClean="0"/>
              <a:t>p</a:t>
            </a:r>
            <a:r>
              <a:rPr lang="en-US" sz="1200" dirty="0" smtClean="0"/>
              <a:t>&lt;0.02) (Table 2).  Reconstructive surgery did not impact results</a:t>
            </a:r>
            <a:r>
              <a:rPr lang="en-US" sz="1200" i="1" dirty="0" smtClean="0"/>
              <a:t>. </a:t>
            </a:r>
          </a:p>
          <a:p>
            <a:pPr marL="457200" indent="-457200">
              <a:buClr>
                <a:schemeClr val="tx2">
                  <a:lumMod val="75000"/>
                </a:schemeClr>
              </a:buClr>
              <a:buFont typeface="Wingdings" panose="05000000000000000000" pitchFamily="2" charset="2"/>
              <a:buChar char="§"/>
            </a:pPr>
            <a:r>
              <a:rPr lang="en-US" sz="1200" dirty="0" smtClean="0"/>
              <a:t>Mean clinic visit time for evaluable patients screened using the ET (n=109) was 43.9 minutes (SD: 18.6), compared to 42.6 minutes (SD: 16.2) for the control group (n=50).</a:t>
            </a:r>
          </a:p>
          <a:p>
            <a:pPr algn="just">
              <a:spcBef>
                <a:spcPct val="50000"/>
              </a:spcBef>
              <a:buClr>
                <a:schemeClr val="tx2">
                  <a:lumMod val="75000"/>
                </a:schemeClr>
              </a:buClr>
            </a:pPr>
            <a:r>
              <a:rPr lang="en-US" sz="1800" b="1" dirty="0" smtClean="0">
                <a:solidFill>
                  <a:srgbClr val="063B90"/>
                </a:solidFill>
              </a:rPr>
              <a:t>Conclusions</a:t>
            </a:r>
          </a:p>
          <a:p>
            <a:pPr marL="457200" indent="-457200">
              <a:buClr>
                <a:schemeClr val="tx2">
                  <a:lumMod val="75000"/>
                </a:schemeClr>
              </a:buClr>
              <a:buFont typeface="Wingdings" panose="05000000000000000000" pitchFamily="2" charset="2"/>
              <a:buChar char="§"/>
            </a:pPr>
            <a:r>
              <a:rPr lang="en-US" sz="1200" dirty="0" smtClean="0"/>
              <a:t>Utilizing the ET; over one-third of women screened met criteria for psychological distress. Younger age at diagnosis and more extensive surgery were risk factors. The ET is a simple validated screening tool that identifies patients in need of further psychological evaluation without impacting clinic throughput time.</a:t>
            </a:r>
          </a:p>
          <a:p>
            <a:endParaRPr lang="en-US" dirty="0"/>
          </a:p>
        </p:txBody>
      </p:sp>
      <p:sp>
        <p:nvSpPr>
          <p:cNvPr id="4" name="Slide Number Placeholder 3"/>
          <p:cNvSpPr>
            <a:spLocks noGrp="1"/>
          </p:cNvSpPr>
          <p:nvPr>
            <p:ph type="sldNum" sz="quarter" idx="10"/>
          </p:nvPr>
        </p:nvSpPr>
        <p:spPr/>
        <p:txBody>
          <a:bodyPr/>
          <a:lstStyle/>
          <a:p>
            <a:fld id="{BA0AC3A4-F1B0-435E-A7BF-E5EB3AD73269}" type="slidenum">
              <a:rPr lang="en-US" smtClean="0"/>
              <a:t>6</a:t>
            </a:fld>
            <a:endParaRPr lang="en-US"/>
          </a:p>
        </p:txBody>
      </p:sp>
    </p:spTree>
    <p:extLst>
      <p:ext uri="{BB962C8B-B14F-4D97-AF65-F5344CB8AC3E}">
        <p14:creationId xmlns:p14="http://schemas.microsoft.com/office/powerpoint/2010/main" val="41691146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the COC mandated</a:t>
            </a:r>
            <a:r>
              <a:rPr lang="en-US" baseline="0" dirty="0" smtClean="0"/>
              <a:t> this </a:t>
            </a:r>
            <a:r>
              <a:rPr lang="en-US" dirty="0" smtClean="0"/>
              <a:t>Standard 3.3</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COC updated their scope and timing</a:t>
            </a:r>
            <a:r>
              <a:rPr lang="en-US" baseline="0" dirty="0" smtClean="0"/>
              <a:t> because only 37% of  responding cancer programs felt “completely confident” that their program could implement Standard 3.3 by 2015. only 21% had a Survivorship care plan process that had been developed.</a:t>
            </a:r>
          </a:p>
          <a:p>
            <a:endParaRPr lang="en-US" dirty="0"/>
          </a:p>
        </p:txBody>
      </p:sp>
      <p:sp>
        <p:nvSpPr>
          <p:cNvPr id="4" name="Slide Number Placeholder 3"/>
          <p:cNvSpPr>
            <a:spLocks noGrp="1"/>
          </p:cNvSpPr>
          <p:nvPr>
            <p:ph type="sldNum" sz="quarter" idx="10"/>
          </p:nvPr>
        </p:nvSpPr>
        <p:spPr/>
        <p:txBody>
          <a:bodyPr/>
          <a:lstStyle/>
          <a:p>
            <a:fld id="{BA0AC3A4-F1B0-435E-A7BF-E5EB3AD73269}" type="slidenum">
              <a:rPr lang="en-US" smtClean="0"/>
              <a:t>89</a:t>
            </a:fld>
            <a:endParaRPr lang="en-US"/>
          </a:p>
        </p:txBody>
      </p:sp>
    </p:spTree>
    <p:extLst>
      <p:ext uri="{BB962C8B-B14F-4D97-AF65-F5344CB8AC3E}">
        <p14:creationId xmlns:p14="http://schemas.microsoft.com/office/powerpoint/2010/main" val="3091925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Their top 3 concerns were eating/weight/</a:t>
            </a:r>
            <a:r>
              <a:rPr lang="en-US" baseline="0" dirty="0" smtClean="0"/>
              <a:t> worry about cancer and sleep dysfunction</a:t>
            </a:r>
          </a:p>
          <a:p>
            <a:endParaRPr lang="en-US" baseline="0" dirty="0" smtClean="0"/>
          </a:p>
          <a:p>
            <a:r>
              <a:rPr lang="en-US" dirty="0" smtClean="0"/>
              <a:t>Patients</a:t>
            </a:r>
            <a:r>
              <a:rPr lang="en-US" baseline="0" dirty="0" smtClean="0"/>
              <a:t> were asked their top 3 concerns.</a:t>
            </a:r>
            <a:endParaRPr lang="en-US" dirty="0"/>
          </a:p>
        </p:txBody>
      </p:sp>
      <p:sp>
        <p:nvSpPr>
          <p:cNvPr id="4" name="Slide Number Placeholder 3"/>
          <p:cNvSpPr>
            <a:spLocks noGrp="1"/>
          </p:cNvSpPr>
          <p:nvPr>
            <p:ph type="sldNum" sz="quarter" idx="10"/>
          </p:nvPr>
        </p:nvSpPr>
        <p:spPr/>
        <p:txBody>
          <a:bodyPr/>
          <a:lstStyle/>
          <a:p>
            <a:fld id="{BA0AC3A4-F1B0-435E-A7BF-E5EB3AD73269}" type="slidenum">
              <a:rPr lang="en-US" smtClean="0"/>
              <a:t>7</a:t>
            </a:fld>
            <a:endParaRPr lang="en-US"/>
          </a:p>
        </p:txBody>
      </p:sp>
    </p:spTree>
    <p:extLst>
      <p:ext uri="{BB962C8B-B14F-4D97-AF65-F5344CB8AC3E}">
        <p14:creationId xmlns:p14="http://schemas.microsoft.com/office/powerpoint/2010/main" val="3108072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4" name="Shape 94"/>
          <p:cNvSpPr txBox="1">
            <a:spLocks noGrp="1"/>
          </p:cNvSpPr>
          <p:nvPr>
            <p:ph type="body" idx="1"/>
          </p:nvPr>
        </p:nvSpPr>
        <p:spPr>
          <a:xfrm>
            <a:off x="685490" y="4342700"/>
            <a:ext cx="5487020" cy="836666"/>
          </a:xfrm>
          <a:prstGeom prst="rect">
            <a:avLst/>
          </a:prstGeom>
          <a:noFill/>
          <a:ln>
            <a:noFill/>
          </a:ln>
        </p:spPr>
        <p:txBody>
          <a:bodyPr lIns="91410" tIns="45693" rIns="91410" bIns="45693" anchor="t" anchorCtr="0">
            <a:spAutoFit/>
          </a:bodyPr>
          <a:lstStyle/>
          <a:p>
            <a:r>
              <a:rPr lang="en-US" sz="1200" dirty="0" smtClean="0">
                <a:solidFill>
                  <a:srgbClr val="000000"/>
                </a:solidFill>
              </a:rPr>
              <a:t>Finding</a:t>
            </a:r>
            <a:r>
              <a:rPr lang="en-US" sz="1200" baseline="0" dirty="0" smtClean="0">
                <a:solidFill>
                  <a:srgbClr val="000000"/>
                </a:solidFill>
              </a:rPr>
              <a:t> out what concerns patients and addressing those issues in a patient centered collaborative approach is key. But what else is important to know about this population of patients…. We don’t want to cure their cancer and have them die from a heart attack or stroke.</a:t>
            </a:r>
          </a:p>
          <a:p>
            <a:endParaRPr lang="en-US" sz="1200" baseline="0" dirty="0" smtClean="0">
              <a:solidFill>
                <a:srgbClr val="000000"/>
              </a:solidFill>
            </a:endParaRPr>
          </a:p>
          <a:p>
            <a:r>
              <a:rPr lang="en-US" sz="1200" dirty="0" smtClean="0">
                <a:solidFill>
                  <a:srgbClr val="000000"/>
                </a:solidFill>
              </a:rPr>
              <a:t>Long term f/u pf of adjuvant endocrine trials like MA17 </a:t>
            </a:r>
            <a:r>
              <a:rPr lang="en-US" sz="1200" dirty="0" err="1" smtClean="0">
                <a:solidFill>
                  <a:srgbClr val="000000"/>
                </a:solidFill>
              </a:rPr>
              <a:t>reavealed</a:t>
            </a:r>
            <a:r>
              <a:rPr lang="en-US" sz="1200" dirty="0" smtClean="0">
                <a:solidFill>
                  <a:srgbClr val="000000"/>
                </a:solidFill>
              </a:rPr>
              <a:t> more non breast cancer deaths.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P</a:t>
            </a:r>
            <a:r>
              <a:rPr lang="x-none" sz="1200" dirty="0" smtClean="0">
                <a:solidFill>
                  <a:schemeClr val="tx1"/>
                </a:solidFill>
              </a:rPr>
              <a:t>redicted 10-year CVD risk </a:t>
            </a:r>
            <a:r>
              <a:rPr lang="en-US" sz="1200" dirty="0" smtClean="0">
                <a:solidFill>
                  <a:schemeClr val="tx1"/>
                </a:solidFill>
              </a:rPr>
              <a:t>of </a:t>
            </a:r>
            <a:r>
              <a:rPr lang="x-none" sz="1200" dirty="0" smtClean="0">
                <a:solidFill>
                  <a:schemeClr val="tx1"/>
                </a:solidFill>
              </a:rPr>
              <a:t>postmenopausal women with ER+ </a:t>
            </a:r>
            <a:r>
              <a:rPr lang="en-US" sz="1200" dirty="0" smtClean="0">
                <a:solidFill>
                  <a:schemeClr val="tx1"/>
                </a:solidFill>
              </a:rPr>
              <a:t>disease is s</a:t>
            </a:r>
            <a:r>
              <a:rPr lang="x-none" sz="1200" dirty="0" smtClean="0">
                <a:solidFill>
                  <a:schemeClr val="tx1"/>
                </a:solidFill>
              </a:rPr>
              <a:t>imilar or higher than </a:t>
            </a:r>
            <a:r>
              <a:rPr lang="en-US" sz="1200" dirty="0" smtClean="0">
                <a:solidFill>
                  <a:schemeClr val="tx1"/>
                </a:solidFill>
              </a:rPr>
              <a:t>the </a:t>
            </a:r>
            <a:r>
              <a:rPr lang="x-none" sz="1200" dirty="0" smtClean="0">
                <a:solidFill>
                  <a:schemeClr val="tx1"/>
                </a:solidFill>
              </a:rPr>
              <a:t>recurrence risk</a:t>
            </a:r>
            <a:endParaRPr lang="en-US" sz="1200" dirty="0" smtClean="0">
              <a:solidFill>
                <a:schemeClr val="tx1"/>
              </a:solidFill>
            </a:endParaRPr>
          </a:p>
          <a:p>
            <a:endParaRPr lang="en-US" b="1" dirty="0" smtClean="0"/>
          </a:p>
          <a:p>
            <a:r>
              <a:rPr lang="en-US" b="1" dirty="0" smtClean="0"/>
              <a:t>More likely to die of something else 5 yrs after </a:t>
            </a:r>
            <a:r>
              <a:rPr lang="en-US" b="1" dirty="0" err="1" smtClean="0"/>
              <a:t>rx</a:t>
            </a:r>
            <a:r>
              <a:rPr lang="en-US" b="1" dirty="0" smtClean="0"/>
              <a:t> </a:t>
            </a:r>
            <a:r>
              <a:rPr lang="en-US" b="1" dirty="0" err="1" smtClean="0"/>
              <a:t>esp</a:t>
            </a:r>
            <a:r>
              <a:rPr lang="en-US" b="1" dirty="0" smtClean="0"/>
              <a:t> in older women</a:t>
            </a:r>
            <a:endParaRPr lang="en-US" dirty="0" smtClean="0"/>
          </a:p>
          <a:p>
            <a:r>
              <a:rPr lang="en-US" b="1" dirty="0" smtClean="0"/>
              <a:t>CVD same or greater risk than recurrence</a:t>
            </a:r>
            <a:endParaRPr lang="en-US" dirty="0" smtClean="0"/>
          </a:p>
          <a:p>
            <a:r>
              <a:rPr lang="en-US" b="1" dirty="0" smtClean="0"/>
              <a:t>Studies highlight the importance of health </a:t>
            </a:r>
            <a:r>
              <a:rPr lang="x-none" b="1" dirty="0" smtClean="0"/>
              <a:t>maintenance </a:t>
            </a:r>
            <a:endParaRPr lang="en-US" dirty="0" smtClean="0"/>
          </a:p>
          <a:p>
            <a:endParaRPr dirty="0"/>
          </a:p>
        </p:txBody>
      </p:sp>
      <p:sp>
        <p:nvSpPr>
          <p:cNvPr id="95" name="Shape 95"/>
          <p:cNvSpPr txBox="1"/>
          <p:nvPr/>
        </p:nvSpPr>
        <p:spPr>
          <a:xfrm>
            <a:off x="3884958" y="8863844"/>
            <a:ext cx="2971490" cy="278598"/>
          </a:xfrm>
          <a:prstGeom prst="rect">
            <a:avLst/>
          </a:prstGeom>
          <a:noFill/>
          <a:ln>
            <a:noFill/>
          </a:ln>
        </p:spPr>
        <p:txBody>
          <a:bodyPr lIns="91410" tIns="45693" rIns="91410" bIns="45693" anchor="b" anchorCtr="0">
            <a:spAutoFit/>
          </a:bodyPr>
          <a:lstStyle/>
          <a:p>
            <a:pPr algn="r">
              <a:buSzPct val="25000"/>
            </a:pPr>
            <a:r>
              <a:rPr lang="x-none" sz="1200"/>
              <a:t>*</a:t>
            </a:r>
          </a:p>
        </p:txBody>
      </p:sp>
    </p:spTree>
    <p:extLst>
      <p:ext uri="{BB962C8B-B14F-4D97-AF65-F5344CB8AC3E}">
        <p14:creationId xmlns:p14="http://schemas.microsoft.com/office/powerpoint/2010/main" val="524921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Institute</a:t>
            </a:r>
            <a:r>
              <a:rPr lang="en-US" baseline="0" dirty="0" smtClean="0"/>
              <a:t> of Medicine has outlined 4 key principles in survivorship care….</a:t>
            </a:r>
            <a:endParaRPr lang="en-US" dirty="0"/>
          </a:p>
        </p:txBody>
      </p:sp>
      <p:sp>
        <p:nvSpPr>
          <p:cNvPr id="4" name="Slide Number Placeholder 3"/>
          <p:cNvSpPr>
            <a:spLocks noGrp="1"/>
          </p:cNvSpPr>
          <p:nvPr>
            <p:ph type="sldNum" sz="quarter" idx="10"/>
          </p:nvPr>
        </p:nvSpPr>
        <p:spPr/>
        <p:txBody>
          <a:bodyPr/>
          <a:lstStyle/>
          <a:p>
            <a:fld id="{BA0AC3A4-F1B0-435E-A7BF-E5EB3AD73269}" type="slidenum">
              <a:rPr lang="en-US" smtClean="0"/>
              <a:t>9</a:t>
            </a:fld>
            <a:endParaRPr lang="en-US"/>
          </a:p>
        </p:txBody>
      </p:sp>
    </p:spTree>
    <p:extLst>
      <p:ext uri="{BB962C8B-B14F-4D97-AF65-F5344CB8AC3E}">
        <p14:creationId xmlns:p14="http://schemas.microsoft.com/office/powerpoint/2010/main" val="2913235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C5716336-844D-42C3-A997-6B0CA1BAE1B3}" type="datetimeFigureOut">
              <a:rPr lang="en-US" smtClean="0"/>
              <a:t>10/6/2015</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A8357F4B-9B80-4B8D-A89A-CAA90A5B15EA}"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716336-844D-42C3-A997-6B0CA1BAE1B3}"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357F4B-9B80-4B8D-A89A-CAA90A5B15E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716336-844D-42C3-A997-6B0CA1BAE1B3}"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357F4B-9B80-4B8D-A89A-CAA90A5B15E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716336-844D-42C3-A997-6B0CA1BAE1B3}"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357F4B-9B80-4B8D-A89A-CAA90A5B15E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716336-844D-42C3-A997-6B0CA1BAE1B3}" type="datetimeFigureOut">
              <a:rPr lang="en-US" smtClean="0"/>
              <a:t>10/6/2015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357F4B-9B80-4B8D-A89A-CAA90A5B15E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5716336-844D-42C3-A997-6B0CA1BAE1B3}" type="datetimeFigureOut">
              <a:rPr lang="en-US" smtClean="0"/>
              <a:t>10/6/2015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357F4B-9B80-4B8D-A89A-CAA90A5B15EA}"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5716336-844D-42C3-A997-6B0CA1BAE1B3}" type="datetimeFigureOut">
              <a:rPr lang="en-US" smtClean="0"/>
              <a:t>10/6/2015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357F4B-9B80-4B8D-A89A-CAA90A5B15E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716336-844D-42C3-A997-6B0CA1BAE1B3}" type="datetimeFigureOut">
              <a:rPr lang="en-US" smtClean="0"/>
              <a:t>10/6/2015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357F4B-9B80-4B8D-A89A-CAA90A5B15E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716336-844D-42C3-A997-6B0CA1BAE1B3}" type="datetimeFigureOut">
              <a:rPr lang="en-US" smtClean="0"/>
              <a:t>10/6/2015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357F4B-9B80-4B8D-A89A-CAA90A5B15E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5716336-844D-42C3-A997-6B0CA1BAE1B3}" type="datetimeFigureOut">
              <a:rPr lang="en-US" smtClean="0"/>
              <a:t>10/6/2015</a:t>
            </a:fld>
            <a:endParaRPr lang="en-US"/>
          </a:p>
        </p:txBody>
      </p:sp>
      <p:sp>
        <p:nvSpPr>
          <p:cNvPr id="7" name="Slide Number Placeholder 6"/>
          <p:cNvSpPr>
            <a:spLocks noGrp="1"/>
          </p:cNvSpPr>
          <p:nvPr>
            <p:ph type="sldNum" sz="quarter" idx="12"/>
          </p:nvPr>
        </p:nvSpPr>
        <p:spPr/>
        <p:txBody>
          <a:bodyPr/>
          <a:lstStyle/>
          <a:p>
            <a:fld id="{A8357F4B-9B80-4B8D-A89A-CAA90A5B15EA}"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716336-844D-42C3-A997-6B0CA1BAE1B3}" type="datetimeFigureOut">
              <a:rPr lang="en-US" smtClean="0"/>
              <a:t>10/6/2015</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A8357F4B-9B80-4B8D-A89A-CAA90A5B15E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C5716336-844D-42C3-A997-6B0CA1BAE1B3}" type="datetimeFigureOut">
              <a:rPr lang="en-US" smtClean="0"/>
              <a:t>10/6/2015</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A8357F4B-9B80-4B8D-A89A-CAA90A5B15E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Navigating Your Patients on the Path to Survivorship</a:t>
            </a:r>
            <a:endParaRPr lang="en-US" dirty="0"/>
          </a:p>
        </p:txBody>
      </p:sp>
      <p:sp>
        <p:nvSpPr>
          <p:cNvPr id="3" name="Subtitle 2"/>
          <p:cNvSpPr>
            <a:spLocks noGrp="1"/>
          </p:cNvSpPr>
          <p:nvPr>
            <p:ph type="subTitle" idx="1"/>
          </p:nvPr>
        </p:nvSpPr>
        <p:spPr>
          <a:xfrm>
            <a:off x="4733366" y="4388151"/>
            <a:ext cx="3453238" cy="1260629"/>
          </a:xfrm>
        </p:spPr>
        <p:txBody>
          <a:bodyPr/>
          <a:lstStyle/>
          <a:p>
            <a:r>
              <a:rPr lang="en-US" dirty="0" smtClean="0"/>
              <a:t>Rena Kass, MD</a:t>
            </a:r>
          </a:p>
          <a:p>
            <a:r>
              <a:rPr lang="en-US" dirty="0" smtClean="0"/>
              <a:t>Lynn Fantom,  RN, BSN, CBCN</a:t>
            </a:r>
            <a:endParaRPr lang="en-US" dirty="0"/>
          </a:p>
        </p:txBody>
      </p:sp>
    </p:spTree>
    <p:extLst>
      <p:ext uri="{BB962C8B-B14F-4D97-AF65-F5344CB8AC3E}">
        <p14:creationId xmlns:p14="http://schemas.microsoft.com/office/powerpoint/2010/main" val="2983057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a:t>Essential Component of Survivorship Care: </a:t>
            </a:r>
            <a:r>
              <a:rPr lang="en-US" sz="3100" b="1" dirty="0" smtClean="0"/>
              <a:t>Asking </a:t>
            </a:r>
            <a:r>
              <a:rPr lang="en-US" sz="3100" b="1" dirty="0"/>
              <a:t>Life Goals</a:t>
            </a:r>
            <a:r>
              <a:rPr lang="en-US" dirty="0" smtClean="0"/>
              <a:t/>
            </a:r>
            <a:br>
              <a:rPr lang="en-US" dirty="0" smtClean="0"/>
            </a:br>
            <a:r>
              <a:rPr lang="en-US" dirty="0"/>
              <a:t>	</a:t>
            </a:r>
          </a:p>
        </p:txBody>
      </p:sp>
      <p:sp>
        <p:nvSpPr>
          <p:cNvPr id="3" name="Content Placeholder 2"/>
          <p:cNvSpPr>
            <a:spLocks noGrp="1"/>
          </p:cNvSpPr>
          <p:nvPr>
            <p:ph idx="1"/>
          </p:nvPr>
        </p:nvSpPr>
        <p:spPr/>
        <p:txBody>
          <a:bodyPr/>
          <a:lstStyle/>
          <a:p>
            <a:pPr lvl="1"/>
            <a:r>
              <a:rPr lang="en-US" dirty="0"/>
              <a:t>Newlywed hoping to preserve fertility</a:t>
            </a:r>
          </a:p>
          <a:p>
            <a:pPr lvl="1"/>
            <a:r>
              <a:rPr lang="en-US" dirty="0"/>
              <a:t>Patient working towards a </a:t>
            </a:r>
            <a:r>
              <a:rPr lang="en-US" dirty="0" smtClean="0"/>
              <a:t>promotion</a:t>
            </a:r>
          </a:p>
          <a:p>
            <a:pPr marL="365760" lvl="1" indent="0">
              <a:buNone/>
            </a:pPr>
            <a:endParaRPr lang="en-US" dirty="0"/>
          </a:p>
          <a:p>
            <a:r>
              <a:rPr lang="en-US" dirty="0" smtClean="0"/>
              <a:t>Ask life goals </a:t>
            </a:r>
            <a:r>
              <a:rPr lang="en-US" b="1" i="1" u="sng" dirty="0" smtClean="0"/>
              <a:t>at time of diagnosis</a:t>
            </a:r>
          </a:p>
          <a:p>
            <a:r>
              <a:rPr lang="en-US" dirty="0" smtClean="0"/>
              <a:t>Document life goals in EMR</a:t>
            </a:r>
          </a:p>
          <a:p>
            <a:r>
              <a:rPr lang="en-US" dirty="0" smtClean="0"/>
              <a:t>Share life goals with team</a:t>
            </a:r>
          </a:p>
          <a:p>
            <a:r>
              <a:rPr lang="en-US" dirty="0" smtClean="0"/>
              <a:t>Multidisciplinary team weaves life goals into treatment plan</a:t>
            </a:r>
          </a:p>
          <a:p>
            <a:pPr lvl="1"/>
            <a:endParaRPr lang="en-US" dirty="0"/>
          </a:p>
        </p:txBody>
      </p:sp>
      <p:sp>
        <p:nvSpPr>
          <p:cNvPr id="4" name="TextBox 3"/>
          <p:cNvSpPr txBox="1"/>
          <p:nvPr/>
        </p:nvSpPr>
        <p:spPr>
          <a:xfrm>
            <a:off x="457200" y="6019800"/>
            <a:ext cx="2667000" cy="307777"/>
          </a:xfrm>
          <a:prstGeom prst="rect">
            <a:avLst/>
          </a:prstGeom>
          <a:noFill/>
        </p:spPr>
        <p:txBody>
          <a:bodyPr wrap="square" rtlCol="0">
            <a:spAutoFit/>
          </a:bodyPr>
          <a:lstStyle/>
          <a:p>
            <a:r>
              <a:rPr lang="en-US" sz="1400" dirty="0" err="1" smtClean="0"/>
              <a:t>Shockney</a:t>
            </a:r>
            <a:r>
              <a:rPr lang="en-US" sz="1400" dirty="0" smtClean="0"/>
              <a:t>. The Breast J, 2014</a:t>
            </a:r>
            <a:endParaRPr lang="en-US" sz="1400" dirty="0"/>
          </a:p>
        </p:txBody>
      </p:sp>
    </p:spTree>
    <p:extLst>
      <p:ext uri="{BB962C8B-B14F-4D97-AF65-F5344CB8AC3E}">
        <p14:creationId xmlns:p14="http://schemas.microsoft.com/office/powerpoint/2010/main" val="126164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0" dur="500"/>
                                        <p:tgtEl>
                                          <p:spTgt spid="3">
                                            <p:txEl>
                                              <p:pRg st="4" end="4"/>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3" dur="500"/>
                                        <p:tgtEl>
                                          <p:spTgt spid="3">
                                            <p:txEl>
                                              <p:pRg st="5" end="5"/>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COC: Completion </a:t>
            </a:r>
            <a:r>
              <a:rPr lang="en-US" sz="3600" dirty="0"/>
              <a:t>and Delivery of Survivorship Care Plan</a:t>
            </a:r>
            <a:r>
              <a:rPr lang="en-US" dirty="0"/>
              <a:t/>
            </a:r>
            <a:br>
              <a:rPr lang="en-US" dirty="0"/>
            </a:br>
            <a:endParaRPr lang="en-US" dirty="0"/>
          </a:p>
        </p:txBody>
      </p:sp>
      <p:sp>
        <p:nvSpPr>
          <p:cNvPr id="3" name="Content Placeholder 2"/>
          <p:cNvSpPr>
            <a:spLocks noGrp="1"/>
          </p:cNvSpPr>
          <p:nvPr>
            <p:ph idx="1"/>
          </p:nvPr>
        </p:nvSpPr>
        <p:spPr>
          <a:xfrm>
            <a:off x="1043492" y="2323653"/>
            <a:ext cx="6777317" cy="1562548"/>
          </a:xfrm>
        </p:spPr>
        <p:txBody>
          <a:bodyPr/>
          <a:lstStyle/>
          <a:p>
            <a:pPr marL="365760" lvl="1" indent="0">
              <a:buNone/>
            </a:pPr>
            <a:r>
              <a:rPr lang="en-US" dirty="0" smtClean="0"/>
              <a:t>At End </a:t>
            </a:r>
            <a:r>
              <a:rPr lang="en-US" dirty="0"/>
              <a:t>Of Definitive </a:t>
            </a:r>
            <a:r>
              <a:rPr lang="en-US" dirty="0" smtClean="0"/>
              <a:t>Treatment</a:t>
            </a:r>
          </a:p>
          <a:p>
            <a:pPr lvl="1"/>
            <a:r>
              <a:rPr lang="en-US" dirty="0" smtClean="0"/>
              <a:t>Treatment Summary </a:t>
            </a:r>
          </a:p>
          <a:p>
            <a:pPr lvl="1"/>
            <a:r>
              <a:rPr lang="en-US" dirty="0" smtClean="0"/>
              <a:t>Follow-up Care Plan</a:t>
            </a:r>
            <a:endParaRPr lang="en-US" dirty="0"/>
          </a:p>
        </p:txBody>
      </p:sp>
    </p:spTree>
    <p:extLst>
      <p:ext uri="{BB962C8B-B14F-4D97-AF65-F5344CB8AC3E}">
        <p14:creationId xmlns:p14="http://schemas.microsoft.com/office/powerpoint/2010/main" val="6589052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SCP timing</a:t>
            </a:r>
            <a:endParaRPr lang="en-US" dirty="0"/>
          </a:p>
        </p:txBody>
      </p:sp>
      <p:sp>
        <p:nvSpPr>
          <p:cNvPr id="3" name="Content Placeholder 2"/>
          <p:cNvSpPr>
            <a:spLocks noGrp="1"/>
          </p:cNvSpPr>
          <p:nvPr>
            <p:ph idx="1"/>
          </p:nvPr>
        </p:nvSpPr>
        <p:spPr/>
        <p:txBody>
          <a:bodyPr/>
          <a:lstStyle/>
          <a:p>
            <a:r>
              <a:rPr lang="en-US" dirty="0" smtClean="0"/>
              <a:t>Percentage of eligible patients that must have an SCP</a:t>
            </a:r>
          </a:p>
          <a:p>
            <a:pPr lvl="1"/>
            <a:r>
              <a:rPr lang="en-US" dirty="0" smtClean="0"/>
              <a:t>2015: 10%</a:t>
            </a:r>
          </a:p>
          <a:p>
            <a:pPr lvl="1"/>
            <a:r>
              <a:rPr lang="en-US" dirty="0" smtClean="0"/>
              <a:t>2016: 25%</a:t>
            </a:r>
          </a:p>
          <a:p>
            <a:pPr lvl="1"/>
            <a:r>
              <a:rPr lang="en-US" dirty="0" smtClean="0"/>
              <a:t>2017: 50%</a:t>
            </a:r>
          </a:p>
          <a:p>
            <a:pPr lvl="1"/>
            <a:r>
              <a:rPr lang="en-US" dirty="0" smtClean="0"/>
              <a:t>2018: 75%</a:t>
            </a:r>
          </a:p>
          <a:p>
            <a:pPr lvl="1"/>
            <a:r>
              <a:rPr lang="en-US" dirty="0" smtClean="0"/>
              <a:t>2019: 100%</a:t>
            </a:r>
            <a:endParaRPr lang="en-US" dirty="0"/>
          </a:p>
        </p:txBody>
      </p:sp>
      <p:sp>
        <p:nvSpPr>
          <p:cNvPr id="4" name="Rectangle 3"/>
          <p:cNvSpPr/>
          <p:nvPr/>
        </p:nvSpPr>
        <p:spPr>
          <a:xfrm>
            <a:off x="685800" y="5662451"/>
            <a:ext cx="4572000" cy="646331"/>
          </a:xfrm>
          <a:prstGeom prst="rect">
            <a:avLst/>
          </a:prstGeom>
        </p:spPr>
        <p:txBody>
          <a:bodyPr>
            <a:spAutoFit/>
          </a:bodyPr>
          <a:lstStyle/>
          <a:p>
            <a:r>
              <a:rPr lang="en-US" dirty="0"/>
              <a:t>Eligible: Non-metastatic pts who have completed active therapy</a:t>
            </a:r>
          </a:p>
        </p:txBody>
      </p:sp>
    </p:spTree>
    <p:extLst>
      <p:ext uri="{BB962C8B-B14F-4D97-AF65-F5344CB8AC3E}">
        <p14:creationId xmlns:p14="http://schemas.microsoft.com/office/powerpoint/2010/main" val="20913188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Treatment Summary: </a:t>
            </a:r>
            <a:br>
              <a:rPr lang="en-US" sz="3600" dirty="0" smtClean="0"/>
            </a:br>
            <a:r>
              <a:rPr lang="en-US" sz="2800" dirty="0" smtClean="0"/>
              <a:t>Key components</a:t>
            </a:r>
            <a:endParaRPr lang="en-US" sz="2800" dirty="0"/>
          </a:p>
        </p:txBody>
      </p:sp>
      <p:sp>
        <p:nvSpPr>
          <p:cNvPr id="5" name="Content Placeholder 4"/>
          <p:cNvSpPr>
            <a:spLocks noGrp="1"/>
          </p:cNvSpPr>
          <p:nvPr>
            <p:ph idx="1"/>
          </p:nvPr>
        </p:nvSpPr>
        <p:spPr/>
        <p:txBody>
          <a:bodyPr>
            <a:normAutofit fontScale="55000" lnSpcReduction="20000"/>
          </a:bodyPr>
          <a:lstStyle/>
          <a:p>
            <a:r>
              <a:rPr lang="en-US" b="1" dirty="0" smtClean="0"/>
              <a:t>Contact </a:t>
            </a:r>
            <a:r>
              <a:rPr lang="en-US" b="1" dirty="0"/>
              <a:t>information </a:t>
            </a:r>
            <a:r>
              <a:rPr lang="en-US" dirty="0"/>
              <a:t> </a:t>
            </a:r>
            <a:r>
              <a:rPr lang="en-US" dirty="0" smtClean="0"/>
              <a:t>(treating </a:t>
            </a:r>
            <a:r>
              <a:rPr lang="en-US" dirty="0"/>
              <a:t>institutions and </a:t>
            </a:r>
            <a:r>
              <a:rPr lang="en-US" dirty="0" smtClean="0"/>
              <a:t>providers)</a:t>
            </a:r>
            <a:endParaRPr lang="en-US" dirty="0"/>
          </a:p>
          <a:p>
            <a:r>
              <a:rPr lang="en-US" b="1" dirty="0" smtClean="0"/>
              <a:t>Diagnosis</a:t>
            </a:r>
            <a:r>
              <a:rPr lang="en-US" dirty="0" smtClean="0"/>
              <a:t>  (histologic subtype) </a:t>
            </a:r>
          </a:p>
          <a:p>
            <a:r>
              <a:rPr lang="en-US" b="1" dirty="0" smtClean="0"/>
              <a:t>Stage</a:t>
            </a:r>
            <a:r>
              <a:rPr lang="en-US" dirty="0" smtClean="0"/>
              <a:t>  (diagnosis )</a:t>
            </a:r>
            <a:endParaRPr lang="en-US" dirty="0"/>
          </a:p>
          <a:p>
            <a:r>
              <a:rPr lang="en-US" b="1" dirty="0"/>
              <a:t>Surgery</a:t>
            </a:r>
            <a:r>
              <a:rPr lang="en-US" dirty="0"/>
              <a:t> (yes </a:t>
            </a:r>
            <a:r>
              <a:rPr lang="en-US" i="1" dirty="0"/>
              <a:t>v </a:t>
            </a:r>
            <a:r>
              <a:rPr lang="en-US" dirty="0"/>
              <a:t>no); if </a:t>
            </a:r>
            <a:r>
              <a:rPr lang="en-US" dirty="0" smtClean="0"/>
              <a:t>yes:</a:t>
            </a:r>
          </a:p>
          <a:p>
            <a:pPr lvl="1"/>
            <a:r>
              <a:rPr lang="en-US" b="1" dirty="0" smtClean="0"/>
              <a:t>Surgical procedure </a:t>
            </a:r>
            <a:r>
              <a:rPr lang="en-US" dirty="0" smtClean="0"/>
              <a:t>(</a:t>
            </a:r>
            <a:r>
              <a:rPr lang="en-US" dirty="0" err="1" smtClean="0"/>
              <a:t>breast,axillary,reconstruction</a:t>
            </a:r>
            <a:r>
              <a:rPr lang="en-US" dirty="0" smtClean="0"/>
              <a:t>, </a:t>
            </a:r>
            <a:r>
              <a:rPr lang="en-US" dirty="0" err="1" smtClean="0"/>
              <a:t>contralat</a:t>
            </a:r>
            <a:r>
              <a:rPr lang="en-US" dirty="0" smtClean="0"/>
              <a:t>, </a:t>
            </a:r>
            <a:r>
              <a:rPr lang="en-US" dirty="0" err="1" smtClean="0"/>
              <a:t>cxs</a:t>
            </a:r>
            <a:r>
              <a:rPr lang="en-US" dirty="0" smtClean="0"/>
              <a:t>)</a:t>
            </a:r>
            <a:endParaRPr lang="en-US" dirty="0"/>
          </a:p>
          <a:p>
            <a:pPr lvl="1"/>
            <a:r>
              <a:rPr lang="en-US" b="1" dirty="0"/>
              <a:t>Date of surgery </a:t>
            </a:r>
            <a:r>
              <a:rPr lang="en-US" dirty="0"/>
              <a:t>(year required, month optional, day not required)</a:t>
            </a:r>
          </a:p>
          <a:p>
            <a:r>
              <a:rPr lang="en-US" b="1" dirty="0"/>
              <a:t>Chemotherapy</a:t>
            </a:r>
            <a:r>
              <a:rPr lang="en-US" dirty="0"/>
              <a:t> (yes </a:t>
            </a:r>
            <a:r>
              <a:rPr lang="en-US" i="1" dirty="0"/>
              <a:t>v </a:t>
            </a:r>
            <a:r>
              <a:rPr lang="en-US" dirty="0"/>
              <a:t>no); if yes:</a:t>
            </a:r>
          </a:p>
          <a:p>
            <a:pPr lvl="1"/>
            <a:r>
              <a:rPr lang="en-US" dirty="0"/>
              <a:t>Names of systemic therapy agents administered (listing individual</a:t>
            </a:r>
          </a:p>
          <a:p>
            <a:pPr marL="365760" lvl="1" indent="0">
              <a:buNone/>
            </a:pPr>
            <a:r>
              <a:rPr lang="en-US" dirty="0" smtClean="0"/>
              <a:t>	names </a:t>
            </a:r>
            <a:r>
              <a:rPr lang="en-US" dirty="0"/>
              <a:t>rather than regimens)</a:t>
            </a:r>
          </a:p>
          <a:p>
            <a:pPr lvl="1"/>
            <a:r>
              <a:rPr lang="en-US" dirty="0"/>
              <a:t>End date of chemotherapy treatment </a:t>
            </a:r>
          </a:p>
          <a:p>
            <a:r>
              <a:rPr lang="en-US" b="1" dirty="0"/>
              <a:t>Radiotherapy</a:t>
            </a:r>
            <a:r>
              <a:rPr lang="en-US" dirty="0"/>
              <a:t> (yes </a:t>
            </a:r>
            <a:r>
              <a:rPr lang="en-US" i="1" dirty="0"/>
              <a:t>v </a:t>
            </a:r>
            <a:r>
              <a:rPr lang="en-US" dirty="0"/>
              <a:t>no); if yes:</a:t>
            </a:r>
          </a:p>
          <a:p>
            <a:pPr lvl="1"/>
            <a:r>
              <a:rPr lang="en-US" dirty="0"/>
              <a:t>Anatomic area treated with radiation</a:t>
            </a:r>
          </a:p>
          <a:p>
            <a:pPr lvl="1"/>
            <a:r>
              <a:rPr lang="en-US" dirty="0"/>
              <a:t>End date of radiation treatment (year </a:t>
            </a:r>
            <a:r>
              <a:rPr lang="en-US" dirty="0" smtClean="0"/>
              <a:t>required)</a:t>
            </a:r>
          </a:p>
          <a:p>
            <a:r>
              <a:rPr lang="en-US" b="1" dirty="0" smtClean="0"/>
              <a:t>Ongoing </a:t>
            </a:r>
            <a:r>
              <a:rPr lang="en-US" b="1" dirty="0"/>
              <a:t>toxicity or adverse effects of all treatments received </a:t>
            </a:r>
            <a:endParaRPr lang="en-US" dirty="0"/>
          </a:p>
          <a:p>
            <a:pPr lvl="1"/>
            <a:r>
              <a:rPr lang="en-US" dirty="0" smtClean="0"/>
              <a:t>surgery</a:t>
            </a:r>
            <a:r>
              <a:rPr lang="en-US" dirty="0"/>
              <a:t>, systemic therapy, </a:t>
            </a:r>
            <a:r>
              <a:rPr lang="en-US" dirty="0" smtClean="0"/>
              <a:t>and/or radiotherapy</a:t>
            </a:r>
            <a:r>
              <a:rPr lang="en-US" dirty="0"/>
              <a:t>) at the completion of </a:t>
            </a:r>
            <a:r>
              <a:rPr lang="en-US" dirty="0" smtClean="0"/>
              <a:t>treatment;</a:t>
            </a:r>
          </a:p>
          <a:p>
            <a:pPr lvl="1"/>
            <a:r>
              <a:rPr lang="en-US" dirty="0" smtClean="0"/>
              <a:t>likely </a:t>
            </a:r>
            <a:r>
              <a:rPr lang="en-US" dirty="0"/>
              <a:t>course of recovery from these toxicities </a:t>
            </a:r>
          </a:p>
          <a:p>
            <a:r>
              <a:rPr lang="en-US" b="1" dirty="0"/>
              <a:t>G</a:t>
            </a:r>
            <a:r>
              <a:rPr lang="en-US" b="1" dirty="0" smtClean="0"/>
              <a:t>enetic testing results</a:t>
            </a:r>
            <a:endParaRPr lang="en-US" b="1" dirty="0"/>
          </a:p>
        </p:txBody>
      </p:sp>
    </p:spTree>
    <p:extLst>
      <p:ext uri="{BB962C8B-B14F-4D97-AF65-F5344CB8AC3E}">
        <p14:creationId xmlns:p14="http://schemas.microsoft.com/office/powerpoint/2010/main" val="16731479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024744" cy="1143000"/>
          </a:xfrm>
        </p:spPr>
        <p:txBody>
          <a:bodyPr>
            <a:normAutofit fontScale="90000"/>
          </a:bodyPr>
          <a:lstStyle/>
          <a:p>
            <a:r>
              <a:rPr lang="en-US" dirty="0"/>
              <a:t/>
            </a:r>
            <a:br>
              <a:rPr lang="en-US" dirty="0"/>
            </a:br>
            <a:r>
              <a:rPr lang="en-US" dirty="0" smtClean="0"/>
              <a:t>Follow-up Care Plan</a:t>
            </a:r>
            <a:endParaRPr lang="en-US" dirty="0"/>
          </a:p>
        </p:txBody>
      </p:sp>
      <p:sp>
        <p:nvSpPr>
          <p:cNvPr id="3" name="Content Placeholder 2"/>
          <p:cNvSpPr>
            <a:spLocks noGrp="1"/>
          </p:cNvSpPr>
          <p:nvPr>
            <p:ph idx="1"/>
          </p:nvPr>
        </p:nvSpPr>
        <p:spPr>
          <a:xfrm>
            <a:off x="578672" y="1371600"/>
            <a:ext cx="7696200" cy="4419599"/>
          </a:xfrm>
        </p:spPr>
        <p:txBody>
          <a:bodyPr>
            <a:normAutofit fontScale="85000" lnSpcReduction="10000"/>
          </a:bodyPr>
          <a:lstStyle/>
          <a:p>
            <a:pPr marL="68580" indent="0">
              <a:buNone/>
            </a:pPr>
            <a:endParaRPr lang="en-US" sz="1800" dirty="0" smtClean="0"/>
          </a:p>
          <a:p>
            <a:r>
              <a:rPr lang="en-US" sz="1800" b="1" dirty="0" smtClean="0"/>
              <a:t>Need for adjuvant therapy  </a:t>
            </a:r>
            <a:endParaRPr lang="en-US" sz="1800" b="1" dirty="0"/>
          </a:p>
          <a:p>
            <a:pPr marL="342900" lvl="1"/>
            <a:r>
              <a:rPr lang="en-US" sz="1800" b="1" dirty="0" smtClean="0"/>
              <a:t>Schedule of F/U visits </a:t>
            </a:r>
            <a:r>
              <a:rPr lang="en-US" sz="1800" dirty="0" smtClean="0"/>
              <a:t>(table)</a:t>
            </a:r>
          </a:p>
          <a:p>
            <a:pPr marL="342900" lvl="1"/>
            <a:r>
              <a:rPr lang="en-US" sz="1800" b="1" dirty="0" smtClean="0"/>
              <a:t>Cancer surveillance tests </a:t>
            </a:r>
            <a:r>
              <a:rPr lang="en-US" sz="1800" dirty="0" smtClean="0"/>
              <a:t>(table)</a:t>
            </a:r>
          </a:p>
          <a:p>
            <a:r>
              <a:rPr lang="en-US" sz="1800" b="1" dirty="0" smtClean="0"/>
              <a:t>Cancer screening for early detection of new primaries </a:t>
            </a:r>
            <a:r>
              <a:rPr lang="en-US" sz="1800" dirty="0" smtClean="0"/>
              <a:t>( if diff from gen pop)):</a:t>
            </a:r>
            <a:endParaRPr lang="en-US" sz="1600" dirty="0" smtClean="0"/>
          </a:p>
          <a:p>
            <a:r>
              <a:rPr lang="en-US" sz="1800" b="1" dirty="0" smtClean="0"/>
              <a:t>Other periodic tests and exams </a:t>
            </a:r>
            <a:r>
              <a:rPr lang="en-US" sz="1800" dirty="0" smtClean="0"/>
              <a:t>“continue all standard non-cancer related health care with your primary care provider with the following exceptions if any..”</a:t>
            </a:r>
          </a:p>
          <a:p>
            <a:r>
              <a:rPr lang="en-US" sz="1800" b="1" dirty="0" smtClean="0"/>
              <a:t>Possible </a:t>
            </a:r>
            <a:r>
              <a:rPr lang="en-US" sz="1800" b="1" dirty="0" err="1" smtClean="0"/>
              <a:t>sxs</a:t>
            </a:r>
            <a:r>
              <a:rPr lang="en-US" sz="1800" b="1" dirty="0" smtClean="0"/>
              <a:t> of recurrence</a:t>
            </a:r>
            <a:r>
              <a:rPr lang="en-US" sz="1800" dirty="0" smtClean="0"/>
              <a:t>: “any new and /or persistent </a:t>
            </a:r>
            <a:r>
              <a:rPr lang="en-US" sz="1800" dirty="0" err="1" smtClean="0"/>
              <a:t>sxs</a:t>
            </a:r>
            <a:r>
              <a:rPr lang="en-US" sz="1800" dirty="0" smtClean="0"/>
              <a:t> should be brought to the attention of your provider”</a:t>
            </a:r>
          </a:p>
          <a:p>
            <a:r>
              <a:rPr lang="en-US" sz="1800" b="1" dirty="0"/>
              <a:t>L</a:t>
            </a:r>
            <a:r>
              <a:rPr lang="en-US" sz="1800" b="1" dirty="0" smtClean="0"/>
              <a:t>ist of likely or rare but clinically significant late and/or long term effects</a:t>
            </a:r>
          </a:p>
          <a:p>
            <a:pPr lvl="1"/>
            <a:r>
              <a:rPr lang="en-US" sz="1600" dirty="0" smtClean="0"/>
              <a:t>based on </a:t>
            </a:r>
            <a:r>
              <a:rPr lang="en-US" sz="1600" dirty="0" err="1" smtClean="0"/>
              <a:t>individ</a:t>
            </a:r>
            <a:r>
              <a:rPr lang="en-US" sz="1600" dirty="0" smtClean="0"/>
              <a:t> dx and </a:t>
            </a:r>
            <a:r>
              <a:rPr lang="en-US" sz="1600" dirty="0" err="1" smtClean="0"/>
              <a:t>tx</a:t>
            </a:r>
            <a:r>
              <a:rPr lang="en-US" sz="1600" dirty="0" smtClean="0"/>
              <a:t>,</a:t>
            </a:r>
          </a:p>
          <a:p>
            <a:pPr lvl="1"/>
            <a:r>
              <a:rPr lang="en-US" sz="1600" dirty="0" smtClean="0"/>
              <a:t>include </a:t>
            </a:r>
            <a:r>
              <a:rPr lang="en-US" sz="1600" dirty="0" err="1" smtClean="0"/>
              <a:t>sxs</a:t>
            </a:r>
            <a:r>
              <a:rPr lang="en-US" sz="1600" dirty="0" smtClean="0"/>
              <a:t> that may indicate presence </a:t>
            </a:r>
          </a:p>
          <a:p>
            <a:r>
              <a:rPr lang="en-US" sz="1800" b="1" dirty="0" smtClean="0"/>
              <a:t>List patient concerns</a:t>
            </a:r>
            <a:r>
              <a:rPr lang="en-US" sz="1800" dirty="0" smtClean="0"/>
              <a:t>( emotional, mental health, parenting, work, financial issues, insurance) to ensure </a:t>
            </a:r>
            <a:r>
              <a:rPr lang="en-US" sz="1800" dirty="0" err="1" smtClean="0"/>
              <a:t>pt</a:t>
            </a:r>
            <a:r>
              <a:rPr lang="en-US" sz="1800" dirty="0" smtClean="0"/>
              <a:t> speaks with oncologist and/or PCP. </a:t>
            </a:r>
          </a:p>
          <a:p>
            <a:pPr lvl="1"/>
            <a:r>
              <a:rPr lang="en-US" sz="1600" dirty="0" smtClean="0"/>
              <a:t>Provide local and national resources.</a:t>
            </a:r>
          </a:p>
          <a:p>
            <a:r>
              <a:rPr lang="en-US" sz="1800" b="1" dirty="0" smtClean="0"/>
              <a:t>General statement emphasizing importance of healthy diet, exercise, smoking cessation and alcohol reduction</a:t>
            </a:r>
            <a:r>
              <a:rPr lang="en-US" sz="1800" dirty="0" smtClean="0"/>
              <a:t>. </a:t>
            </a:r>
          </a:p>
          <a:p>
            <a:endParaRPr lang="en-US" sz="1800" dirty="0"/>
          </a:p>
        </p:txBody>
      </p:sp>
    </p:spTree>
    <p:extLst>
      <p:ext uri="{BB962C8B-B14F-4D97-AF65-F5344CB8AC3E}">
        <p14:creationId xmlns:p14="http://schemas.microsoft.com/office/powerpoint/2010/main" val="18806904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prepares the SCP?</a:t>
            </a:r>
            <a:endParaRPr lang="en-US" dirty="0"/>
          </a:p>
        </p:txBody>
      </p:sp>
      <p:sp>
        <p:nvSpPr>
          <p:cNvPr id="3" name="Content Placeholder 2"/>
          <p:cNvSpPr>
            <a:spLocks noGrp="1"/>
          </p:cNvSpPr>
          <p:nvPr>
            <p:ph idx="1"/>
          </p:nvPr>
        </p:nvSpPr>
        <p:spPr/>
        <p:txBody>
          <a:bodyPr/>
          <a:lstStyle/>
          <a:p>
            <a:r>
              <a:rPr lang="en-US" dirty="0" smtClean="0"/>
              <a:t>Time consuming</a:t>
            </a:r>
          </a:p>
          <a:p>
            <a:r>
              <a:rPr lang="en-US" dirty="0" smtClean="0"/>
              <a:t>Inadequate staffing resources</a:t>
            </a:r>
          </a:p>
          <a:p>
            <a:r>
              <a:rPr lang="en-US" dirty="0" smtClean="0"/>
              <a:t>Possibilities</a:t>
            </a:r>
          </a:p>
          <a:p>
            <a:pPr lvl="1"/>
            <a:r>
              <a:rPr lang="en-US" dirty="0" smtClean="0"/>
              <a:t>Medical oncologist designates clinician</a:t>
            </a:r>
          </a:p>
          <a:p>
            <a:pPr lvl="1"/>
            <a:r>
              <a:rPr lang="en-US" dirty="0" smtClean="0"/>
              <a:t>Surgeon designates clinician</a:t>
            </a:r>
          </a:p>
          <a:p>
            <a:pPr lvl="1"/>
            <a:r>
              <a:rPr lang="en-US" dirty="0" smtClean="0"/>
              <a:t>Each specialty fills out section</a:t>
            </a:r>
          </a:p>
          <a:p>
            <a:pPr lvl="1"/>
            <a:r>
              <a:rPr lang="en-US" dirty="0" smtClean="0"/>
              <a:t>EHR </a:t>
            </a:r>
            <a:r>
              <a:rPr lang="en-US" dirty="0" err="1" smtClean="0"/>
              <a:t>autopopulates</a:t>
            </a:r>
            <a:r>
              <a:rPr lang="en-US" dirty="0" smtClean="0"/>
              <a:t> as much as possible</a:t>
            </a:r>
            <a:endParaRPr lang="en-US" dirty="0"/>
          </a:p>
        </p:txBody>
      </p:sp>
    </p:spTree>
    <p:extLst>
      <p:ext uri="{BB962C8B-B14F-4D97-AF65-F5344CB8AC3E}">
        <p14:creationId xmlns:p14="http://schemas.microsoft.com/office/powerpoint/2010/main" val="15424534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Survivorship Care Plans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440640352"/>
              </p:ext>
            </p:extLst>
          </p:nvPr>
        </p:nvGraphicFramePr>
        <p:xfrm>
          <a:off x="533400" y="1524000"/>
          <a:ext cx="8001000" cy="4079240"/>
        </p:xfrm>
        <a:graphic>
          <a:graphicData uri="http://schemas.openxmlformats.org/drawingml/2006/table">
            <a:tbl>
              <a:tblPr firstRow="1" bandRow="1">
                <a:tableStyleId>{7DF18680-E054-41AD-8BC1-D1AEF772440D}</a:tableStyleId>
              </a:tblPr>
              <a:tblGrid>
                <a:gridCol w="3826565"/>
                <a:gridCol w="4174435"/>
              </a:tblGrid>
              <a:tr h="675640">
                <a:tc>
                  <a:txBody>
                    <a:bodyPr/>
                    <a:lstStyle/>
                    <a:p>
                      <a:r>
                        <a:rPr lang="en-US" dirty="0" smtClean="0"/>
                        <a:t>Survivorship</a:t>
                      </a:r>
                      <a:r>
                        <a:rPr lang="en-US" baseline="0" dirty="0" smtClean="0"/>
                        <a:t> Care Plans</a:t>
                      </a:r>
                      <a:endParaRPr lang="en-US" dirty="0"/>
                    </a:p>
                  </a:txBody>
                  <a:tcPr/>
                </a:tc>
                <a:tc>
                  <a:txBody>
                    <a:bodyPr/>
                    <a:lstStyle/>
                    <a:p>
                      <a:r>
                        <a:rPr lang="en-US" sz="1400" dirty="0" smtClean="0"/>
                        <a:t> Scale 1(</a:t>
                      </a:r>
                      <a:r>
                        <a:rPr lang="en-US" sz="1400" baseline="0" dirty="0" smtClean="0"/>
                        <a:t> Strongly disagree) to 5 (strongly agree)</a:t>
                      </a:r>
                      <a:endParaRPr lang="en-US" sz="1400" dirty="0"/>
                    </a:p>
                  </a:txBody>
                  <a:tcPr/>
                </a:tc>
              </a:tr>
              <a:tr h="370840">
                <a:tc>
                  <a:txBody>
                    <a:bodyPr/>
                    <a:lstStyle/>
                    <a:p>
                      <a:r>
                        <a:rPr lang="en-US" dirty="0" smtClean="0"/>
                        <a:t>SCP easy to complete</a:t>
                      </a:r>
                      <a:endParaRPr lang="en-US" dirty="0"/>
                    </a:p>
                  </a:txBody>
                  <a:tcPr/>
                </a:tc>
                <a:tc>
                  <a:txBody>
                    <a:bodyPr/>
                    <a:lstStyle/>
                    <a:p>
                      <a:r>
                        <a:rPr lang="en-US" dirty="0" smtClean="0"/>
                        <a:t>3.5</a:t>
                      </a:r>
                      <a:endParaRPr lang="en-US" dirty="0"/>
                    </a:p>
                  </a:txBody>
                  <a:tcPr/>
                </a:tc>
              </a:tr>
              <a:tr h="477520">
                <a:tc>
                  <a:txBody>
                    <a:bodyPr/>
                    <a:lstStyle/>
                    <a:p>
                      <a:r>
                        <a:rPr lang="en-US" dirty="0" smtClean="0"/>
                        <a:t>Time</a:t>
                      </a:r>
                      <a:r>
                        <a:rPr lang="en-US" baseline="0" dirty="0" smtClean="0"/>
                        <a:t> to complete  was reasonable</a:t>
                      </a:r>
                      <a:endParaRPr lang="en-US" dirty="0"/>
                    </a:p>
                  </a:txBody>
                  <a:tcPr/>
                </a:tc>
                <a:tc>
                  <a:txBody>
                    <a:bodyPr/>
                    <a:lstStyle/>
                    <a:p>
                      <a:r>
                        <a:rPr lang="en-US" dirty="0" smtClean="0"/>
                        <a:t>3.5</a:t>
                      </a:r>
                      <a:endParaRPr lang="en-US" dirty="0"/>
                    </a:p>
                  </a:txBody>
                  <a:tcPr/>
                </a:tc>
              </a:tr>
              <a:tr h="370840">
                <a:tc>
                  <a:txBody>
                    <a:bodyPr/>
                    <a:lstStyle/>
                    <a:p>
                      <a:r>
                        <a:rPr lang="en-US" dirty="0" smtClean="0"/>
                        <a:t>Template includes important elements</a:t>
                      </a:r>
                      <a:endParaRPr lang="en-US" dirty="0"/>
                    </a:p>
                  </a:txBody>
                  <a:tcPr/>
                </a:tc>
                <a:tc>
                  <a:txBody>
                    <a:bodyPr/>
                    <a:lstStyle/>
                    <a:p>
                      <a:r>
                        <a:rPr lang="en-US" dirty="0" smtClean="0"/>
                        <a:t>4.5</a:t>
                      </a:r>
                      <a:endParaRPr lang="en-US" dirty="0"/>
                    </a:p>
                  </a:txBody>
                  <a:tcPr/>
                </a:tc>
              </a:tr>
              <a:tr h="370840">
                <a:tc>
                  <a:txBody>
                    <a:bodyPr/>
                    <a:lstStyle/>
                    <a:p>
                      <a:r>
                        <a:rPr lang="en-US" dirty="0" smtClean="0"/>
                        <a:t>Useful to discuss to F/U</a:t>
                      </a:r>
                      <a:endParaRPr lang="en-US" dirty="0"/>
                    </a:p>
                  </a:txBody>
                  <a:tcPr/>
                </a:tc>
                <a:tc>
                  <a:txBody>
                    <a:bodyPr/>
                    <a:lstStyle/>
                    <a:p>
                      <a:r>
                        <a:rPr lang="en-US" dirty="0" smtClean="0"/>
                        <a:t>4.7</a:t>
                      </a:r>
                      <a:endParaRPr lang="en-US" dirty="0"/>
                    </a:p>
                  </a:txBody>
                  <a:tcPr/>
                </a:tc>
              </a:tr>
              <a:tr h="370840">
                <a:tc>
                  <a:txBody>
                    <a:bodyPr/>
                    <a:lstStyle/>
                    <a:p>
                      <a:endParaRPr lang="en-US" dirty="0"/>
                    </a:p>
                  </a:txBody>
                  <a:tcPr/>
                </a:tc>
                <a:tc>
                  <a:txBody>
                    <a:bodyPr/>
                    <a:lstStyle/>
                    <a:p>
                      <a:endParaRPr lang="en-US" dirty="0"/>
                    </a:p>
                  </a:txBody>
                  <a:tcPr/>
                </a:tc>
              </a:tr>
              <a:tr h="370840">
                <a:tc>
                  <a:txBody>
                    <a:bodyPr/>
                    <a:lstStyle/>
                    <a:p>
                      <a:r>
                        <a:rPr lang="en-US" dirty="0" smtClean="0"/>
                        <a:t>Ave time to complete</a:t>
                      </a:r>
                      <a:endParaRPr lang="en-US" dirty="0"/>
                    </a:p>
                  </a:txBody>
                  <a:tcPr/>
                </a:tc>
                <a:tc>
                  <a:txBody>
                    <a:bodyPr/>
                    <a:lstStyle/>
                    <a:p>
                      <a:r>
                        <a:rPr lang="en-US" dirty="0" smtClean="0"/>
                        <a:t>30 minutes  (range of 10-70 mins)</a:t>
                      </a:r>
                      <a:endParaRPr lang="en-US" dirty="0"/>
                    </a:p>
                  </a:txBody>
                  <a:tcPr/>
                </a:tc>
              </a:tr>
              <a:tr h="370840">
                <a:tc>
                  <a:txBody>
                    <a:bodyPr/>
                    <a:lstStyle/>
                    <a:p>
                      <a:r>
                        <a:rPr lang="en-US" dirty="0" smtClean="0"/>
                        <a:t>Who completes SCP</a:t>
                      </a:r>
                      <a:endParaRPr lang="en-US" dirty="0"/>
                    </a:p>
                  </a:txBody>
                  <a:tcPr/>
                </a:tc>
                <a:tc>
                  <a:txBody>
                    <a:bodyPr/>
                    <a:lstStyle/>
                    <a:p>
                      <a:r>
                        <a:rPr lang="en-US" dirty="0" smtClean="0"/>
                        <a:t>NP(36%), Nurse(45%), Physician(9%), SW(9%)</a:t>
                      </a:r>
                      <a:endParaRPr lang="en-US" dirty="0"/>
                    </a:p>
                  </a:txBody>
                  <a:tcPr/>
                </a:tc>
              </a:tr>
            </a:tbl>
          </a:graphicData>
        </a:graphic>
      </p:graphicFrame>
      <p:sp>
        <p:nvSpPr>
          <p:cNvPr id="6" name="TextBox 5"/>
          <p:cNvSpPr txBox="1"/>
          <p:nvPr/>
        </p:nvSpPr>
        <p:spPr>
          <a:xfrm>
            <a:off x="457200" y="5984576"/>
            <a:ext cx="2667000" cy="369332"/>
          </a:xfrm>
          <a:prstGeom prst="rect">
            <a:avLst/>
          </a:prstGeom>
          <a:noFill/>
        </p:spPr>
        <p:txBody>
          <a:bodyPr wrap="square" rtlCol="0">
            <a:spAutoFit/>
          </a:bodyPr>
          <a:lstStyle/>
          <a:p>
            <a:r>
              <a:rPr lang="en-US" dirty="0" smtClean="0"/>
              <a:t>Mayer, JCO 2014</a:t>
            </a:r>
            <a:endParaRPr lang="en-US" dirty="0"/>
          </a:p>
        </p:txBody>
      </p:sp>
    </p:spTree>
    <p:extLst>
      <p:ext uri="{BB962C8B-B14F-4D97-AF65-F5344CB8AC3E}">
        <p14:creationId xmlns:p14="http://schemas.microsoft.com/office/powerpoint/2010/main" val="14217044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778" y="762000"/>
            <a:ext cx="7024744" cy="1143000"/>
          </a:xfrm>
        </p:spPr>
        <p:txBody>
          <a:bodyPr>
            <a:normAutofit fontScale="90000"/>
          </a:bodyPr>
          <a:lstStyle/>
          <a:p>
            <a:r>
              <a:rPr lang="en-US" dirty="0" smtClean="0"/>
              <a:t>Penn State Survivorship Model: </a:t>
            </a:r>
            <a:r>
              <a:rPr lang="en-US" b="1" dirty="0" smtClean="0"/>
              <a:t>Reflections Clinic</a:t>
            </a:r>
            <a:endParaRPr lang="en-US" b="1" dirty="0"/>
          </a:p>
        </p:txBody>
      </p:sp>
      <p:sp>
        <p:nvSpPr>
          <p:cNvPr id="3" name="Content Placeholder 2"/>
          <p:cNvSpPr>
            <a:spLocks noGrp="1"/>
          </p:cNvSpPr>
          <p:nvPr>
            <p:ph idx="1"/>
          </p:nvPr>
        </p:nvSpPr>
        <p:spPr>
          <a:xfrm>
            <a:off x="919778" y="2133600"/>
            <a:ext cx="6777317" cy="3810000"/>
          </a:xfrm>
        </p:spPr>
        <p:txBody>
          <a:bodyPr>
            <a:normAutofit fontScale="62500" lnSpcReduction="20000"/>
          </a:bodyPr>
          <a:lstStyle/>
          <a:p>
            <a:r>
              <a:rPr lang="en-US" sz="2600" dirty="0" smtClean="0"/>
              <a:t>Scheduled at end of definitive treatment</a:t>
            </a:r>
          </a:p>
          <a:p>
            <a:pPr lvl="1"/>
            <a:r>
              <a:rPr lang="en-US" sz="2600" dirty="0" smtClean="0"/>
              <a:t>Nurse Navigator and medical student navigators, if available,  </a:t>
            </a:r>
          </a:p>
          <a:p>
            <a:pPr lvl="2"/>
            <a:r>
              <a:rPr lang="en-US" sz="2600" dirty="0"/>
              <a:t>P</a:t>
            </a:r>
            <a:r>
              <a:rPr lang="en-US" sz="2600" dirty="0" smtClean="0"/>
              <a:t>repare SCP and meet with patient</a:t>
            </a:r>
          </a:p>
          <a:p>
            <a:pPr lvl="2"/>
            <a:r>
              <a:rPr lang="en-US" sz="2600" dirty="0" smtClean="0"/>
              <a:t>Discuss and deliver treatment summary.</a:t>
            </a:r>
          </a:p>
          <a:p>
            <a:pPr lvl="2"/>
            <a:r>
              <a:rPr lang="en-US" sz="2600" dirty="0" smtClean="0"/>
              <a:t>Elicit top 3 current patient  concerns using Emotion Thermometer</a:t>
            </a:r>
          </a:p>
          <a:p>
            <a:pPr lvl="2"/>
            <a:r>
              <a:rPr lang="en-US" sz="2600" dirty="0"/>
              <a:t>P</a:t>
            </a:r>
            <a:r>
              <a:rPr lang="en-US" sz="2600" dirty="0" smtClean="0"/>
              <a:t>rovide follow-up guidelines</a:t>
            </a:r>
          </a:p>
          <a:p>
            <a:pPr lvl="2"/>
            <a:r>
              <a:rPr lang="en-US" sz="2600" dirty="0" smtClean="0"/>
              <a:t>Provides action plan for top 3 concerns</a:t>
            </a:r>
          </a:p>
          <a:p>
            <a:pPr lvl="1"/>
            <a:r>
              <a:rPr lang="en-US" sz="2600" dirty="0" smtClean="0"/>
              <a:t>Nurse practitioner exams patient, reviews imaging, orders any surveillance tests, provides additional counsel.</a:t>
            </a:r>
          </a:p>
          <a:p>
            <a:r>
              <a:rPr lang="en-US" sz="2600" dirty="0" smtClean="0"/>
              <a:t>Nurse navigator and NP ( possible med students) will follow up with patient regarding top concerns </a:t>
            </a:r>
          </a:p>
          <a:p>
            <a:r>
              <a:rPr lang="en-US" sz="2600" dirty="0" smtClean="0"/>
              <a:t>Patient will follow up in the future with primary surgeon until 3 year mark then alternate between NP and surgeon. </a:t>
            </a:r>
          </a:p>
          <a:p>
            <a:pPr lvl="1"/>
            <a:endParaRPr lang="en-US" dirty="0" smtClean="0"/>
          </a:p>
        </p:txBody>
      </p:sp>
    </p:spTree>
    <p:extLst>
      <p:ext uri="{BB962C8B-B14F-4D97-AF65-F5344CB8AC3E}">
        <p14:creationId xmlns:p14="http://schemas.microsoft.com/office/powerpoint/2010/main" val="19118714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Survivorship Topics</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811934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809625" y="423436"/>
            <a:ext cx="7772400" cy="1077178"/>
          </a:xfrm>
          <a:prstGeom prst="rect">
            <a:avLst/>
          </a:prstGeom>
          <a:noFill/>
          <a:ln>
            <a:noFill/>
          </a:ln>
        </p:spPr>
        <p:txBody>
          <a:bodyPr lIns="91425" tIns="45700" rIns="91425" bIns="45700" anchor="ctr" anchorCtr="0">
            <a:spAutoFit/>
          </a:bodyPr>
          <a:lstStyle/>
          <a:p>
            <a:pPr marL="0" marR="0" lvl="0" indent="0" algn="ctr" rtl="0">
              <a:spcBef>
                <a:spcPts val="0"/>
              </a:spcBef>
              <a:spcAft>
                <a:spcPts val="0"/>
              </a:spcAft>
              <a:buClr>
                <a:schemeClr val="dk1"/>
              </a:buClr>
              <a:buSzPct val="25000"/>
              <a:buFont typeface="Arial"/>
              <a:buNone/>
            </a:pPr>
            <a:r>
              <a:rPr lang="x-none" sz="3200" i="0" u="none" strike="noStrike" cap="none" baseline="0">
                <a:solidFill>
                  <a:schemeClr val="dk2"/>
                </a:solidFill>
                <a:latin typeface="Arial"/>
                <a:ea typeface="Arial"/>
                <a:cs typeface="Arial"/>
                <a:sym typeface="Arial"/>
              </a:rPr>
              <a:t>A Comprehensive Survivorship Program</a:t>
            </a:r>
          </a:p>
        </p:txBody>
      </p:sp>
      <p:sp>
        <p:nvSpPr>
          <p:cNvPr id="2" name="Content Placeholder 1"/>
          <p:cNvSpPr>
            <a:spLocks noGrp="1"/>
          </p:cNvSpPr>
          <p:nvPr>
            <p:ph idx="1"/>
          </p:nvPr>
        </p:nvSpPr>
        <p:spPr/>
        <p:txBody>
          <a:bodyPr/>
          <a:lstStyle/>
          <a:p>
            <a:endParaRPr lang="en-US"/>
          </a:p>
        </p:txBody>
      </p:sp>
      <p:sp>
        <p:nvSpPr>
          <p:cNvPr id="142" name="Shape 142"/>
          <p:cNvSpPr/>
          <p:nvPr/>
        </p:nvSpPr>
        <p:spPr>
          <a:xfrm>
            <a:off x="650876" y="1371600"/>
            <a:ext cx="7931149" cy="5105400"/>
          </a:xfrm>
          <a:prstGeom prst="rect">
            <a:avLst/>
          </a:prstGeom>
          <a:blipFill>
            <a:blip r:embed="rId3"/>
            <a:stretch>
              <a:fillRect/>
            </a:stretch>
          </a:blipFill>
        </p:spPr>
      </p:sp>
    </p:spTree>
    <p:extLst>
      <p:ext uri="{BB962C8B-B14F-4D97-AF65-F5344CB8AC3E}">
        <p14:creationId xmlns:p14="http://schemas.microsoft.com/office/powerpoint/2010/main" val="542641996"/>
      </p:ext>
    </p:extLst>
  </p:cSld>
  <p:clrMapOvr>
    <a:masterClrMapping/>
  </p:clrMapOvr>
  <p:transition advTm="65126">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p:txBody>
          <a:bodyPr>
            <a:normAutofit/>
          </a:bodyPr>
          <a:lstStyle/>
          <a:p>
            <a:pPr algn="ctr" eaLnBrk="1" hangingPunct="1">
              <a:defRPr/>
            </a:pPr>
            <a:r>
              <a:rPr lang="en-US" sz="4000" dirty="0">
                <a:solidFill>
                  <a:schemeClr val="accent4">
                    <a:lumMod val="75000"/>
                  </a:schemeClr>
                </a:solidFill>
              </a:rPr>
              <a:t>Defining Survivorship</a:t>
            </a:r>
          </a:p>
        </p:txBody>
      </p:sp>
      <p:sp>
        <p:nvSpPr>
          <p:cNvPr id="9219" name="Rectangle 3"/>
          <p:cNvSpPr>
            <a:spLocks noGrp="1" noChangeArrowheads="1"/>
          </p:cNvSpPr>
          <p:nvPr>
            <p:ph idx="1"/>
          </p:nvPr>
        </p:nvSpPr>
        <p:spPr/>
        <p:txBody>
          <a:bodyPr>
            <a:normAutofit lnSpcReduction="10000"/>
          </a:bodyPr>
          <a:lstStyle/>
          <a:p>
            <a:pPr eaLnBrk="1" hangingPunct="1">
              <a:buNone/>
              <a:defRPr/>
            </a:pPr>
            <a:r>
              <a:rPr lang="en-US" dirty="0" smtClean="0"/>
              <a:t>  “</a:t>
            </a:r>
            <a:r>
              <a:rPr lang="en-US" dirty="0">
                <a:solidFill>
                  <a:schemeClr val="tx1"/>
                </a:solidFill>
              </a:rPr>
              <a:t>Survivorship starts </a:t>
            </a:r>
            <a:r>
              <a:rPr lang="en-US" dirty="0" smtClean="0">
                <a:solidFill>
                  <a:schemeClr val="tx1"/>
                </a:solidFill>
              </a:rPr>
              <a:t>from the </a:t>
            </a:r>
            <a:r>
              <a:rPr lang="en-US" dirty="0">
                <a:solidFill>
                  <a:schemeClr val="tx1"/>
                </a:solidFill>
              </a:rPr>
              <a:t>time of </a:t>
            </a:r>
            <a:r>
              <a:rPr lang="en-US" dirty="0" smtClean="0">
                <a:solidFill>
                  <a:schemeClr val="tx1"/>
                </a:solidFill>
              </a:rPr>
              <a:t>diagnosis through the balance of life”</a:t>
            </a:r>
          </a:p>
          <a:p>
            <a:pPr eaLnBrk="1" hangingPunct="1">
              <a:buNone/>
              <a:defRPr/>
            </a:pPr>
            <a:endParaRPr lang="en-US" dirty="0"/>
          </a:p>
          <a:p>
            <a:pPr eaLnBrk="1" hangingPunct="1">
              <a:buNone/>
              <a:defRPr/>
            </a:pPr>
            <a:endParaRPr lang="en-US" dirty="0" smtClean="0"/>
          </a:p>
          <a:p>
            <a:pPr>
              <a:buNone/>
              <a:defRPr/>
            </a:pPr>
            <a:endParaRPr lang="en-US" sz="1400" dirty="0" smtClean="0"/>
          </a:p>
          <a:p>
            <a:pPr>
              <a:buNone/>
              <a:defRPr/>
            </a:pPr>
            <a:endParaRPr lang="en-US" sz="1400" dirty="0" smtClean="0"/>
          </a:p>
          <a:p>
            <a:pPr>
              <a:buNone/>
              <a:defRPr/>
            </a:pPr>
            <a:endParaRPr lang="en-US" sz="1400" dirty="0" smtClean="0"/>
          </a:p>
          <a:p>
            <a:pPr>
              <a:buNone/>
              <a:defRPr/>
            </a:pPr>
            <a:endParaRPr lang="en-US" sz="1400" dirty="0"/>
          </a:p>
          <a:p>
            <a:pPr>
              <a:buNone/>
              <a:defRPr/>
            </a:pPr>
            <a:endParaRPr lang="en-US" sz="1400" dirty="0" smtClean="0"/>
          </a:p>
          <a:p>
            <a:pPr>
              <a:buNone/>
              <a:defRPr/>
            </a:pPr>
            <a:endParaRPr lang="en-US" sz="1400" dirty="0"/>
          </a:p>
          <a:p>
            <a:pPr>
              <a:buNone/>
              <a:defRPr/>
            </a:pPr>
            <a:endParaRPr lang="en-US" sz="1400" dirty="0" smtClean="0"/>
          </a:p>
          <a:p>
            <a:pPr>
              <a:buNone/>
              <a:defRPr/>
            </a:pPr>
            <a:r>
              <a:rPr lang="en-US" sz="1400" dirty="0" smtClean="0"/>
              <a:t>American Cancer Society Cancer Treatment Facts and Figures 2014-2015</a:t>
            </a:r>
            <a:endParaRPr lang="en-US" sz="1400" dirty="0" smtClean="0">
              <a:solidFill>
                <a:schemeClr val="tx1"/>
              </a:solidFill>
            </a:endParaRPr>
          </a:p>
          <a:p>
            <a:pPr eaLnBrk="1" hangingPunct="1">
              <a:buNone/>
              <a:defRPr/>
            </a:pPr>
            <a:endParaRPr lang="en-US" dirty="0"/>
          </a:p>
        </p:txBody>
      </p:sp>
    </p:spTree>
    <p:extLst>
      <p:ext uri="{BB962C8B-B14F-4D97-AF65-F5344CB8AC3E}">
        <p14:creationId xmlns:p14="http://schemas.microsoft.com/office/powerpoint/2010/main" val="1003881556"/>
      </p:ext>
    </p:extLst>
  </p:cSld>
  <p:clrMapOvr>
    <a:masterClrMapping/>
  </p:clrMapOvr>
  <p:transition advTm="62849">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Fatigue </a:t>
            </a:r>
            <a:r>
              <a:rPr lang="en-US" dirty="0" err="1" smtClean="0"/>
              <a:t>Managment</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394305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Fatigue Management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~25% of our patients listed fatigue or sleep disorder as one of top 3 concerns</a:t>
            </a:r>
          </a:p>
          <a:p>
            <a:r>
              <a:rPr lang="en-US" dirty="0" smtClean="0"/>
              <a:t>Rule out any underlying conditions with potential contributions to feelings of fatigue </a:t>
            </a:r>
            <a:endParaRPr lang="en-US" sz="2300" dirty="0" smtClean="0"/>
          </a:p>
          <a:p>
            <a:pPr lvl="1">
              <a:lnSpc>
                <a:spcPct val="80000"/>
              </a:lnSpc>
            </a:pPr>
            <a:r>
              <a:rPr lang="en-US" altLang="en-US" sz="2300" dirty="0" smtClean="0"/>
              <a:t>Post- treatment pain</a:t>
            </a:r>
            <a:r>
              <a:rPr lang="en-US" altLang="en-US" sz="2300" dirty="0"/>
              <a:t>, </a:t>
            </a:r>
            <a:r>
              <a:rPr lang="en-US" altLang="en-US" sz="2300" dirty="0" smtClean="0"/>
              <a:t>new or worsened </a:t>
            </a:r>
            <a:r>
              <a:rPr lang="en-US" altLang="en-US" sz="2300" dirty="0"/>
              <a:t>menopausal </a:t>
            </a:r>
            <a:r>
              <a:rPr lang="en-US" altLang="en-US" sz="2300" dirty="0" smtClean="0"/>
              <a:t>symptoms</a:t>
            </a:r>
          </a:p>
          <a:p>
            <a:pPr lvl="1">
              <a:lnSpc>
                <a:spcPct val="80000"/>
              </a:lnSpc>
            </a:pPr>
            <a:r>
              <a:rPr lang="en-US" sz="2300" dirty="0"/>
              <a:t>Depression – Fatigue is a key symptom</a:t>
            </a:r>
          </a:p>
          <a:p>
            <a:pPr lvl="1">
              <a:lnSpc>
                <a:spcPct val="80000"/>
              </a:lnSpc>
            </a:pPr>
            <a:r>
              <a:rPr lang="en-US" sz="2300" dirty="0" smtClean="0"/>
              <a:t>Thyroid dysfunction, apnea, narcolepsy, restless leg</a:t>
            </a:r>
          </a:p>
          <a:p>
            <a:pPr marL="365760" lvl="1" indent="0">
              <a:lnSpc>
                <a:spcPct val="80000"/>
              </a:lnSpc>
              <a:buNone/>
            </a:pPr>
            <a:endParaRPr lang="en-US" dirty="0" smtClean="0"/>
          </a:p>
          <a:p>
            <a:r>
              <a:rPr lang="en-US" dirty="0" smtClean="0"/>
              <a:t>Sleep Quality – Insomnia is reported in high rates (23% to 44%) and for several years (2 to 5 years) after treatment and is more frequent in cancer patients than the general population</a:t>
            </a:r>
          </a:p>
          <a:p>
            <a:endParaRPr lang="en-US" dirty="0"/>
          </a:p>
        </p:txBody>
      </p:sp>
      <p:sp>
        <p:nvSpPr>
          <p:cNvPr id="4" name="Date Placeholder 3"/>
          <p:cNvSpPr>
            <a:spLocks noGrp="1"/>
          </p:cNvSpPr>
          <p:nvPr>
            <p:ph type="dt" sz="half" idx="10"/>
          </p:nvPr>
        </p:nvSpPr>
        <p:spPr/>
        <p:txBody>
          <a:bodyPr/>
          <a:lstStyle/>
          <a:p>
            <a:endParaRPr lang="en-US" altLang="en-US" dirty="0">
              <a:latin typeface="Times" charset="0"/>
            </a:endParaRPr>
          </a:p>
        </p:txBody>
      </p:sp>
    </p:spTree>
    <p:extLst>
      <p:ext uri="{BB962C8B-B14F-4D97-AF65-F5344CB8AC3E}">
        <p14:creationId xmlns:p14="http://schemas.microsoft.com/office/powerpoint/2010/main" val="16577060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493" y="495300"/>
            <a:ext cx="7710544" cy="762000"/>
          </a:xfrm>
        </p:spPr>
        <p:txBody>
          <a:bodyPr>
            <a:normAutofit/>
          </a:bodyPr>
          <a:lstStyle/>
          <a:p>
            <a:r>
              <a:rPr lang="en-US" sz="3200" dirty="0" smtClean="0"/>
              <a:t>Fatigue Management: Sleep Hygiene</a:t>
            </a:r>
            <a:endParaRPr lang="en-US" sz="3200" dirty="0"/>
          </a:p>
        </p:txBody>
      </p:sp>
      <p:sp>
        <p:nvSpPr>
          <p:cNvPr id="3" name="Content Placeholder 2"/>
          <p:cNvSpPr>
            <a:spLocks noGrp="1"/>
          </p:cNvSpPr>
          <p:nvPr>
            <p:ph idx="1"/>
          </p:nvPr>
        </p:nvSpPr>
        <p:spPr>
          <a:xfrm>
            <a:off x="914400" y="1447800"/>
            <a:ext cx="6777317" cy="4343400"/>
          </a:xfrm>
        </p:spPr>
        <p:txBody>
          <a:bodyPr>
            <a:normAutofit fontScale="25000" lnSpcReduction="20000"/>
          </a:bodyPr>
          <a:lstStyle/>
          <a:p>
            <a:r>
              <a:rPr lang="en-US" sz="5600" dirty="0"/>
              <a:t>Try to have regular sleep wake pattern 7 days/week</a:t>
            </a:r>
            <a:r>
              <a:rPr lang="en-US" sz="5600" dirty="0" smtClean="0"/>
              <a:t>.</a:t>
            </a:r>
          </a:p>
          <a:p>
            <a:r>
              <a:rPr lang="en-US" sz="5600" dirty="0"/>
              <a:t>Ensure adequate exposure to natural </a:t>
            </a:r>
            <a:r>
              <a:rPr lang="en-US" sz="5600" dirty="0" smtClean="0"/>
              <a:t>light</a:t>
            </a:r>
          </a:p>
          <a:p>
            <a:r>
              <a:rPr lang="en-US" sz="5600" dirty="0"/>
              <a:t>Associate bed with sleep- not TV, radio or </a:t>
            </a:r>
            <a:r>
              <a:rPr lang="en-US" sz="5600" dirty="0" smtClean="0"/>
              <a:t>read</a:t>
            </a:r>
            <a:endParaRPr lang="en-US" sz="5600" dirty="0"/>
          </a:p>
          <a:p>
            <a:r>
              <a:rPr lang="en-US" sz="5600" dirty="0"/>
              <a:t>Room should be comfortable ( dark and cool and well </a:t>
            </a:r>
            <a:r>
              <a:rPr lang="en-US" sz="5600" dirty="0" smtClean="0"/>
              <a:t>ventilated)</a:t>
            </a:r>
          </a:p>
          <a:p>
            <a:r>
              <a:rPr lang="en-US" sz="5600" dirty="0"/>
              <a:t>Nap before 5 </a:t>
            </a:r>
            <a:r>
              <a:rPr lang="en-US" sz="5600" dirty="0" smtClean="0"/>
              <a:t>pm</a:t>
            </a:r>
          </a:p>
          <a:p>
            <a:r>
              <a:rPr lang="en-US" sz="5600" dirty="0"/>
              <a:t>New mattress after 10 years, </a:t>
            </a:r>
            <a:endParaRPr lang="en-US" sz="5600" dirty="0" smtClean="0"/>
          </a:p>
          <a:p>
            <a:r>
              <a:rPr lang="en-US" sz="5600" dirty="0"/>
              <a:t>Keep pets out if they keep waking you</a:t>
            </a:r>
            <a:r>
              <a:rPr lang="en-US" sz="5600" dirty="0" smtClean="0"/>
              <a:t>.</a:t>
            </a:r>
            <a:endParaRPr lang="en-US" sz="5600" dirty="0"/>
          </a:p>
          <a:p>
            <a:r>
              <a:rPr lang="en-US" sz="5600" dirty="0" smtClean="0"/>
              <a:t>Avoid near bedtime</a:t>
            </a:r>
          </a:p>
          <a:p>
            <a:pPr lvl="1"/>
            <a:r>
              <a:rPr lang="en-US" sz="5600" dirty="0" smtClean="0"/>
              <a:t> caffeine, </a:t>
            </a:r>
            <a:r>
              <a:rPr lang="en-US" sz="5600" dirty="0"/>
              <a:t>(</a:t>
            </a:r>
            <a:r>
              <a:rPr lang="en-US" sz="5600" dirty="0" smtClean="0"/>
              <a:t>pain </a:t>
            </a:r>
            <a:r>
              <a:rPr lang="en-US" sz="5600" dirty="0"/>
              <a:t>relievers, coffee</a:t>
            </a:r>
            <a:r>
              <a:rPr lang="en-US" sz="5600" dirty="0" smtClean="0"/>
              <a:t>, tea</a:t>
            </a:r>
            <a:r>
              <a:rPr lang="en-US" sz="5600" dirty="0"/>
              <a:t>, </a:t>
            </a:r>
            <a:r>
              <a:rPr lang="en-US" sz="5600" dirty="0" smtClean="0"/>
              <a:t>cola), </a:t>
            </a:r>
            <a:r>
              <a:rPr lang="en-US" sz="5600" dirty="0"/>
              <a:t>nicotine, ETOH, and </a:t>
            </a:r>
            <a:r>
              <a:rPr lang="en-US" sz="5600" dirty="0" smtClean="0"/>
              <a:t>spicy </a:t>
            </a:r>
            <a:r>
              <a:rPr lang="en-US" sz="5600" dirty="0"/>
              <a:t>foods </a:t>
            </a:r>
            <a:r>
              <a:rPr lang="en-US" sz="5600" dirty="0" smtClean="0"/>
              <a:t> or large meals</a:t>
            </a:r>
          </a:p>
          <a:p>
            <a:pPr lvl="2"/>
            <a:r>
              <a:rPr lang="en-US" sz="5600" dirty="0"/>
              <a:t>If need a nighttime </a:t>
            </a:r>
            <a:r>
              <a:rPr lang="en-US" sz="5600"/>
              <a:t>snack- </a:t>
            </a:r>
            <a:r>
              <a:rPr lang="en-US" sz="5600" smtClean="0"/>
              <a:t>dairy </a:t>
            </a:r>
            <a:r>
              <a:rPr lang="en-US" sz="5600" dirty="0"/>
              <a:t>or </a:t>
            </a:r>
            <a:r>
              <a:rPr lang="en-US" sz="5600" dirty="0" smtClean="0"/>
              <a:t>carbs</a:t>
            </a:r>
            <a:endParaRPr lang="en-US" sz="5600" dirty="0"/>
          </a:p>
          <a:p>
            <a:pPr lvl="1"/>
            <a:r>
              <a:rPr lang="en-US" sz="5600" dirty="0" smtClean="0"/>
              <a:t>vigorous </a:t>
            </a:r>
            <a:r>
              <a:rPr lang="en-US" sz="5600" dirty="0"/>
              <a:t>exercise </a:t>
            </a:r>
            <a:r>
              <a:rPr lang="en-US" sz="5600" dirty="0" smtClean="0"/>
              <a:t> ( do in </a:t>
            </a:r>
            <a:r>
              <a:rPr lang="en-US" sz="5600" dirty="0"/>
              <a:t>am or </a:t>
            </a:r>
            <a:r>
              <a:rPr lang="en-US" sz="5600" dirty="0" smtClean="0"/>
              <a:t>afternoon)</a:t>
            </a:r>
          </a:p>
          <a:p>
            <a:pPr lvl="2"/>
            <a:r>
              <a:rPr lang="en-US" sz="5600" dirty="0" smtClean="0"/>
              <a:t> </a:t>
            </a:r>
            <a:r>
              <a:rPr lang="en-US" sz="5600" dirty="0"/>
              <a:t>relaxing yoga at </a:t>
            </a:r>
            <a:r>
              <a:rPr lang="en-US" sz="5600" dirty="0" smtClean="0"/>
              <a:t>bedtime,</a:t>
            </a:r>
          </a:p>
          <a:p>
            <a:pPr lvl="1"/>
            <a:r>
              <a:rPr lang="en-US" sz="5600" dirty="0" smtClean="0"/>
              <a:t>upsetting </a:t>
            </a:r>
            <a:r>
              <a:rPr lang="en-US" sz="5600" dirty="0"/>
              <a:t>conversations and </a:t>
            </a:r>
            <a:r>
              <a:rPr lang="en-US" sz="5600" dirty="0" smtClean="0"/>
              <a:t>activities</a:t>
            </a:r>
          </a:p>
          <a:p>
            <a:pPr marL="365760" lvl="1" indent="0">
              <a:buNone/>
            </a:pPr>
            <a:r>
              <a:rPr lang="en-US" sz="5600" dirty="0" smtClean="0"/>
              <a:t> </a:t>
            </a:r>
            <a:endParaRPr lang="en-US" sz="5600" dirty="0"/>
          </a:p>
          <a:p>
            <a:r>
              <a:rPr lang="en-US" sz="5600" dirty="0" smtClean="0"/>
              <a:t>Try to change </a:t>
            </a:r>
            <a:r>
              <a:rPr lang="en-US" sz="5600" dirty="0"/>
              <a:t>your body temp- take hot shower, as you cool off – get </a:t>
            </a:r>
            <a:r>
              <a:rPr lang="en-US" sz="5600" dirty="0" smtClean="0"/>
              <a:t>sleepy</a:t>
            </a:r>
          </a:p>
          <a:p>
            <a:pPr marL="68580" indent="0">
              <a:buNone/>
            </a:pPr>
            <a:endParaRPr lang="en-US" sz="5600" dirty="0"/>
          </a:p>
          <a:p>
            <a:r>
              <a:rPr lang="en-US" sz="5600" dirty="0" smtClean="0"/>
              <a:t>If </a:t>
            </a:r>
            <a:r>
              <a:rPr lang="en-US" sz="5600" dirty="0"/>
              <a:t>you can’t fall asleep after 20 </a:t>
            </a:r>
            <a:r>
              <a:rPr lang="en-US" sz="5600" dirty="0" err="1"/>
              <a:t>mins</a:t>
            </a:r>
            <a:r>
              <a:rPr lang="en-US" sz="5600" dirty="0"/>
              <a:t> </a:t>
            </a:r>
            <a:r>
              <a:rPr lang="en-US" sz="5600" dirty="0" smtClean="0"/>
              <a:t>get </a:t>
            </a:r>
            <a:r>
              <a:rPr lang="en-US" sz="5600" dirty="0"/>
              <a:t>up and engage in quiet restful activity such as reading or listening to music- keep lights dim</a:t>
            </a:r>
            <a:r>
              <a:rPr lang="en-US" sz="5600" dirty="0" smtClean="0"/>
              <a:t>.</a:t>
            </a:r>
            <a:endParaRPr lang="en-US" sz="5600" dirty="0"/>
          </a:p>
          <a:p>
            <a:endParaRPr lang="en-US" dirty="0"/>
          </a:p>
        </p:txBody>
      </p:sp>
      <p:sp>
        <p:nvSpPr>
          <p:cNvPr id="4" name="TextBox 3"/>
          <p:cNvSpPr txBox="1"/>
          <p:nvPr/>
        </p:nvSpPr>
        <p:spPr>
          <a:xfrm>
            <a:off x="381000" y="6172200"/>
            <a:ext cx="3581400" cy="338554"/>
          </a:xfrm>
          <a:prstGeom prst="rect">
            <a:avLst/>
          </a:prstGeom>
          <a:noFill/>
        </p:spPr>
        <p:txBody>
          <a:bodyPr wrap="square" rtlCol="0">
            <a:spAutoFit/>
          </a:bodyPr>
          <a:lstStyle/>
          <a:p>
            <a:r>
              <a:rPr lang="en-US" sz="1600" dirty="0"/>
              <a:t> </a:t>
            </a:r>
            <a:r>
              <a:rPr lang="en-US" sz="1600" dirty="0" smtClean="0"/>
              <a:t>National Sleep Foundation 2015</a:t>
            </a:r>
            <a:endParaRPr lang="en-US" sz="1600" dirty="0"/>
          </a:p>
        </p:txBody>
      </p:sp>
    </p:spTree>
    <p:extLst>
      <p:ext uri="{BB962C8B-B14F-4D97-AF65-F5344CB8AC3E}">
        <p14:creationId xmlns:p14="http://schemas.microsoft.com/office/powerpoint/2010/main" val="269261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027664"/>
            <a:ext cx="7924800" cy="1143000"/>
          </a:xfrm>
        </p:spPr>
        <p:txBody>
          <a:bodyPr>
            <a:normAutofit/>
          </a:bodyPr>
          <a:lstStyle/>
          <a:p>
            <a:r>
              <a:rPr lang="en-US" sz="3200" dirty="0" smtClean="0"/>
              <a:t>Other Recommendations for Treatment</a:t>
            </a:r>
            <a:endParaRPr lang="en-US" sz="3200" dirty="0"/>
          </a:p>
        </p:txBody>
      </p:sp>
      <p:sp>
        <p:nvSpPr>
          <p:cNvPr id="3" name="Content Placeholder 2"/>
          <p:cNvSpPr>
            <a:spLocks noGrp="1"/>
          </p:cNvSpPr>
          <p:nvPr>
            <p:ph idx="1"/>
          </p:nvPr>
        </p:nvSpPr>
        <p:spPr/>
        <p:txBody>
          <a:bodyPr/>
          <a:lstStyle/>
          <a:p>
            <a:r>
              <a:rPr lang="en-US" dirty="0" smtClean="0"/>
              <a:t>Exercise and Proper Nutrition</a:t>
            </a:r>
            <a:endParaRPr lang="en-US" dirty="0"/>
          </a:p>
          <a:p>
            <a:r>
              <a:rPr lang="en-US" dirty="0" smtClean="0"/>
              <a:t>Cognitive Behavioral Therapy</a:t>
            </a:r>
          </a:p>
          <a:p>
            <a:r>
              <a:rPr lang="en-US" dirty="0" smtClean="0"/>
              <a:t>Acupuncture</a:t>
            </a:r>
          </a:p>
          <a:p>
            <a:r>
              <a:rPr lang="en-US" dirty="0" smtClean="0"/>
              <a:t>Yoga</a:t>
            </a:r>
          </a:p>
          <a:p>
            <a:endParaRPr lang="en-US" dirty="0" smtClean="0"/>
          </a:p>
          <a:p>
            <a:endParaRPr lang="en-US" dirty="0" smtClean="0"/>
          </a:p>
          <a:p>
            <a:endParaRPr lang="en-US" dirty="0"/>
          </a:p>
        </p:txBody>
      </p:sp>
      <p:sp>
        <p:nvSpPr>
          <p:cNvPr id="5" name="Slide Number Placeholder 4"/>
          <p:cNvSpPr>
            <a:spLocks noGrp="1"/>
          </p:cNvSpPr>
          <p:nvPr>
            <p:ph type="sldNum" sz="quarter" idx="12"/>
          </p:nvPr>
        </p:nvSpPr>
        <p:spPr/>
        <p:txBody>
          <a:bodyPr/>
          <a:lstStyle/>
          <a:p>
            <a:endParaRPr lang="en-US" altLang="en-US" dirty="0"/>
          </a:p>
        </p:txBody>
      </p:sp>
    </p:spTree>
    <p:extLst>
      <p:ext uri="{BB962C8B-B14F-4D97-AF65-F5344CB8AC3E}">
        <p14:creationId xmlns:p14="http://schemas.microsoft.com/office/powerpoint/2010/main" val="33254703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Fatigue Management: Acupuncture</a:t>
            </a:r>
            <a:endParaRPr lang="en-US" dirty="0"/>
          </a:p>
        </p:txBody>
      </p:sp>
      <p:sp>
        <p:nvSpPr>
          <p:cNvPr id="3" name="Content Placeholder 2"/>
          <p:cNvSpPr>
            <a:spLocks noGrp="1"/>
          </p:cNvSpPr>
          <p:nvPr>
            <p:ph idx="1"/>
          </p:nvPr>
        </p:nvSpPr>
        <p:spPr/>
        <p:txBody>
          <a:bodyPr/>
          <a:lstStyle/>
          <a:p>
            <a:pPr marL="68580" indent="0">
              <a:buNone/>
            </a:pPr>
            <a:endParaRPr lang="en-US" dirty="0" smtClean="0"/>
          </a:p>
          <a:p>
            <a:pPr lvl="1"/>
            <a:r>
              <a:rPr lang="en-US" dirty="0" smtClean="0"/>
              <a:t>Memorial Sloan Kettering 2004- reduced post chemo fatigue by 31%</a:t>
            </a:r>
          </a:p>
          <a:p>
            <a:pPr lvl="1"/>
            <a:r>
              <a:rPr lang="en-US" dirty="0" smtClean="0"/>
              <a:t>Sweden 2005 – cut hot flashes by half</a:t>
            </a:r>
          </a:p>
          <a:p>
            <a:pPr lvl="1"/>
            <a:r>
              <a:rPr lang="en-US" dirty="0" smtClean="0"/>
              <a:t>French 2003 – reduced cancer related pain by 36% in 2 months vs placebo</a:t>
            </a:r>
          </a:p>
          <a:p>
            <a:pPr lvl="1"/>
            <a:r>
              <a:rPr lang="en-US" dirty="0" smtClean="0"/>
              <a:t>Risk of lymphedema/bleeding</a:t>
            </a:r>
            <a:endParaRPr lang="en-US" dirty="0"/>
          </a:p>
        </p:txBody>
      </p:sp>
      <p:sp>
        <p:nvSpPr>
          <p:cNvPr id="4" name="TextBox 3"/>
          <p:cNvSpPr txBox="1"/>
          <p:nvPr/>
        </p:nvSpPr>
        <p:spPr>
          <a:xfrm>
            <a:off x="762000" y="5604029"/>
            <a:ext cx="2819400" cy="457200"/>
          </a:xfrm>
          <a:prstGeom prst="rect">
            <a:avLst/>
          </a:prstGeom>
          <a:noFill/>
        </p:spPr>
        <p:txBody>
          <a:bodyPr wrap="square" rtlCol="0">
            <a:spAutoFit/>
          </a:bodyPr>
          <a:lstStyle/>
          <a:p>
            <a:endParaRPr lang="en-US" dirty="0"/>
          </a:p>
        </p:txBody>
      </p:sp>
      <p:sp>
        <p:nvSpPr>
          <p:cNvPr id="5" name="TextBox 4"/>
          <p:cNvSpPr txBox="1"/>
          <p:nvPr/>
        </p:nvSpPr>
        <p:spPr>
          <a:xfrm>
            <a:off x="838200" y="5485264"/>
            <a:ext cx="4419600" cy="923330"/>
          </a:xfrm>
          <a:prstGeom prst="rect">
            <a:avLst/>
          </a:prstGeom>
          <a:noFill/>
        </p:spPr>
        <p:txBody>
          <a:bodyPr wrap="square" rtlCol="0">
            <a:spAutoFit/>
          </a:bodyPr>
          <a:lstStyle/>
          <a:p>
            <a:r>
              <a:rPr lang="en-US" dirty="0" smtClean="0"/>
              <a:t> </a:t>
            </a:r>
            <a:r>
              <a:rPr lang="en-US" dirty="0" err="1" smtClean="0"/>
              <a:t>Vikers</a:t>
            </a:r>
            <a:r>
              <a:rPr lang="en-US" dirty="0" smtClean="0"/>
              <a:t>, J </a:t>
            </a:r>
            <a:r>
              <a:rPr lang="en-US" dirty="0" err="1" smtClean="0"/>
              <a:t>Clin</a:t>
            </a:r>
            <a:r>
              <a:rPr lang="en-US" dirty="0" smtClean="0"/>
              <a:t> </a:t>
            </a:r>
            <a:r>
              <a:rPr lang="en-US" dirty="0" err="1" smtClean="0"/>
              <a:t>Oncol</a:t>
            </a:r>
            <a:r>
              <a:rPr lang="en-US" dirty="0" smtClean="0"/>
              <a:t>, 2004</a:t>
            </a:r>
          </a:p>
          <a:p>
            <a:r>
              <a:rPr lang="en-US" dirty="0" err="1" smtClean="0"/>
              <a:t>Fishie</a:t>
            </a:r>
            <a:r>
              <a:rPr lang="en-US" dirty="0" smtClean="0"/>
              <a:t>, </a:t>
            </a:r>
            <a:r>
              <a:rPr lang="en-US" dirty="0" err="1" smtClean="0"/>
              <a:t>Acupunct</a:t>
            </a:r>
            <a:r>
              <a:rPr lang="en-US" dirty="0" smtClean="0"/>
              <a:t> Med 2005</a:t>
            </a:r>
          </a:p>
          <a:p>
            <a:r>
              <a:rPr lang="en-US" dirty="0" err="1" smtClean="0"/>
              <a:t>Alimi</a:t>
            </a:r>
            <a:r>
              <a:rPr lang="en-US" dirty="0" smtClean="0"/>
              <a:t>, J </a:t>
            </a:r>
            <a:r>
              <a:rPr lang="en-US" dirty="0" err="1" smtClean="0"/>
              <a:t>Clin</a:t>
            </a:r>
            <a:r>
              <a:rPr lang="en-US" dirty="0" smtClean="0"/>
              <a:t> </a:t>
            </a:r>
            <a:r>
              <a:rPr lang="en-US" dirty="0" err="1" smtClean="0"/>
              <a:t>Oncol</a:t>
            </a:r>
            <a:r>
              <a:rPr lang="en-US" dirty="0" smtClean="0"/>
              <a:t> 2003</a:t>
            </a:r>
          </a:p>
        </p:txBody>
      </p:sp>
    </p:spTree>
    <p:extLst>
      <p:ext uri="{BB962C8B-B14F-4D97-AF65-F5344CB8AC3E}">
        <p14:creationId xmlns:p14="http://schemas.microsoft.com/office/powerpoint/2010/main" val="10742023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Fatigue Management: Yoga</a:t>
            </a:r>
            <a:endParaRPr lang="en-US" dirty="0"/>
          </a:p>
        </p:txBody>
      </p:sp>
      <p:sp>
        <p:nvSpPr>
          <p:cNvPr id="3" name="Content Placeholder 2"/>
          <p:cNvSpPr>
            <a:spLocks noGrp="1"/>
          </p:cNvSpPr>
          <p:nvPr>
            <p:ph idx="1"/>
          </p:nvPr>
        </p:nvSpPr>
        <p:spPr/>
        <p:txBody>
          <a:bodyPr/>
          <a:lstStyle/>
          <a:p>
            <a:r>
              <a:rPr lang="en-US" dirty="0" smtClean="0"/>
              <a:t>MD Anderson 2006- women during 6 weeks of  RT</a:t>
            </a:r>
          </a:p>
          <a:p>
            <a:r>
              <a:rPr lang="en-US" dirty="0" smtClean="0"/>
              <a:t>Half that had yoga 2x/week reported</a:t>
            </a:r>
          </a:p>
          <a:p>
            <a:pPr lvl="1"/>
            <a:r>
              <a:rPr lang="en-US" dirty="0" smtClean="0"/>
              <a:t>more energy </a:t>
            </a:r>
          </a:p>
          <a:p>
            <a:pPr lvl="1"/>
            <a:r>
              <a:rPr lang="en-US" dirty="0" smtClean="0"/>
              <a:t>less sleepiness </a:t>
            </a:r>
          </a:p>
          <a:p>
            <a:pPr lvl="1"/>
            <a:r>
              <a:rPr lang="en-US" dirty="0" smtClean="0"/>
              <a:t>better physical functioning</a:t>
            </a:r>
            <a:endParaRPr lang="en-US" dirty="0"/>
          </a:p>
        </p:txBody>
      </p:sp>
      <p:sp>
        <p:nvSpPr>
          <p:cNvPr id="4" name="TextBox 3"/>
          <p:cNvSpPr txBox="1"/>
          <p:nvPr/>
        </p:nvSpPr>
        <p:spPr>
          <a:xfrm>
            <a:off x="685800" y="5757017"/>
            <a:ext cx="4495800" cy="646331"/>
          </a:xfrm>
          <a:prstGeom prst="rect">
            <a:avLst/>
          </a:prstGeom>
          <a:noFill/>
        </p:spPr>
        <p:txBody>
          <a:bodyPr wrap="square" rtlCol="0">
            <a:spAutoFit/>
          </a:bodyPr>
          <a:lstStyle/>
          <a:p>
            <a:r>
              <a:rPr lang="en-US" dirty="0" smtClean="0"/>
              <a:t>Breastcancer.org</a:t>
            </a:r>
          </a:p>
          <a:p>
            <a:endParaRPr lang="en-US" dirty="0"/>
          </a:p>
        </p:txBody>
      </p:sp>
    </p:spTree>
    <p:extLst>
      <p:ext uri="{BB962C8B-B14F-4D97-AF65-F5344CB8AC3E}">
        <p14:creationId xmlns:p14="http://schemas.microsoft.com/office/powerpoint/2010/main" val="9205281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Treatments </a:t>
            </a:r>
            <a:endParaRPr lang="en-US" dirty="0"/>
          </a:p>
        </p:txBody>
      </p:sp>
      <p:sp>
        <p:nvSpPr>
          <p:cNvPr id="3" name="Content Placeholder 2"/>
          <p:cNvSpPr>
            <a:spLocks noGrp="1"/>
          </p:cNvSpPr>
          <p:nvPr>
            <p:ph idx="1"/>
          </p:nvPr>
        </p:nvSpPr>
        <p:spPr/>
        <p:txBody>
          <a:bodyPr/>
          <a:lstStyle/>
          <a:p>
            <a:pPr>
              <a:lnSpc>
                <a:spcPct val="80000"/>
              </a:lnSpc>
            </a:pPr>
            <a:r>
              <a:rPr lang="en-US" altLang="en-US" dirty="0" smtClean="0"/>
              <a:t>Don’t beat yourself up</a:t>
            </a:r>
          </a:p>
          <a:p>
            <a:pPr>
              <a:lnSpc>
                <a:spcPct val="80000"/>
              </a:lnSpc>
            </a:pPr>
            <a:r>
              <a:rPr lang="en-US" altLang="en-US" sz="2400" dirty="0" smtClean="0"/>
              <a:t>Strategies often may not be sufficient</a:t>
            </a:r>
          </a:p>
          <a:p>
            <a:pPr>
              <a:lnSpc>
                <a:spcPct val="80000"/>
              </a:lnSpc>
            </a:pPr>
            <a:r>
              <a:rPr lang="en-US" altLang="en-US" sz="2400" dirty="0" smtClean="0"/>
              <a:t>Pharmacologic agents </a:t>
            </a:r>
            <a:r>
              <a:rPr lang="en-US" altLang="en-US" dirty="0" smtClean="0"/>
              <a:t>may help</a:t>
            </a:r>
            <a:endParaRPr lang="en-US" altLang="en-US" sz="2400" dirty="0" smtClean="0"/>
          </a:p>
          <a:p>
            <a:endParaRPr lang="en-US" dirty="0"/>
          </a:p>
        </p:txBody>
      </p:sp>
    </p:spTree>
    <p:extLst>
      <p:ext uri="{BB962C8B-B14F-4D97-AF65-F5344CB8AC3E}">
        <p14:creationId xmlns:p14="http://schemas.microsoft.com/office/powerpoint/2010/main" val="7813862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Healthy Eating Habits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287826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a:bodyPr>
          <a:lstStyle/>
          <a:p>
            <a:pPr eaLnBrk="1" hangingPunct="1"/>
            <a:r>
              <a:rPr lang="en-US" altLang="en-US" dirty="0" smtClean="0"/>
              <a:t>Healthy Living: Weight </a:t>
            </a:r>
          </a:p>
        </p:txBody>
      </p:sp>
      <p:sp>
        <p:nvSpPr>
          <p:cNvPr id="16387" name="Content Placeholder 2"/>
          <p:cNvSpPr>
            <a:spLocks noGrp="1"/>
          </p:cNvSpPr>
          <p:nvPr>
            <p:ph idx="1"/>
          </p:nvPr>
        </p:nvSpPr>
        <p:spPr>
          <a:xfrm>
            <a:off x="381000" y="2286000"/>
            <a:ext cx="8229600" cy="3657600"/>
          </a:xfrm>
        </p:spPr>
        <p:txBody>
          <a:bodyPr>
            <a:normAutofit/>
          </a:bodyPr>
          <a:lstStyle/>
          <a:p>
            <a:r>
              <a:rPr lang="en-US" sz="2000" dirty="0" smtClean="0"/>
              <a:t>Approximately </a:t>
            </a:r>
            <a:r>
              <a:rPr lang="en-US" sz="2000" dirty="0"/>
              <a:t>70% of breast cancer survivors are overweight or </a:t>
            </a:r>
            <a:r>
              <a:rPr lang="en-US" sz="2000" dirty="0" smtClean="0"/>
              <a:t>obese</a:t>
            </a:r>
          </a:p>
          <a:p>
            <a:r>
              <a:rPr lang="en-US" altLang="en-US" sz="2200" dirty="0"/>
              <a:t>Treatments may cause weight gain</a:t>
            </a:r>
          </a:p>
          <a:p>
            <a:pPr eaLnBrk="1" hangingPunct="1"/>
            <a:r>
              <a:rPr lang="en-US" altLang="en-US" sz="2200" dirty="0" smtClean="0"/>
              <a:t>Patients should know their BMI and what this means</a:t>
            </a:r>
          </a:p>
          <a:p>
            <a:pPr eaLnBrk="1" hangingPunct="1"/>
            <a:r>
              <a:rPr lang="en-US" altLang="en-US" sz="2200" dirty="0" smtClean="0"/>
              <a:t>When women go through premature menopause, their metabolism slows down, which means that most women will need to work harder to maintain their weight</a:t>
            </a:r>
          </a:p>
          <a:p>
            <a:pPr eaLnBrk="1" hangingPunct="1"/>
            <a:r>
              <a:rPr lang="en-US" altLang="en-US" sz="2200" dirty="0" smtClean="0"/>
              <a:t> </a:t>
            </a:r>
            <a:r>
              <a:rPr lang="en-US" altLang="en-US" sz="2200" dirty="0"/>
              <a:t>V</a:t>
            </a:r>
            <a:r>
              <a:rPr lang="en-US" altLang="en-US" sz="2200" dirty="0" smtClean="0"/>
              <a:t>ery important to achieve and/or maintain an ideal weight  for the body type</a:t>
            </a:r>
          </a:p>
        </p:txBody>
      </p:sp>
    </p:spTree>
    <p:extLst>
      <p:ext uri="{BB962C8B-B14F-4D97-AF65-F5344CB8AC3E}">
        <p14:creationId xmlns:p14="http://schemas.microsoft.com/office/powerpoint/2010/main" val="34840075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7024744" cy="762000"/>
          </a:xfrm>
        </p:spPr>
        <p:txBody>
          <a:bodyPr/>
          <a:lstStyle/>
          <a:p>
            <a:r>
              <a:rPr lang="en-US" dirty="0" smtClean="0"/>
              <a:t>Impact of obesity</a:t>
            </a:r>
            <a:endParaRPr lang="en-US" dirty="0"/>
          </a:p>
        </p:txBody>
      </p:sp>
      <p:sp>
        <p:nvSpPr>
          <p:cNvPr id="3" name="Content Placeholder 2"/>
          <p:cNvSpPr>
            <a:spLocks noGrp="1"/>
          </p:cNvSpPr>
          <p:nvPr>
            <p:ph idx="1"/>
          </p:nvPr>
        </p:nvSpPr>
        <p:spPr>
          <a:xfrm>
            <a:off x="954741" y="1447800"/>
            <a:ext cx="7274859" cy="4495800"/>
          </a:xfrm>
        </p:spPr>
        <p:txBody>
          <a:bodyPr>
            <a:normAutofit fontScale="77500" lnSpcReduction="20000"/>
          </a:bodyPr>
          <a:lstStyle/>
          <a:p>
            <a:pPr marL="68580" indent="0">
              <a:buNone/>
            </a:pPr>
            <a:endParaRPr lang="en-US" b="1" dirty="0" smtClean="0"/>
          </a:p>
          <a:p>
            <a:r>
              <a:rPr lang="en-US" b="1" dirty="0" smtClean="0"/>
              <a:t>Postmenopausal women</a:t>
            </a:r>
          </a:p>
          <a:p>
            <a:pPr lvl="1"/>
            <a:r>
              <a:rPr lang="en-US" dirty="0" smtClean="0"/>
              <a:t> increased risk of breast cancer </a:t>
            </a:r>
          </a:p>
          <a:p>
            <a:pPr lvl="1"/>
            <a:r>
              <a:rPr lang="en-US" dirty="0" smtClean="0"/>
              <a:t>BMI &gt; 35 increased risk of recurrence ( vs &lt;23) (ATAC –ER+)</a:t>
            </a:r>
          </a:p>
          <a:p>
            <a:pPr lvl="1"/>
            <a:r>
              <a:rPr lang="en-US" sz="2400" b="1" dirty="0" smtClean="0"/>
              <a:t>↓ </a:t>
            </a:r>
            <a:r>
              <a:rPr lang="en-US" dirty="0" smtClean="0"/>
              <a:t>survival after breast cancer</a:t>
            </a:r>
          </a:p>
          <a:p>
            <a:r>
              <a:rPr lang="en-US" b="1" dirty="0" smtClean="0"/>
              <a:t>Premenopausal women</a:t>
            </a:r>
            <a:r>
              <a:rPr lang="en-US" dirty="0" smtClean="0"/>
              <a:t>- mixed data</a:t>
            </a:r>
          </a:p>
          <a:p>
            <a:pPr lvl="1"/>
            <a:r>
              <a:rPr lang="en-US" dirty="0" smtClean="0"/>
              <a:t>Million Women Study- decreased risk of breast cancer</a:t>
            </a:r>
          </a:p>
          <a:p>
            <a:pPr lvl="1"/>
            <a:r>
              <a:rPr lang="en-US" dirty="0" smtClean="0"/>
              <a:t>Increased risk in Asian women</a:t>
            </a:r>
          </a:p>
          <a:p>
            <a:pPr lvl="1"/>
            <a:r>
              <a:rPr lang="en-US" dirty="0" smtClean="0"/>
              <a:t>Abdominal fatness (WHR) – breast cancer risk is 79% higher</a:t>
            </a:r>
          </a:p>
          <a:p>
            <a:pPr lvl="1"/>
            <a:endParaRPr lang="en-US" dirty="0" smtClean="0"/>
          </a:p>
          <a:p>
            <a:r>
              <a:rPr lang="en-US" b="1" dirty="0" smtClean="0"/>
              <a:t>Post treatment weight gain </a:t>
            </a:r>
            <a:r>
              <a:rPr lang="en-US" dirty="0" smtClean="0"/>
              <a:t>increases cancer specific and all cause mortality</a:t>
            </a:r>
            <a:endParaRPr lang="en-US" dirty="0"/>
          </a:p>
          <a:p>
            <a:r>
              <a:rPr lang="en-US" b="1" dirty="0" smtClean="0"/>
              <a:t>Mechanism</a:t>
            </a:r>
            <a:r>
              <a:rPr lang="en-US" dirty="0" smtClean="0"/>
              <a:t>: </a:t>
            </a:r>
          </a:p>
          <a:p>
            <a:pPr lvl="1"/>
            <a:r>
              <a:rPr lang="en-US" dirty="0" smtClean="0"/>
              <a:t>more estrogen production, </a:t>
            </a:r>
          </a:p>
          <a:p>
            <a:pPr lvl="1"/>
            <a:r>
              <a:rPr lang="en-US" dirty="0" err="1" smtClean="0"/>
              <a:t>abd</a:t>
            </a:r>
            <a:r>
              <a:rPr lang="en-US" dirty="0" smtClean="0"/>
              <a:t> obesity → ↑ </a:t>
            </a:r>
            <a:r>
              <a:rPr lang="en-US" dirty="0" err="1" smtClean="0"/>
              <a:t>adipokines</a:t>
            </a:r>
            <a:r>
              <a:rPr lang="en-US" dirty="0" smtClean="0"/>
              <a:t> →  ↑ insulin </a:t>
            </a:r>
            <a:r>
              <a:rPr lang="en-US" dirty="0" err="1" smtClean="0"/>
              <a:t>insens</a:t>
            </a:r>
            <a:r>
              <a:rPr lang="en-US" dirty="0" smtClean="0"/>
              <a:t> →  ↑ </a:t>
            </a:r>
            <a:r>
              <a:rPr lang="en-US" dirty="0" err="1" smtClean="0"/>
              <a:t>gluc</a:t>
            </a:r>
            <a:r>
              <a:rPr lang="en-US" dirty="0" smtClean="0"/>
              <a:t>  →↑ IGF1 </a:t>
            </a:r>
            <a:r>
              <a:rPr lang="en-US" b="1" dirty="0" smtClean="0"/>
              <a:t>→ activates ER</a:t>
            </a:r>
          </a:p>
          <a:p>
            <a:pPr lvl="1"/>
            <a:endParaRPr lang="en-US" dirty="0" smtClean="0"/>
          </a:p>
          <a:p>
            <a:endParaRPr lang="en-US" dirty="0" smtClean="0"/>
          </a:p>
          <a:p>
            <a:endParaRPr lang="en-US" dirty="0"/>
          </a:p>
        </p:txBody>
      </p:sp>
      <p:sp>
        <p:nvSpPr>
          <p:cNvPr id="4" name="TextBox 3"/>
          <p:cNvSpPr txBox="1"/>
          <p:nvPr/>
        </p:nvSpPr>
        <p:spPr>
          <a:xfrm>
            <a:off x="1043490" y="5943600"/>
            <a:ext cx="4747710" cy="830997"/>
          </a:xfrm>
          <a:prstGeom prst="rect">
            <a:avLst/>
          </a:prstGeom>
          <a:noFill/>
        </p:spPr>
        <p:txBody>
          <a:bodyPr wrap="square" rtlCol="0">
            <a:spAutoFit/>
          </a:bodyPr>
          <a:lstStyle/>
          <a:p>
            <a:r>
              <a:rPr lang="en-US" sz="1200" dirty="0" smtClean="0"/>
              <a:t>Sestak J </a:t>
            </a:r>
            <a:r>
              <a:rPr lang="en-US" sz="1200" dirty="0" err="1" smtClean="0"/>
              <a:t>Clin</a:t>
            </a:r>
            <a:r>
              <a:rPr lang="en-US" sz="1200" dirty="0" smtClean="0"/>
              <a:t> </a:t>
            </a:r>
            <a:r>
              <a:rPr lang="en-US" sz="1200" dirty="0" err="1" smtClean="0"/>
              <a:t>Oncol</a:t>
            </a:r>
            <a:r>
              <a:rPr lang="en-US" sz="1200" dirty="0" smtClean="0"/>
              <a:t> 2010Vijayvergia J </a:t>
            </a:r>
            <a:r>
              <a:rPr lang="en-US" sz="1200" dirty="0" err="1" smtClean="0"/>
              <a:t>Pers</a:t>
            </a:r>
            <a:r>
              <a:rPr lang="en-US" sz="1200" dirty="0" smtClean="0"/>
              <a:t> Med 2015</a:t>
            </a:r>
          </a:p>
          <a:p>
            <a:r>
              <a:rPr lang="en-US" sz="1200" dirty="0" smtClean="0"/>
              <a:t>Chan, Ann </a:t>
            </a:r>
            <a:r>
              <a:rPr lang="en-US" sz="1200" dirty="0" err="1" smtClean="0"/>
              <a:t>Oncol</a:t>
            </a:r>
            <a:r>
              <a:rPr lang="en-US" sz="1200" dirty="0" smtClean="0"/>
              <a:t> 2014</a:t>
            </a:r>
          </a:p>
          <a:p>
            <a:r>
              <a:rPr lang="en-US" sz="1200" dirty="0" err="1" smtClean="0"/>
              <a:t>Bellizzi</a:t>
            </a:r>
            <a:r>
              <a:rPr lang="en-US" sz="1200" dirty="0" smtClean="0"/>
              <a:t> J </a:t>
            </a:r>
            <a:r>
              <a:rPr lang="en-US" sz="1200" dirty="0" err="1" smtClean="0"/>
              <a:t>Clin</a:t>
            </a:r>
            <a:r>
              <a:rPr lang="en-US" sz="1200" dirty="0" smtClean="0"/>
              <a:t> Out 2005</a:t>
            </a:r>
          </a:p>
          <a:p>
            <a:r>
              <a:rPr lang="en-US" sz="1200" dirty="0" smtClean="0"/>
              <a:t> </a:t>
            </a:r>
            <a:r>
              <a:rPr lang="en-US" sz="1200" dirty="0" err="1" smtClean="0"/>
              <a:t>Ferrini</a:t>
            </a:r>
            <a:r>
              <a:rPr lang="en-US" sz="1200" dirty="0" smtClean="0"/>
              <a:t>  </a:t>
            </a:r>
            <a:r>
              <a:rPr lang="en-US" sz="1200" dirty="0" err="1" smtClean="0"/>
              <a:t>ecancermedical</a:t>
            </a:r>
            <a:r>
              <a:rPr lang="en-US" sz="1200" dirty="0" smtClean="0"/>
              <a:t> science 2015</a:t>
            </a:r>
            <a:endParaRPr lang="en-US" sz="1200" dirty="0"/>
          </a:p>
        </p:txBody>
      </p:sp>
    </p:spTree>
    <p:extLst>
      <p:ext uri="{BB962C8B-B14F-4D97-AF65-F5344CB8AC3E}">
        <p14:creationId xmlns:p14="http://schemas.microsoft.com/office/powerpoint/2010/main" val="345646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809625" y="638880"/>
            <a:ext cx="7772400" cy="646290"/>
          </a:xfrm>
          <a:prstGeom prst="rect">
            <a:avLst/>
          </a:prstGeom>
          <a:noFill/>
          <a:ln>
            <a:noFill/>
          </a:ln>
        </p:spPr>
        <p:txBody>
          <a:bodyPr lIns="91425" tIns="45700" rIns="91425" bIns="45700" anchor="ctr" anchorCtr="0">
            <a:spAutoFit/>
          </a:bodyPr>
          <a:lstStyle/>
          <a:p>
            <a:pPr marL="0" marR="0" lvl="0" indent="0" algn="ctr" rtl="0">
              <a:spcBef>
                <a:spcPts val="0"/>
              </a:spcBef>
              <a:spcAft>
                <a:spcPts val="0"/>
              </a:spcAft>
              <a:buClr>
                <a:schemeClr val="dk1"/>
              </a:buClr>
              <a:buSzPct val="25000"/>
              <a:buFont typeface="Arial"/>
              <a:buNone/>
            </a:pPr>
            <a:r>
              <a:rPr lang="x-none" sz="3600">
                <a:solidFill>
                  <a:schemeClr val="dk2"/>
                </a:solidFill>
              </a:rPr>
              <a:t>The State of </a:t>
            </a:r>
            <a:r>
              <a:rPr lang="x-none" sz="3600" i="0" u="none" strike="noStrike" cap="none" baseline="0">
                <a:solidFill>
                  <a:schemeClr val="dk2"/>
                </a:solidFill>
                <a:latin typeface="Arial"/>
                <a:ea typeface="Arial"/>
                <a:cs typeface="Arial"/>
                <a:sym typeface="Arial"/>
              </a:rPr>
              <a:t>Cancer S</a:t>
            </a:r>
            <a:r>
              <a:rPr lang="x-none" sz="3600">
                <a:solidFill>
                  <a:schemeClr val="dk2"/>
                </a:solidFill>
              </a:rPr>
              <a:t>urvivorship</a:t>
            </a:r>
          </a:p>
        </p:txBody>
      </p:sp>
      <p:sp>
        <p:nvSpPr>
          <p:cNvPr id="82" name="Shape 82"/>
          <p:cNvSpPr txBox="1">
            <a:spLocks noGrp="1"/>
          </p:cNvSpPr>
          <p:nvPr>
            <p:ph idx="1"/>
          </p:nvPr>
        </p:nvSpPr>
        <p:spPr>
          <a:xfrm>
            <a:off x="762000" y="1371600"/>
            <a:ext cx="7772400" cy="3908722"/>
          </a:xfrm>
          <a:prstGeom prst="rect">
            <a:avLst/>
          </a:prstGeom>
          <a:noFill/>
          <a:ln>
            <a:solidFill>
              <a:schemeClr val="accent1"/>
            </a:solidFill>
          </a:ln>
        </p:spPr>
        <p:txBody>
          <a:bodyPr wrap="square" lIns="91425" tIns="45700" rIns="91425" bIns="45700" anchor="t" anchorCtr="0">
            <a:spAutoFit/>
          </a:bodyPr>
          <a:lstStyle/>
          <a:p>
            <a:pPr lvl="0"/>
            <a:r>
              <a:rPr lang="en-US" sz="2000" dirty="0" smtClean="0">
                <a:solidFill>
                  <a:schemeClr val="tx1"/>
                </a:solidFill>
              </a:rPr>
              <a:t>As of 2014, t</a:t>
            </a:r>
            <a:r>
              <a:rPr lang="x-none" sz="2000" dirty="0" smtClean="0">
                <a:solidFill>
                  <a:schemeClr val="tx1"/>
                </a:solidFill>
              </a:rPr>
              <a:t>here </a:t>
            </a:r>
            <a:r>
              <a:rPr lang="en-US" sz="2000" dirty="0" smtClean="0">
                <a:solidFill>
                  <a:schemeClr val="tx1"/>
                </a:solidFill>
              </a:rPr>
              <a:t>were</a:t>
            </a:r>
            <a:r>
              <a:rPr lang="x-none" sz="2000" dirty="0" smtClean="0">
                <a:solidFill>
                  <a:schemeClr val="tx1"/>
                </a:solidFill>
              </a:rPr>
              <a:t> 1</a:t>
            </a:r>
            <a:r>
              <a:rPr lang="en-US" sz="2000" dirty="0" smtClean="0">
                <a:solidFill>
                  <a:schemeClr val="tx1"/>
                </a:solidFill>
              </a:rPr>
              <a:t>4.5</a:t>
            </a:r>
            <a:r>
              <a:rPr lang="x-none" sz="2000" dirty="0" smtClean="0">
                <a:solidFill>
                  <a:schemeClr val="tx1"/>
                </a:solidFill>
              </a:rPr>
              <a:t> million cancer survivors</a:t>
            </a:r>
            <a:r>
              <a:rPr lang="en-US" sz="2000" dirty="0" smtClean="0">
                <a:solidFill>
                  <a:schemeClr val="tx1"/>
                </a:solidFill>
              </a:rPr>
              <a:t> alive </a:t>
            </a:r>
            <a:r>
              <a:rPr lang="x-none" sz="2000" dirty="0" smtClean="0">
                <a:solidFill>
                  <a:schemeClr val="tx1"/>
                </a:solidFill>
              </a:rPr>
              <a:t>in the U</a:t>
            </a:r>
            <a:r>
              <a:rPr lang="en-US" sz="2000" dirty="0" smtClean="0">
                <a:solidFill>
                  <a:schemeClr val="tx1"/>
                </a:solidFill>
              </a:rPr>
              <a:t>.</a:t>
            </a:r>
            <a:r>
              <a:rPr lang="x-none" sz="2000" dirty="0" smtClean="0">
                <a:solidFill>
                  <a:schemeClr val="tx1"/>
                </a:solidFill>
              </a:rPr>
              <a:t>S</a:t>
            </a:r>
            <a:r>
              <a:rPr lang="en-US" sz="2000" dirty="0" smtClean="0">
                <a:solidFill>
                  <a:schemeClr val="tx1"/>
                </a:solidFill>
              </a:rPr>
              <a:t>.</a:t>
            </a:r>
          </a:p>
          <a:p>
            <a:pPr marL="120650" lvl="0" indent="0">
              <a:buNone/>
            </a:pPr>
            <a:endParaRPr lang="x-none" sz="2000" dirty="0" smtClean="0">
              <a:solidFill>
                <a:schemeClr val="tx1"/>
              </a:solidFill>
            </a:endParaRPr>
          </a:p>
          <a:p>
            <a:pPr lvl="0"/>
            <a:r>
              <a:rPr lang="en-US" sz="2000" dirty="0" smtClean="0">
                <a:solidFill>
                  <a:schemeClr val="tx1"/>
                </a:solidFill>
              </a:rPr>
              <a:t>This number is expected to increase by 30% in the next decade</a:t>
            </a:r>
          </a:p>
          <a:p>
            <a:pPr marL="120650" lvl="0" indent="0">
              <a:buNone/>
            </a:pPr>
            <a:endParaRPr lang="en-US" sz="2000" dirty="0">
              <a:solidFill>
                <a:schemeClr val="tx1"/>
              </a:solidFill>
            </a:endParaRPr>
          </a:p>
          <a:p>
            <a:pPr lvl="0"/>
            <a:r>
              <a:rPr lang="en-US" sz="2000" dirty="0" smtClean="0">
                <a:solidFill>
                  <a:schemeClr val="tx1"/>
                </a:solidFill>
              </a:rPr>
              <a:t>By 2024, it is estimated that 18.9 million cancer survivors will be alive in the U.S,  ~ 25% are breast cancer survivors</a:t>
            </a:r>
          </a:p>
          <a:p>
            <a:pPr marL="0" lvl="0" indent="0">
              <a:buNone/>
            </a:pPr>
            <a:r>
              <a:rPr lang="en-US" sz="2000" dirty="0" smtClean="0">
                <a:solidFill>
                  <a:schemeClr val="tx1"/>
                </a:solidFill>
              </a:rPr>
              <a:t> </a:t>
            </a:r>
          </a:p>
          <a:p>
            <a:pPr marL="0" indent="0">
              <a:buNone/>
            </a:pPr>
            <a:endParaRPr lang="en-US" sz="2000" dirty="0">
              <a:solidFill>
                <a:schemeClr val="tx1"/>
              </a:solidFill>
            </a:endParaRPr>
          </a:p>
          <a:p>
            <a:pPr marL="0" lvl="0" indent="0">
              <a:buNone/>
            </a:pPr>
            <a:endParaRPr sz="2000" dirty="0">
              <a:solidFill>
                <a:schemeClr val="tx1"/>
              </a:solidFill>
            </a:endParaRPr>
          </a:p>
        </p:txBody>
      </p:sp>
    </p:spTree>
    <p:extLst>
      <p:ext uri="{BB962C8B-B14F-4D97-AF65-F5344CB8AC3E}">
        <p14:creationId xmlns:p14="http://schemas.microsoft.com/office/powerpoint/2010/main" val="2241614341"/>
      </p:ext>
    </p:extLst>
  </p:cSld>
  <p:clrMapOvr>
    <a:masterClrMapping/>
  </p:clrMapOvr>
  <p:transition advTm="38912">
    <p:split orient="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919778" y="762000"/>
            <a:ext cx="7024744" cy="1143000"/>
          </a:xfrm>
        </p:spPr>
        <p:txBody>
          <a:bodyPr>
            <a:normAutofit fontScale="90000"/>
          </a:bodyPr>
          <a:lstStyle/>
          <a:p>
            <a:pPr eaLnBrk="1" hangingPunct="1"/>
            <a:r>
              <a:rPr lang="en-US" altLang="en-US" dirty="0" smtClean="0"/>
              <a:t>Healthy Living: What to Eat?</a:t>
            </a:r>
            <a:br>
              <a:rPr lang="en-US" altLang="en-US" dirty="0" smtClean="0"/>
            </a:br>
            <a:r>
              <a:rPr lang="en-US" altLang="en-US" b="1" dirty="0" smtClean="0"/>
              <a:t>Fruits and Veggies </a:t>
            </a:r>
          </a:p>
        </p:txBody>
      </p:sp>
      <p:sp>
        <p:nvSpPr>
          <p:cNvPr id="18435" name="Content Placeholder 2"/>
          <p:cNvSpPr>
            <a:spLocks noGrp="1"/>
          </p:cNvSpPr>
          <p:nvPr>
            <p:ph idx="1"/>
          </p:nvPr>
        </p:nvSpPr>
        <p:spPr>
          <a:xfrm>
            <a:off x="1066800" y="1905000"/>
            <a:ext cx="7473212" cy="4025348"/>
          </a:xfrm>
        </p:spPr>
        <p:txBody>
          <a:bodyPr>
            <a:normAutofit fontScale="55000" lnSpcReduction="20000"/>
          </a:bodyPr>
          <a:lstStyle/>
          <a:p>
            <a:pPr eaLnBrk="1" hangingPunct="1"/>
            <a:r>
              <a:rPr lang="en-US" altLang="en-US" sz="2500" b="1" dirty="0" smtClean="0"/>
              <a:t>The ‘cancer prevention’ or heart healthy diet:</a:t>
            </a:r>
            <a:r>
              <a:rPr lang="en-US" altLang="en-US" sz="2500" dirty="0" smtClean="0"/>
              <a:t> COLORFUL </a:t>
            </a:r>
          </a:p>
          <a:p>
            <a:pPr lvl="2" eaLnBrk="1" hangingPunct="1"/>
            <a:r>
              <a:rPr lang="en-US" altLang="en-US" sz="2500" dirty="0" smtClean="0"/>
              <a:t>Fruits and vegetables ( 30gram) : 5 portions of non-starchy veg or fruit/day</a:t>
            </a:r>
          </a:p>
          <a:p>
            <a:pPr lvl="3"/>
            <a:r>
              <a:rPr lang="en-US" altLang="en-US" sz="2500" dirty="0" smtClean="0"/>
              <a:t>Also 1 portion of unprocessed grain with every meal</a:t>
            </a:r>
          </a:p>
          <a:p>
            <a:pPr marL="685800" lvl="2" indent="0" eaLnBrk="1" hangingPunct="1">
              <a:buNone/>
            </a:pPr>
            <a:endParaRPr lang="en-US" altLang="en-US" sz="1700" dirty="0" smtClean="0"/>
          </a:p>
          <a:p>
            <a:pPr lvl="1"/>
            <a:r>
              <a:rPr lang="en-US" altLang="en-US" sz="2500" dirty="0" smtClean="0"/>
              <a:t>Pooled analysis (20 studies)</a:t>
            </a:r>
          </a:p>
          <a:p>
            <a:pPr lvl="2"/>
            <a:r>
              <a:rPr lang="en-US" altLang="en-US" sz="2500" dirty="0" smtClean="0"/>
              <a:t>Total fruit and veg decreased only ER </a:t>
            </a:r>
            <a:r>
              <a:rPr lang="en-US" altLang="en-US" sz="2500" dirty="0" err="1" smtClean="0"/>
              <a:t>neg</a:t>
            </a:r>
            <a:r>
              <a:rPr lang="en-US" altLang="en-US" sz="2500" dirty="0" smtClean="0"/>
              <a:t> cancer</a:t>
            </a:r>
          </a:p>
          <a:p>
            <a:pPr lvl="2"/>
            <a:r>
              <a:rPr lang="en-US" altLang="en-US" sz="2500" dirty="0" smtClean="0"/>
              <a:t>Vegetable intake was most important</a:t>
            </a:r>
          </a:p>
          <a:p>
            <a:pPr marL="685800" lvl="2" indent="0">
              <a:buNone/>
            </a:pPr>
            <a:endParaRPr lang="en-US" altLang="en-US" sz="2500" dirty="0" smtClean="0"/>
          </a:p>
          <a:p>
            <a:pPr lvl="1"/>
            <a:r>
              <a:rPr lang="en-US" altLang="en-US" sz="2700" dirty="0" smtClean="0"/>
              <a:t>Carotenoids(biomarkers) decreased breast cancer risk</a:t>
            </a:r>
          </a:p>
          <a:p>
            <a:pPr lvl="3"/>
            <a:r>
              <a:rPr lang="en-US" altLang="en-US" sz="2500" dirty="0" smtClean="0"/>
              <a:t>Women of healthy weight and ER </a:t>
            </a:r>
            <a:r>
              <a:rPr lang="en-US" altLang="en-US" sz="2500" dirty="0" err="1" smtClean="0"/>
              <a:t>neg</a:t>
            </a:r>
            <a:r>
              <a:rPr lang="en-US" altLang="en-US" sz="2500" dirty="0" smtClean="0"/>
              <a:t> cancers</a:t>
            </a:r>
          </a:p>
          <a:p>
            <a:pPr lvl="3"/>
            <a:endParaRPr lang="en-US" altLang="en-US" sz="2500" dirty="0"/>
          </a:p>
          <a:p>
            <a:pPr lvl="1"/>
            <a:r>
              <a:rPr lang="en-US" altLang="en-US" sz="2500" dirty="0" smtClean="0"/>
              <a:t>5 Veg/Fruit per day PLUS 30 </a:t>
            </a:r>
            <a:r>
              <a:rPr lang="en-US" altLang="en-US" sz="2500" dirty="0" err="1" smtClean="0"/>
              <a:t>mins</a:t>
            </a:r>
            <a:r>
              <a:rPr lang="en-US" altLang="en-US" sz="2500" dirty="0" smtClean="0"/>
              <a:t> walking/day </a:t>
            </a:r>
            <a:r>
              <a:rPr lang="en-US" altLang="en-US" sz="2700" dirty="0" smtClean="0"/>
              <a:t>x 6 days</a:t>
            </a:r>
          </a:p>
          <a:p>
            <a:pPr lvl="2"/>
            <a:r>
              <a:rPr lang="en-US" altLang="en-US" sz="2500" dirty="0" smtClean="0"/>
              <a:t>Higher 10 year survival rates</a:t>
            </a:r>
          </a:p>
          <a:p>
            <a:pPr marL="685800" lvl="2" indent="0">
              <a:buNone/>
            </a:pPr>
            <a:r>
              <a:rPr lang="en-US" altLang="en-US" sz="2300" dirty="0"/>
              <a:t>	</a:t>
            </a:r>
            <a:endParaRPr lang="en-US" altLang="en-US" sz="2300" dirty="0" smtClean="0"/>
          </a:p>
          <a:p>
            <a:r>
              <a:rPr lang="en-US" altLang="en-US" sz="2500" b="1" dirty="0" smtClean="0"/>
              <a:t>Mechanism:</a:t>
            </a:r>
          </a:p>
          <a:p>
            <a:pPr lvl="1"/>
            <a:r>
              <a:rPr lang="en-US" altLang="en-US" sz="2500" dirty="0" smtClean="0"/>
              <a:t>Source of fiber that binds estrogen and prevents absorption in colon, </a:t>
            </a:r>
          </a:p>
          <a:p>
            <a:pPr lvl="1"/>
            <a:r>
              <a:rPr lang="en-US" altLang="en-US" sz="2500" dirty="0" smtClean="0"/>
              <a:t>Source of phytochemicals (carotenoids), that may  induce detoxifying enzymes</a:t>
            </a:r>
          </a:p>
          <a:p>
            <a:pPr lvl="1"/>
            <a:r>
              <a:rPr lang="en-US" altLang="en-US" sz="2500" dirty="0" smtClean="0"/>
              <a:t>Reduce risk of obesity which increases risk for postmenopausal breast cancer</a:t>
            </a:r>
          </a:p>
          <a:p>
            <a:pPr eaLnBrk="1" hangingPunct="1"/>
            <a:endParaRPr lang="en-US" altLang="en-US" dirty="0" smtClean="0"/>
          </a:p>
          <a:p>
            <a:pPr eaLnBrk="1" hangingPunct="1"/>
            <a:endParaRPr lang="en-US" altLang="en-US" dirty="0" smtClean="0"/>
          </a:p>
        </p:txBody>
      </p:sp>
      <p:sp>
        <p:nvSpPr>
          <p:cNvPr id="2" name="TextBox 1"/>
          <p:cNvSpPr txBox="1"/>
          <p:nvPr/>
        </p:nvSpPr>
        <p:spPr>
          <a:xfrm>
            <a:off x="457200" y="5835783"/>
            <a:ext cx="5791200" cy="830997"/>
          </a:xfrm>
          <a:prstGeom prst="rect">
            <a:avLst/>
          </a:prstGeom>
          <a:noFill/>
        </p:spPr>
        <p:txBody>
          <a:bodyPr wrap="square" rtlCol="0">
            <a:spAutoFit/>
          </a:bodyPr>
          <a:lstStyle/>
          <a:p>
            <a:r>
              <a:rPr lang="en-US" sz="1200" dirty="0" smtClean="0"/>
              <a:t>Jung, J Natl </a:t>
            </a:r>
            <a:r>
              <a:rPr lang="en-US" sz="1200" dirty="0" err="1" smtClean="0"/>
              <a:t>Canc</a:t>
            </a:r>
            <a:r>
              <a:rPr lang="en-US" sz="1200" dirty="0" smtClean="0"/>
              <a:t> I, 2013</a:t>
            </a:r>
          </a:p>
          <a:p>
            <a:r>
              <a:rPr lang="en-US" sz="1200" dirty="0" err="1" smtClean="0"/>
              <a:t>Eliassen</a:t>
            </a:r>
            <a:r>
              <a:rPr lang="en-US" sz="1200" dirty="0" smtClean="0"/>
              <a:t>, J Natl </a:t>
            </a:r>
            <a:r>
              <a:rPr lang="en-US" sz="1200" dirty="0" err="1" smtClean="0"/>
              <a:t>Canc</a:t>
            </a:r>
            <a:r>
              <a:rPr lang="en-US" sz="1200" dirty="0" smtClean="0"/>
              <a:t> I 2012</a:t>
            </a:r>
          </a:p>
          <a:p>
            <a:r>
              <a:rPr lang="en-US" sz="1200" dirty="0" smtClean="0"/>
              <a:t>King-</a:t>
            </a:r>
            <a:r>
              <a:rPr lang="en-US" sz="1200" dirty="0" err="1" smtClean="0"/>
              <a:t>Batoon</a:t>
            </a:r>
            <a:r>
              <a:rPr lang="en-US" sz="1200" dirty="0" smtClean="0"/>
              <a:t> Environ </a:t>
            </a:r>
            <a:r>
              <a:rPr lang="en-US" sz="1200" dirty="0" err="1" smtClean="0"/>
              <a:t>Mol</a:t>
            </a:r>
            <a:r>
              <a:rPr lang="en-US" sz="1200" dirty="0" smtClean="0"/>
              <a:t> Mutagen 2008</a:t>
            </a:r>
          </a:p>
          <a:p>
            <a:r>
              <a:rPr lang="en-US" sz="1200" dirty="0" smtClean="0"/>
              <a:t>Pierce J </a:t>
            </a:r>
            <a:r>
              <a:rPr lang="en-US" sz="1200" dirty="0" err="1" smtClean="0"/>
              <a:t>Clin</a:t>
            </a:r>
            <a:r>
              <a:rPr lang="en-US" sz="1200" dirty="0" smtClean="0"/>
              <a:t> </a:t>
            </a:r>
            <a:r>
              <a:rPr lang="en-US" sz="1200" dirty="0" err="1" smtClean="0"/>
              <a:t>Oncol</a:t>
            </a:r>
            <a:r>
              <a:rPr lang="en-US" sz="1200" dirty="0" smtClean="0"/>
              <a:t> 2007</a:t>
            </a:r>
            <a:endParaRPr lang="en-US" sz="1200" dirty="0"/>
          </a:p>
        </p:txBody>
      </p:sp>
    </p:spTree>
    <p:extLst>
      <p:ext uri="{BB962C8B-B14F-4D97-AF65-F5344CB8AC3E}">
        <p14:creationId xmlns:p14="http://schemas.microsoft.com/office/powerpoint/2010/main" val="296174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435">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435">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435">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435">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435">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435">
                                            <p:txEl>
                                              <p:pRg st="11" end="1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435">
                                            <p:txEl>
                                              <p:pRg st="12" end="1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435">
                                            <p:txEl>
                                              <p:pRg st="13" end="1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435">
                                            <p:txEl>
                                              <p:pRg st="14" end="1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435">
                                            <p:txEl>
                                              <p:pRg st="15" end="15"/>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435">
                                            <p:txEl>
                                              <p:pRg st="16" end="16"/>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435">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Healthy Living: What to Eat?</a:t>
            </a:r>
            <a:br>
              <a:rPr lang="en-US" altLang="en-US" dirty="0"/>
            </a:br>
            <a:r>
              <a:rPr lang="en-US" altLang="en-US" b="1" dirty="0" smtClean="0"/>
              <a:t>Limit These</a:t>
            </a:r>
            <a:endParaRPr lang="en-US" dirty="0"/>
          </a:p>
        </p:txBody>
      </p:sp>
      <p:sp>
        <p:nvSpPr>
          <p:cNvPr id="3" name="Content Placeholder 2"/>
          <p:cNvSpPr>
            <a:spLocks noGrp="1"/>
          </p:cNvSpPr>
          <p:nvPr>
            <p:ph idx="1"/>
          </p:nvPr>
        </p:nvSpPr>
        <p:spPr>
          <a:xfrm>
            <a:off x="1043492" y="2323652"/>
            <a:ext cx="7262308" cy="3508977"/>
          </a:xfrm>
        </p:spPr>
        <p:txBody>
          <a:bodyPr>
            <a:normAutofit/>
          </a:bodyPr>
          <a:lstStyle/>
          <a:p>
            <a:pPr lvl="1"/>
            <a:r>
              <a:rPr lang="en-US" altLang="en-US" dirty="0"/>
              <a:t>E</a:t>
            </a:r>
            <a:r>
              <a:rPr lang="en-US" altLang="en-US" dirty="0" smtClean="0"/>
              <a:t>nergy </a:t>
            </a:r>
            <a:r>
              <a:rPr lang="en-US" altLang="en-US" dirty="0"/>
              <a:t>dense </a:t>
            </a:r>
            <a:r>
              <a:rPr lang="en-US" altLang="en-US" dirty="0" smtClean="0"/>
              <a:t>foods  &gt;225-275kcal/100g ( ex. chocolate bar</a:t>
            </a:r>
            <a:r>
              <a:rPr lang="en-US" altLang="en-US" dirty="0"/>
              <a:t>)</a:t>
            </a:r>
            <a:endParaRPr lang="en-US" altLang="en-US" dirty="0" smtClean="0"/>
          </a:p>
          <a:p>
            <a:pPr lvl="3"/>
            <a:r>
              <a:rPr lang="en-US" altLang="en-US" dirty="0" smtClean="0"/>
              <a:t>4 squares of chocolate = 16 strawberries in calories</a:t>
            </a:r>
          </a:p>
          <a:p>
            <a:pPr lvl="1"/>
            <a:r>
              <a:rPr lang="en-US" altLang="en-US" dirty="0"/>
              <a:t>F</a:t>
            </a:r>
            <a:r>
              <a:rPr lang="en-US" altLang="en-US" dirty="0" smtClean="0"/>
              <a:t>ast foods</a:t>
            </a:r>
          </a:p>
          <a:p>
            <a:pPr lvl="1"/>
            <a:r>
              <a:rPr lang="en-US" altLang="en-US" dirty="0" smtClean="0"/>
              <a:t>Red Meats</a:t>
            </a:r>
          </a:p>
          <a:p>
            <a:pPr lvl="2"/>
            <a:r>
              <a:rPr lang="en-US" altLang="en-US" dirty="0" smtClean="0"/>
              <a:t>Aim for Lean Protein( eat less than 18oz per week, not processed)</a:t>
            </a:r>
          </a:p>
          <a:p>
            <a:pPr lvl="2"/>
            <a:r>
              <a:rPr lang="en-US" altLang="en-US" dirty="0" smtClean="0"/>
              <a:t>Fish, white meat better than red meat</a:t>
            </a:r>
            <a:endParaRPr lang="en-US" altLang="en-US" dirty="0"/>
          </a:p>
          <a:p>
            <a:pPr marL="68580" indent="0">
              <a:buNone/>
            </a:pPr>
            <a:endParaRPr lang="en-US" dirty="0"/>
          </a:p>
        </p:txBody>
      </p:sp>
    </p:spTree>
    <p:extLst>
      <p:ext uri="{BB962C8B-B14F-4D97-AF65-F5344CB8AC3E}">
        <p14:creationId xmlns:p14="http://schemas.microsoft.com/office/powerpoint/2010/main" val="26182373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Healthy Living: What to Eat?</a:t>
            </a:r>
            <a:br>
              <a:rPr lang="en-US" altLang="en-US" dirty="0"/>
            </a:br>
            <a:r>
              <a:rPr lang="en-US" b="1" dirty="0" smtClean="0"/>
              <a:t>Dietary fat</a:t>
            </a:r>
            <a:endParaRPr lang="en-US" b="1" dirty="0"/>
          </a:p>
        </p:txBody>
      </p:sp>
      <p:sp>
        <p:nvSpPr>
          <p:cNvPr id="3" name="Content Placeholder 2"/>
          <p:cNvSpPr>
            <a:spLocks noGrp="1"/>
          </p:cNvSpPr>
          <p:nvPr>
            <p:ph idx="1"/>
          </p:nvPr>
        </p:nvSpPr>
        <p:spPr>
          <a:xfrm>
            <a:off x="1043492" y="2323652"/>
            <a:ext cx="7186108" cy="3508977"/>
          </a:xfrm>
        </p:spPr>
        <p:txBody>
          <a:bodyPr>
            <a:normAutofit/>
          </a:bodyPr>
          <a:lstStyle/>
          <a:p>
            <a:r>
              <a:rPr lang="en-US" sz="1900" dirty="0" smtClean="0"/>
              <a:t>Decrease dietary fat</a:t>
            </a:r>
          </a:p>
          <a:p>
            <a:r>
              <a:rPr lang="en-US" sz="1900" dirty="0" smtClean="0"/>
              <a:t>Sources should be plant( olive, canola oil, avocado) and fatty fish vs red meat</a:t>
            </a:r>
          </a:p>
          <a:p>
            <a:r>
              <a:rPr lang="en-US" sz="1900" dirty="0" smtClean="0"/>
              <a:t>90,655 women prospective study</a:t>
            </a:r>
          </a:p>
          <a:p>
            <a:pPr lvl="1"/>
            <a:r>
              <a:rPr lang="en-US" sz="1900" dirty="0" smtClean="0"/>
              <a:t>Dietary fat increased risk of recurrence or death in premenopausal women</a:t>
            </a:r>
          </a:p>
          <a:p>
            <a:r>
              <a:rPr lang="en-US" sz="1900" dirty="0" smtClean="0"/>
              <a:t>WINS ( n=2437)- protective effective of reduced fat  (and 6 </a:t>
            </a:r>
            <a:r>
              <a:rPr lang="en-US" sz="1900" dirty="0" err="1" smtClean="0"/>
              <a:t>lb</a:t>
            </a:r>
            <a:r>
              <a:rPr lang="en-US" sz="1900" dirty="0" smtClean="0"/>
              <a:t> </a:t>
            </a:r>
            <a:r>
              <a:rPr lang="en-US" sz="1900" dirty="0" err="1" smtClean="0"/>
              <a:t>wt</a:t>
            </a:r>
            <a:r>
              <a:rPr lang="en-US" sz="1900" dirty="0" smtClean="0"/>
              <a:t> loss) particularly in ER negative cancer. Reduced risk of recurrence by  24%</a:t>
            </a:r>
          </a:p>
          <a:p>
            <a:pPr lvl="1"/>
            <a:endParaRPr lang="en-US" dirty="0"/>
          </a:p>
        </p:txBody>
      </p:sp>
      <p:sp>
        <p:nvSpPr>
          <p:cNvPr id="4" name="TextBox 3"/>
          <p:cNvSpPr txBox="1"/>
          <p:nvPr/>
        </p:nvSpPr>
        <p:spPr>
          <a:xfrm>
            <a:off x="622150" y="5464752"/>
            <a:ext cx="3810000" cy="646331"/>
          </a:xfrm>
          <a:prstGeom prst="rect">
            <a:avLst/>
          </a:prstGeom>
          <a:noFill/>
        </p:spPr>
        <p:txBody>
          <a:bodyPr wrap="square" rtlCol="0">
            <a:spAutoFit/>
          </a:bodyPr>
          <a:lstStyle/>
          <a:p>
            <a:r>
              <a:rPr lang="en-US" dirty="0" smtClean="0"/>
              <a:t>Cho. J Natl Can I, 2003</a:t>
            </a:r>
          </a:p>
          <a:p>
            <a:r>
              <a:rPr lang="en-US" dirty="0" err="1" smtClean="0"/>
              <a:t>Chlebowski</a:t>
            </a:r>
            <a:r>
              <a:rPr lang="en-US" dirty="0" smtClean="0"/>
              <a:t>, Breast 2013</a:t>
            </a:r>
            <a:endParaRPr lang="en-US" dirty="0"/>
          </a:p>
        </p:txBody>
      </p:sp>
    </p:spTree>
    <p:extLst>
      <p:ext uri="{BB962C8B-B14F-4D97-AF65-F5344CB8AC3E}">
        <p14:creationId xmlns:p14="http://schemas.microsoft.com/office/powerpoint/2010/main" val="5009139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043490" y="381000"/>
            <a:ext cx="7024744" cy="1143000"/>
          </a:xfrm>
        </p:spPr>
        <p:txBody>
          <a:bodyPr>
            <a:normAutofit/>
          </a:bodyPr>
          <a:lstStyle/>
          <a:p>
            <a:r>
              <a:rPr lang="en-US" altLang="en-US" dirty="0"/>
              <a:t>Healthy Living</a:t>
            </a:r>
            <a:r>
              <a:rPr lang="en-US" altLang="en-US" dirty="0" smtClean="0"/>
              <a:t>: </a:t>
            </a:r>
            <a:r>
              <a:rPr lang="en-US" altLang="en-US" b="1" dirty="0" smtClean="0"/>
              <a:t>Drinks</a:t>
            </a:r>
          </a:p>
        </p:txBody>
      </p:sp>
      <p:sp>
        <p:nvSpPr>
          <p:cNvPr id="19459" name="Content Placeholder 2"/>
          <p:cNvSpPr>
            <a:spLocks noGrp="1"/>
          </p:cNvSpPr>
          <p:nvPr>
            <p:ph idx="1"/>
          </p:nvPr>
        </p:nvSpPr>
        <p:spPr>
          <a:xfrm>
            <a:off x="980559" y="1718412"/>
            <a:ext cx="7262308" cy="3691788"/>
          </a:xfrm>
        </p:spPr>
        <p:txBody>
          <a:bodyPr>
            <a:normAutofit fontScale="92500" lnSpcReduction="10000"/>
          </a:bodyPr>
          <a:lstStyle/>
          <a:p>
            <a:endParaRPr lang="en-US" altLang="en-US" dirty="0"/>
          </a:p>
          <a:p>
            <a:r>
              <a:rPr lang="en-US" altLang="en-US" dirty="0"/>
              <a:t>D</a:t>
            </a:r>
            <a:r>
              <a:rPr lang="en-US" altLang="en-US" dirty="0" smtClean="0"/>
              <a:t>rink plenty of water</a:t>
            </a:r>
          </a:p>
          <a:p>
            <a:pPr marL="342900" lvl="1"/>
            <a:r>
              <a:rPr lang="en-US" altLang="en-US" dirty="0"/>
              <a:t>Avoid sugary </a:t>
            </a:r>
            <a:r>
              <a:rPr lang="en-US" altLang="en-US" dirty="0" smtClean="0"/>
              <a:t>drinks</a:t>
            </a:r>
          </a:p>
          <a:p>
            <a:r>
              <a:rPr lang="en-US" altLang="en-US" dirty="0" smtClean="0"/>
              <a:t>Alcohol intake: Limit to no more than one drink per day ( NCCN, AICR)</a:t>
            </a:r>
          </a:p>
          <a:p>
            <a:pPr lvl="2"/>
            <a:r>
              <a:rPr lang="en-US" altLang="en-US" dirty="0" smtClean="0"/>
              <a:t> Million Women Study: Every 10 g/day Increases RR of developing breast ca by 7.1%</a:t>
            </a:r>
          </a:p>
          <a:p>
            <a:pPr lvl="2"/>
            <a:r>
              <a:rPr lang="en-US" altLang="en-US" dirty="0" smtClean="0"/>
              <a:t>3-4 drinks/week increases recurrence</a:t>
            </a:r>
          </a:p>
          <a:p>
            <a:pPr lvl="3"/>
            <a:r>
              <a:rPr lang="en-US" altLang="en-US" dirty="0" smtClean="0"/>
              <a:t>Especially </a:t>
            </a:r>
            <a:r>
              <a:rPr lang="en-US" altLang="en-US" dirty="0" err="1" smtClean="0"/>
              <a:t>postmenop</a:t>
            </a:r>
            <a:r>
              <a:rPr lang="en-US" altLang="en-US" dirty="0" smtClean="0"/>
              <a:t> and overweight women</a:t>
            </a:r>
          </a:p>
          <a:p>
            <a:pPr marL="896112" lvl="3" indent="0">
              <a:buNone/>
            </a:pPr>
            <a:endParaRPr lang="en-US" altLang="en-US" dirty="0" smtClean="0"/>
          </a:p>
          <a:p>
            <a:pPr lvl="2"/>
            <a:r>
              <a:rPr lang="en-US" altLang="en-US" dirty="0" smtClean="0"/>
              <a:t>Mechanisms:  </a:t>
            </a:r>
            <a:r>
              <a:rPr lang="en-US" altLang="en-US" dirty="0" err="1" smtClean="0"/>
              <a:t>memb</a:t>
            </a:r>
            <a:r>
              <a:rPr lang="en-US" altLang="en-US" dirty="0" smtClean="0"/>
              <a:t> permeability, ROS,</a:t>
            </a:r>
            <a:r>
              <a:rPr lang="en-US" altLang="en-US" dirty="0"/>
              <a:t> DNA </a:t>
            </a:r>
            <a:r>
              <a:rPr lang="en-US" altLang="en-US" dirty="0" smtClean="0"/>
              <a:t>repair  </a:t>
            </a:r>
          </a:p>
          <a:p>
            <a:pPr marL="68580" indent="0">
              <a:buNone/>
            </a:pPr>
            <a:endParaRPr lang="en-US" altLang="en-US" dirty="0" smtClean="0"/>
          </a:p>
          <a:p>
            <a:pPr eaLnBrk="1" hangingPunct="1"/>
            <a:endParaRPr lang="en-US" altLang="en-US" dirty="0" smtClean="0"/>
          </a:p>
        </p:txBody>
      </p:sp>
      <p:sp>
        <p:nvSpPr>
          <p:cNvPr id="3" name="TextBox 2"/>
          <p:cNvSpPr txBox="1"/>
          <p:nvPr/>
        </p:nvSpPr>
        <p:spPr>
          <a:xfrm>
            <a:off x="967307" y="5639010"/>
            <a:ext cx="4495800" cy="1200329"/>
          </a:xfrm>
          <a:prstGeom prst="rect">
            <a:avLst/>
          </a:prstGeom>
          <a:noFill/>
        </p:spPr>
        <p:txBody>
          <a:bodyPr wrap="square" rtlCol="0">
            <a:spAutoFit/>
          </a:bodyPr>
          <a:lstStyle/>
          <a:p>
            <a:r>
              <a:rPr lang="en-US" dirty="0" smtClean="0"/>
              <a:t>Allen, J Nat Can I, 2009</a:t>
            </a:r>
          </a:p>
          <a:p>
            <a:r>
              <a:rPr lang="en-US" dirty="0" smtClean="0"/>
              <a:t>Kwan JCO, 2010</a:t>
            </a:r>
          </a:p>
          <a:p>
            <a:r>
              <a:rPr lang="en-US" dirty="0" err="1" smtClean="0"/>
              <a:t>Ferrini</a:t>
            </a:r>
            <a:r>
              <a:rPr lang="en-US" dirty="0" smtClean="0"/>
              <a:t> </a:t>
            </a:r>
            <a:r>
              <a:rPr lang="en-US" dirty="0" err="1" smtClean="0"/>
              <a:t>ecancermedicalscience</a:t>
            </a:r>
            <a:r>
              <a:rPr lang="en-US" dirty="0" smtClean="0"/>
              <a:t> 2015</a:t>
            </a:r>
          </a:p>
          <a:p>
            <a:endParaRPr lang="en-US" dirty="0"/>
          </a:p>
        </p:txBody>
      </p:sp>
      <p:sp>
        <p:nvSpPr>
          <p:cNvPr id="4" name="Up Arrow 3"/>
          <p:cNvSpPr/>
          <p:nvPr/>
        </p:nvSpPr>
        <p:spPr>
          <a:xfrm>
            <a:off x="3496558" y="4870374"/>
            <a:ext cx="152400" cy="30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a:off x="5991321" y="4946574"/>
            <a:ext cx="152400" cy="228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6553200" y="4889077"/>
            <a:ext cx="152400" cy="3435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51915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043492" y="685800"/>
            <a:ext cx="7024744" cy="1143000"/>
          </a:xfrm>
        </p:spPr>
        <p:txBody>
          <a:bodyPr>
            <a:normAutofit fontScale="90000"/>
          </a:bodyPr>
          <a:lstStyle/>
          <a:p>
            <a:pPr eaLnBrk="1" hangingPunct="1"/>
            <a:r>
              <a:rPr lang="en-US" altLang="en-US" dirty="0" smtClean="0"/>
              <a:t>Healthy Living: </a:t>
            </a:r>
            <a:r>
              <a:rPr lang="en-US" altLang="en-US" b="1" dirty="0" smtClean="0"/>
              <a:t>Controversial</a:t>
            </a:r>
            <a:r>
              <a:rPr lang="en-US" altLang="en-US" dirty="0" smtClean="0"/>
              <a:t/>
            </a:r>
            <a:br>
              <a:rPr lang="en-US" altLang="en-US" dirty="0" smtClean="0"/>
            </a:br>
            <a:endParaRPr lang="en-US" altLang="en-US" dirty="0" smtClean="0"/>
          </a:p>
        </p:txBody>
      </p:sp>
      <p:sp>
        <p:nvSpPr>
          <p:cNvPr id="25603" name="Content Placeholder 2"/>
          <p:cNvSpPr>
            <a:spLocks noGrp="1"/>
          </p:cNvSpPr>
          <p:nvPr>
            <p:ph idx="1"/>
          </p:nvPr>
        </p:nvSpPr>
        <p:spPr>
          <a:xfrm>
            <a:off x="1043492" y="1821305"/>
            <a:ext cx="6777317" cy="3741295"/>
          </a:xfrm>
        </p:spPr>
        <p:txBody>
          <a:bodyPr>
            <a:normAutofit fontScale="62500" lnSpcReduction="20000"/>
          </a:bodyPr>
          <a:lstStyle/>
          <a:p>
            <a:pPr eaLnBrk="1" hangingPunct="1"/>
            <a:r>
              <a:rPr lang="en-US" altLang="en-US" sz="2900" b="1" dirty="0" smtClean="0"/>
              <a:t>Soy products</a:t>
            </a:r>
          </a:p>
          <a:p>
            <a:pPr lvl="1"/>
            <a:r>
              <a:rPr lang="en-US" altLang="en-US" sz="2900" dirty="0" smtClean="0"/>
              <a:t>2-3 servings/week is ok</a:t>
            </a:r>
          </a:p>
          <a:p>
            <a:pPr lvl="1"/>
            <a:r>
              <a:rPr lang="en-US" altLang="en-US" sz="2900" dirty="0" smtClean="0"/>
              <a:t>Some studies suggest soy may be protective in Asian populations (decrease risk and recurrence)</a:t>
            </a:r>
          </a:p>
          <a:p>
            <a:pPr lvl="1"/>
            <a:r>
              <a:rPr lang="en-US" altLang="en-US" sz="2900" dirty="0" smtClean="0"/>
              <a:t>Western diets – no association b/w </a:t>
            </a:r>
            <a:r>
              <a:rPr lang="en-US" altLang="en-US" sz="2900" dirty="0" err="1" smtClean="0"/>
              <a:t>isoflavone</a:t>
            </a:r>
            <a:r>
              <a:rPr lang="en-US" altLang="en-US" sz="2900" dirty="0" smtClean="0"/>
              <a:t> and breast ca risk</a:t>
            </a:r>
          </a:p>
          <a:p>
            <a:pPr lvl="1"/>
            <a:r>
              <a:rPr lang="en-US" altLang="en-US" sz="2900" dirty="0" smtClean="0"/>
              <a:t>Avoid soy supplements</a:t>
            </a:r>
          </a:p>
          <a:p>
            <a:pPr lvl="1"/>
            <a:r>
              <a:rPr lang="en-US" altLang="en-US" sz="2900" dirty="0" smtClean="0"/>
              <a:t>Soybean oil, soy sauce, soy lecithin DON’T CONTAIN PHYTOESTROGEN- Eat as much as you want</a:t>
            </a:r>
          </a:p>
          <a:p>
            <a:r>
              <a:rPr lang="en-US" altLang="en-US" sz="2900" b="1" dirty="0" smtClean="0"/>
              <a:t>Vitamins</a:t>
            </a:r>
          </a:p>
          <a:p>
            <a:pPr lvl="1"/>
            <a:r>
              <a:rPr lang="en-US" altLang="en-US" sz="2900" dirty="0" smtClean="0"/>
              <a:t>Vitamin D supplement for bone health or gen health needs.</a:t>
            </a:r>
          </a:p>
          <a:p>
            <a:pPr lvl="2"/>
            <a:r>
              <a:rPr lang="en-US" altLang="en-US" sz="2900" dirty="0" smtClean="0"/>
              <a:t>No clear evidence for cancer control benefit.</a:t>
            </a:r>
          </a:p>
          <a:p>
            <a:r>
              <a:rPr lang="en-US" altLang="en-US" sz="2900" b="1" dirty="0" smtClean="0"/>
              <a:t>Don’t use Supplements</a:t>
            </a:r>
          </a:p>
          <a:p>
            <a:endParaRPr lang="en-US" altLang="en-US" dirty="0" smtClean="0"/>
          </a:p>
          <a:p>
            <a:endParaRPr lang="en-US" altLang="en-US" dirty="0" smtClean="0"/>
          </a:p>
        </p:txBody>
      </p:sp>
      <p:sp>
        <p:nvSpPr>
          <p:cNvPr id="2" name="TextBox 1"/>
          <p:cNvSpPr txBox="1"/>
          <p:nvPr/>
        </p:nvSpPr>
        <p:spPr>
          <a:xfrm>
            <a:off x="838200" y="5832629"/>
            <a:ext cx="3886200" cy="830997"/>
          </a:xfrm>
          <a:prstGeom prst="rect">
            <a:avLst/>
          </a:prstGeom>
          <a:noFill/>
        </p:spPr>
        <p:txBody>
          <a:bodyPr wrap="square" rtlCol="0">
            <a:spAutoFit/>
          </a:bodyPr>
          <a:lstStyle/>
          <a:p>
            <a:r>
              <a:rPr lang="en-US" sz="1200" dirty="0" smtClean="0"/>
              <a:t>Wu Br. J Cancer 2008</a:t>
            </a:r>
          </a:p>
          <a:p>
            <a:r>
              <a:rPr lang="en-US" sz="1200" dirty="0" smtClean="0"/>
              <a:t>Chen </a:t>
            </a:r>
            <a:r>
              <a:rPr lang="en-US" sz="1200" dirty="0" err="1" smtClean="0"/>
              <a:t>Plos</a:t>
            </a:r>
            <a:r>
              <a:rPr lang="en-US" sz="1200" dirty="0" smtClean="0"/>
              <a:t> One 2014</a:t>
            </a:r>
          </a:p>
          <a:p>
            <a:r>
              <a:rPr lang="en-US" sz="1200" dirty="0" err="1" smtClean="0"/>
              <a:t>Nechuta</a:t>
            </a:r>
            <a:r>
              <a:rPr lang="en-US" sz="1200" dirty="0" smtClean="0"/>
              <a:t> Am J </a:t>
            </a:r>
            <a:r>
              <a:rPr lang="en-US" sz="1200" dirty="0" err="1" smtClean="0"/>
              <a:t>Clin</a:t>
            </a:r>
            <a:r>
              <a:rPr lang="en-US" sz="1200" dirty="0" smtClean="0"/>
              <a:t> Cnut 2012</a:t>
            </a:r>
          </a:p>
          <a:p>
            <a:r>
              <a:rPr lang="en-US" sz="1200" dirty="0" smtClean="0"/>
              <a:t>Dong Breast </a:t>
            </a:r>
            <a:r>
              <a:rPr lang="en-US" sz="1200" dirty="0" err="1" smtClean="0"/>
              <a:t>Canc</a:t>
            </a:r>
            <a:r>
              <a:rPr lang="en-US" sz="1200" dirty="0" smtClean="0"/>
              <a:t> Res Treat 2011</a:t>
            </a:r>
            <a:endParaRPr lang="en-US" sz="1200" dirty="0"/>
          </a:p>
        </p:txBody>
      </p:sp>
    </p:spTree>
    <p:extLst>
      <p:ext uri="{BB962C8B-B14F-4D97-AF65-F5344CB8AC3E}">
        <p14:creationId xmlns:p14="http://schemas.microsoft.com/office/powerpoint/2010/main" val="20395528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Healthy Living: </a:t>
            </a:r>
            <a:r>
              <a:rPr lang="en-US" b="1" dirty="0" smtClean="0"/>
              <a:t>Mediterranean Diet</a:t>
            </a:r>
            <a:endParaRPr lang="en-US" b="1" dirty="0"/>
          </a:p>
        </p:txBody>
      </p:sp>
      <p:sp>
        <p:nvSpPr>
          <p:cNvPr id="3" name="Content Placeholder 2"/>
          <p:cNvSpPr>
            <a:spLocks noGrp="1"/>
          </p:cNvSpPr>
          <p:nvPr>
            <p:ph idx="1"/>
          </p:nvPr>
        </p:nvSpPr>
        <p:spPr/>
        <p:txBody>
          <a:bodyPr>
            <a:normAutofit fontScale="92500"/>
          </a:bodyPr>
          <a:lstStyle/>
          <a:p>
            <a:r>
              <a:rPr lang="en-US" dirty="0" smtClean="0"/>
              <a:t>Mediterranean: Fish, poultry, dairy, alcohol with meals, small red meats. Legumes, nuts, grains veg, fruits with olive oil</a:t>
            </a:r>
          </a:p>
          <a:p>
            <a:r>
              <a:rPr lang="en-US" dirty="0" err="1" smtClean="0"/>
              <a:t>Predimed</a:t>
            </a:r>
            <a:r>
              <a:rPr lang="en-US" dirty="0" smtClean="0"/>
              <a:t> trial ( 6 year- 4282 women, 60-80 at high risk for CVD</a:t>
            </a:r>
          </a:p>
          <a:p>
            <a:pPr lvl="1"/>
            <a:r>
              <a:rPr lang="en-US" dirty="0" smtClean="0"/>
              <a:t>Extra virgin olive oil, mixed nuts vs low fat</a:t>
            </a:r>
          </a:p>
          <a:p>
            <a:pPr lvl="1"/>
            <a:r>
              <a:rPr lang="en-US" dirty="0" smtClean="0"/>
              <a:t>Olive oil: HR .32 breast cancer</a:t>
            </a:r>
          </a:p>
          <a:p>
            <a:pPr lvl="1"/>
            <a:r>
              <a:rPr lang="en-US" dirty="0" smtClean="0"/>
              <a:t>Nuts:  HR=  .59 breast cancer</a:t>
            </a:r>
          </a:p>
          <a:p>
            <a:pPr lvl="1"/>
            <a:r>
              <a:rPr lang="en-US" dirty="0" smtClean="0"/>
              <a:t>Olive oil : polyphenols or oleic acid</a:t>
            </a:r>
          </a:p>
          <a:p>
            <a:pPr lvl="1"/>
            <a:endParaRPr lang="en-US" dirty="0" smtClean="0"/>
          </a:p>
        </p:txBody>
      </p:sp>
      <p:sp>
        <p:nvSpPr>
          <p:cNvPr id="4" name="TextBox 3"/>
          <p:cNvSpPr txBox="1"/>
          <p:nvPr/>
        </p:nvSpPr>
        <p:spPr>
          <a:xfrm>
            <a:off x="914400" y="5913815"/>
            <a:ext cx="4648200" cy="369332"/>
          </a:xfrm>
          <a:prstGeom prst="rect">
            <a:avLst/>
          </a:prstGeom>
          <a:noFill/>
        </p:spPr>
        <p:txBody>
          <a:bodyPr wrap="square" rtlCol="0">
            <a:spAutoFit/>
          </a:bodyPr>
          <a:lstStyle/>
          <a:p>
            <a:r>
              <a:rPr lang="en-US" dirty="0" smtClean="0"/>
              <a:t>Toledo, </a:t>
            </a:r>
            <a:r>
              <a:rPr lang="en-US" dirty="0" err="1" smtClean="0"/>
              <a:t>Jama</a:t>
            </a:r>
            <a:r>
              <a:rPr lang="en-US" dirty="0" smtClean="0"/>
              <a:t> </a:t>
            </a:r>
            <a:r>
              <a:rPr lang="en-US" dirty="0" err="1"/>
              <a:t>I</a:t>
            </a:r>
            <a:r>
              <a:rPr lang="en-US" dirty="0" err="1" smtClean="0"/>
              <a:t>nt</a:t>
            </a:r>
            <a:r>
              <a:rPr lang="en-US" dirty="0" smtClean="0"/>
              <a:t> Med, 2015</a:t>
            </a:r>
            <a:endParaRPr lang="en-US" dirty="0"/>
          </a:p>
        </p:txBody>
      </p:sp>
    </p:spTree>
    <p:extLst>
      <p:ext uri="{BB962C8B-B14F-4D97-AF65-F5344CB8AC3E}">
        <p14:creationId xmlns:p14="http://schemas.microsoft.com/office/powerpoint/2010/main" val="6651849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683" y="1295400"/>
            <a:ext cx="7024744" cy="1143000"/>
          </a:xfrm>
        </p:spPr>
        <p:txBody>
          <a:bodyPr rtlCol="0">
            <a:normAutofit fontScale="90000"/>
          </a:bodyPr>
          <a:lstStyle/>
          <a:p>
            <a:pPr eaLnBrk="1" fontAlgn="auto" hangingPunct="1">
              <a:spcAft>
                <a:spcPts val="0"/>
              </a:spcAft>
              <a:defRPr/>
            </a:pPr>
            <a:r>
              <a:rPr lang="en-US" sz="2700" dirty="0" smtClean="0"/>
              <a:t>Healthy Living: World Cancer Research Fund(WCRF) and American Institute for Cancer Research( AICR) guidelines</a:t>
            </a:r>
            <a:r>
              <a:rPr lang="en-US" dirty="0" smtClean="0"/>
              <a:t/>
            </a:r>
            <a:br>
              <a:rPr lang="en-US" dirty="0" smtClean="0"/>
            </a:br>
            <a:endParaRPr lang="en-US" dirty="0"/>
          </a:p>
        </p:txBody>
      </p:sp>
      <p:sp>
        <p:nvSpPr>
          <p:cNvPr id="23555" name="Content Placeholder 2"/>
          <p:cNvSpPr>
            <a:spLocks noGrp="1"/>
          </p:cNvSpPr>
          <p:nvPr>
            <p:ph idx="1"/>
          </p:nvPr>
        </p:nvSpPr>
        <p:spPr/>
        <p:txBody>
          <a:bodyPr>
            <a:normAutofit/>
          </a:bodyPr>
          <a:lstStyle/>
          <a:p>
            <a:pPr marL="68580" indent="0" eaLnBrk="1" hangingPunct="1">
              <a:buNone/>
            </a:pPr>
            <a:endParaRPr lang="en-US" altLang="en-US" dirty="0"/>
          </a:p>
          <a:p>
            <a:pPr eaLnBrk="1" hangingPunct="1"/>
            <a:r>
              <a:rPr lang="en-US" altLang="en-US" dirty="0" err="1" smtClean="0"/>
              <a:t>Romaguera</a:t>
            </a:r>
            <a:r>
              <a:rPr lang="en-US" altLang="en-US" dirty="0" smtClean="0"/>
              <a:t> ( 2012) EPIC study results,  &gt;300,000 participants. 11 year follow-up studying adherence to WCFR/AICR guidelines</a:t>
            </a:r>
          </a:p>
          <a:p>
            <a:pPr lvl="1"/>
            <a:r>
              <a:rPr lang="en-US" altLang="en-US" dirty="0" smtClean="0"/>
              <a:t>Lower risk of most cancers including breast</a:t>
            </a:r>
          </a:p>
        </p:txBody>
      </p:sp>
    </p:spTree>
    <p:extLst>
      <p:ext uri="{BB962C8B-B14F-4D97-AF65-F5344CB8AC3E}">
        <p14:creationId xmlns:p14="http://schemas.microsoft.com/office/powerpoint/2010/main" val="32492110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Physical Activity</a:t>
            </a:r>
            <a:endParaRPr lang="en-US" dirty="0"/>
          </a:p>
        </p:txBody>
      </p:sp>
      <p:sp>
        <p:nvSpPr>
          <p:cNvPr id="6" name="Subtitle 5"/>
          <p:cNvSpPr>
            <a:spLocks noGrp="1"/>
          </p:cNvSpPr>
          <p:nvPr>
            <p:ph type="subTitle" idx="1"/>
          </p:nvPr>
        </p:nvSpPr>
        <p:spPr/>
        <p:txBody>
          <a:bodyPr/>
          <a:lstStyle/>
          <a:p>
            <a:endParaRPr lang="en-US"/>
          </a:p>
        </p:txBody>
      </p:sp>
      <p:sp>
        <p:nvSpPr>
          <p:cNvPr id="5" name="Slide Number Placeholder 4"/>
          <p:cNvSpPr>
            <a:spLocks noGrp="1"/>
          </p:cNvSpPr>
          <p:nvPr>
            <p:ph type="sldNum" sz="quarter" idx="12"/>
          </p:nvPr>
        </p:nvSpPr>
        <p:spPr/>
        <p:txBody>
          <a:bodyPr/>
          <a:lstStyle/>
          <a:p>
            <a:fld id="{DB7A4108-26D6-46FD-93EE-DC3363439517}" type="slidenum">
              <a:rPr lang="en-US" altLang="en-US" smtClean="0"/>
              <a:pPr/>
              <a:t>37</a:t>
            </a:fld>
            <a:endParaRPr lang="en-US" altLang="en-US"/>
          </a:p>
        </p:txBody>
      </p:sp>
    </p:spTree>
    <p:extLst>
      <p:ext uri="{BB962C8B-B14F-4D97-AF65-F5344CB8AC3E}">
        <p14:creationId xmlns:p14="http://schemas.microsoft.com/office/powerpoint/2010/main" val="28647440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fontScale="90000"/>
          </a:bodyPr>
          <a:lstStyle/>
          <a:p>
            <a:r>
              <a:rPr lang="en-US" altLang="en-US" dirty="0" smtClean="0"/>
              <a:t>How Much Exercise is Needed?</a:t>
            </a:r>
          </a:p>
        </p:txBody>
      </p:sp>
      <p:sp>
        <p:nvSpPr>
          <p:cNvPr id="5123" name="Content Placeholder 2"/>
          <p:cNvSpPr>
            <a:spLocks noGrp="1"/>
          </p:cNvSpPr>
          <p:nvPr>
            <p:ph idx="1"/>
          </p:nvPr>
        </p:nvSpPr>
        <p:spPr/>
        <p:txBody>
          <a:bodyPr/>
          <a:lstStyle/>
          <a:p>
            <a:pPr marL="0" indent="0" algn="ctr">
              <a:buNone/>
            </a:pPr>
            <a:r>
              <a:rPr lang="en-US" altLang="en-US" dirty="0" smtClean="0">
                <a:solidFill>
                  <a:srgbClr val="FF0000"/>
                </a:solidFill>
              </a:rPr>
              <a:t>It is estimated the 65% of BC patients are not getting the recommended exercise amounts</a:t>
            </a:r>
          </a:p>
          <a:p>
            <a:endParaRPr lang="en-US" altLang="en-US" sz="2800" dirty="0" smtClean="0"/>
          </a:p>
          <a:p>
            <a:endParaRPr lang="en-US" altLang="en-US" dirty="0" smtClean="0"/>
          </a:p>
        </p:txBody>
      </p:sp>
    </p:spTree>
    <p:extLst>
      <p:ext uri="{BB962C8B-B14F-4D97-AF65-F5344CB8AC3E}">
        <p14:creationId xmlns:p14="http://schemas.microsoft.com/office/powerpoint/2010/main" val="16758552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r>
              <a:rPr lang="en-US" altLang="en-US" smtClean="0"/>
              <a:t>Recommend Activity Levels</a:t>
            </a:r>
          </a:p>
        </p:txBody>
      </p:sp>
      <p:sp>
        <p:nvSpPr>
          <p:cNvPr id="7171" name="Content Placeholder 2"/>
          <p:cNvSpPr>
            <a:spLocks noGrp="1"/>
          </p:cNvSpPr>
          <p:nvPr>
            <p:ph idx="1"/>
          </p:nvPr>
        </p:nvSpPr>
        <p:spPr/>
        <p:txBody>
          <a:bodyPr/>
          <a:lstStyle/>
          <a:p>
            <a:pPr>
              <a:spcBef>
                <a:spcPct val="0"/>
              </a:spcBef>
            </a:pPr>
            <a:r>
              <a:rPr lang="en-US" altLang="en-US" dirty="0"/>
              <a:t>A</a:t>
            </a:r>
            <a:r>
              <a:rPr lang="en-US" altLang="en-US" dirty="0" smtClean="0"/>
              <a:t>ll women (regardless of ca </a:t>
            </a:r>
            <a:r>
              <a:rPr lang="en-US" altLang="en-US" dirty="0" err="1" smtClean="0"/>
              <a:t>hx</a:t>
            </a:r>
            <a:r>
              <a:rPr lang="en-US" altLang="en-US" dirty="0" smtClean="0"/>
              <a:t>) should get at least 150 minutes of moderate aerobic activity every week and 75 minutes of vigorous aerobic activity every week </a:t>
            </a:r>
          </a:p>
          <a:p>
            <a:pPr lvl="1">
              <a:spcBef>
                <a:spcPct val="0"/>
              </a:spcBef>
              <a:buFontTx/>
              <a:buChar char="•"/>
            </a:pPr>
            <a:r>
              <a:rPr lang="en-US" altLang="en-US" dirty="0"/>
              <a:t>P</a:t>
            </a:r>
            <a:r>
              <a:rPr lang="en-US" altLang="en-US" dirty="0" smtClean="0"/>
              <a:t>referably spread throughout the week</a:t>
            </a:r>
          </a:p>
          <a:p>
            <a:pPr>
              <a:spcBef>
                <a:spcPct val="0"/>
              </a:spcBef>
            </a:pPr>
            <a:r>
              <a:rPr lang="en-US" altLang="en-US" dirty="0" smtClean="0"/>
              <a:t>Every little bit helps!</a:t>
            </a:r>
          </a:p>
          <a:p>
            <a:endParaRPr lang="en-US" altLang="en-US" dirty="0" smtClean="0"/>
          </a:p>
          <a:p>
            <a:pPr marL="0" indent="0">
              <a:buNone/>
            </a:pPr>
            <a:endParaRPr lang="en-US" altLang="en-US" dirty="0" smtClean="0"/>
          </a:p>
        </p:txBody>
      </p:sp>
    </p:spTree>
    <p:extLst>
      <p:ext uri="{BB962C8B-B14F-4D97-AF65-F5344CB8AC3E}">
        <p14:creationId xmlns:p14="http://schemas.microsoft.com/office/powerpoint/2010/main" val="15315001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533400" y="626055"/>
            <a:ext cx="8077200" cy="1323399"/>
          </a:xfrm>
          <a:prstGeom prst="rect">
            <a:avLst/>
          </a:prstGeom>
          <a:noFill/>
          <a:ln>
            <a:noFill/>
          </a:ln>
        </p:spPr>
        <p:txBody>
          <a:bodyPr wrap="square" lIns="91425" tIns="45700" rIns="91425" bIns="45700" anchor="ctr" anchorCtr="0">
            <a:spAutoFit/>
          </a:bodyPr>
          <a:lstStyle/>
          <a:p>
            <a:pPr lvl="0" algn="ctr">
              <a:spcBef>
                <a:spcPts val="0"/>
              </a:spcBef>
              <a:spcAft>
                <a:spcPts val="0"/>
              </a:spcAft>
              <a:buClr>
                <a:schemeClr val="dk1"/>
              </a:buClr>
              <a:buSzPct val="25000"/>
            </a:pPr>
            <a:r>
              <a:rPr lang="x-none" sz="2400">
                <a:solidFill>
                  <a:schemeClr val="dk2"/>
                </a:solidFill>
              </a:rPr>
              <a:t>Post-Treatment Needs of </a:t>
            </a:r>
            <a:r>
              <a:rPr lang="x-none" sz="2400" smtClean="0">
                <a:solidFill>
                  <a:schemeClr val="dk2"/>
                </a:solidFill>
              </a:rPr>
              <a:t>Survivors</a:t>
            </a:r>
            <a:r>
              <a:rPr lang="en-US" sz="2400" dirty="0" smtClean="0">
                <a:solidFill>
                  <a:schemeClr val="dk2"/>
                </a:solidFill>
              </a:rPr>
              <a:t/>
            </a:r>
            <a:br>
              <a:rPr lang="en-US" sz="2400" dirty="0" smtClean="0">
                <a:solidFill>
                  <a:schemeClr val="dk2"/>
                </a:solidFill>
              </a:rPr>
            </a:br>
            <a:r>
              <a:rPr lang="x-none" sz="2400" b="0" i="1">
                <a:solidFill>
                  <a:srgbClr val="7F7F7F"/>
                </a:solidFill>
                <a:ea typeface="Arial"/>
                <a:cs typeface="Arial"/>
                <a:sym typeface="Arial"/>
              </a:rPr>
              <a:t>Physical, Emotional, &amp; Practical Concerns</a:t>
            </a:r>
            <a:r>
              <a:rPr lang="en-US" sz="3200" dirty="0" smtClean="0">
                <a:solidFill>
                  <a:schemeClr val="dk2"/>
                </a:solidFill>
              </a:rPr>
              <a:t/>
            </a:r>
            <a:br>
              <a:rPr lang="en-US" sz="3200" dirty="0" smtClean="0">
                <a:solidFill>
                  <a:schemeClr val="dk2"/>
                </a:solidFill>
              </a:rPr>
            </a:br>
            <a:endParaRPr lang="x-none" sz="3200" b="0" i="1" u="none" strike="noStrike" cap="none" baseline="0">
              <a:solidFill>
                <a:srgbClr val="7F7F7F"/>
              </a:solidFill>
              <a:latin typeface="Arial"/>
              <a:ea typeface="Arial"/>
              <a:cs typeface="Arial"/>
              <a:sym typeface="Arial"/>
            </a:endParaRPr>
          </a:p>
        </p:txBody>
      </p:sp>
      <p:sp>
        <p:nvSpPr>
          <p:cNvPr id="105" name="Shape 105"/>
          <p:cNvSpPr txBox="1"/>
          <p:nvPr/>
        </p:nvSpPr>
        <p:spPr>
          <a:xfrm>
            <a:off x="0" y="6488698"/>
            <a:ext cx="3020400" cy="369302"/>
          </a:xfrm>
          <a:prstGeom prst="rect">
            <a:avLst/>
          </a:prstGeom>
          <a:noFill/>
          <a:ln>
            <a:noFill/>
          </a:ln>
        </p:spPr>
        <p:txBody>
          <a:bodyPr lIns="91425" tIns="91425" rIns="91425" bIns="91425" anchor="t" anchorCtr="0">
            <a:spAutoFit/>
          </a:bodyPr>
          <a:lstStyle/>
          <a:p>
            <a:pPr lvl="0" rtl="0">
              <a:spcBef>
                <a:spcPts val="640"/>
              </a:spcBef>
              <a:buNone/>
            </a:pPr>
            <a:r>
              <a:rPr lang="x-none" sz="900" i="1">
                <a:solidFill>
                  <a:schemeClr val="dk1"/>
                </a:solidFill>
              </a:rPr>
              <a:t>A LIVESTRONG Report, 2010 (</a:t>
            </a:r>
            <a:r>
              <a:rPr lang="x-none" sz="900" i="1" smtClean="0">
                <a:solidFill>
                  <a:schemeClr val="dk1"/>
                </a:solidFill>
              </a:rPr>
              <a:t>n=</a:t>
            </a:r>
            <a:r>
              <a:rPr lang="en-US" sz="900" i="1" dirty="0" smtClean="0">
                <a:solidFill>
                  <a:schemeClr val="dk1"/>
                </a:solidFill>
              </a:rPr>
              <a:t>2,307</a:t>
            </a:r>
            <a:r>
              <a:rPr lang="x-none" sz="1200" i="1" smtClean="0">
                <a:solidFill>
                  <a:schemeClr val="dk1"/>
                </a:solidFill>
              </a:rPr>
              <a:t>)</a:t>
            </a:r>
            <a:endParaRPr lang="x-none" sz="1200" i="1">
              <a:solidFill>
                <a:schemeClr val="dk1"/>
              </a:solidFill>
            </a:endParaRPr>
          </a:p>
        </p:txBody>
      </p:sp>
      <p:graphicFrame>
        <p:nvGraphicFramePr>
          <p:cNvPr id="106" name="Shape 106"/>
          <p:cNvGraphicFramePr/>
          <p:nvPr>
            <p:extLst>
              <p:ext uri="{D42A27DB-BD31-4B8C-83A1-F6EECF244321}">
                <p14:modId xmlns:p14="http://schemas.microsoft.com/office/powerpoint/2010/main" val="2900529425"/>
              </p:ext>
            </p:extLst>
          </p:nvPr>
        </p:nvGraphicFramePr>
        <p:xfrm>
          <a:off x="2362200" y="1828799"/>
          <a:ext cx="5181600" cy="4139162"/>
        </p:xfrm>
        <a:graphic>
          <a:graphicData uri="http://schemas.openxmlformats.org/drawingml/2006/table">
            <a:tbl>
              <a:tblPr>
                <a:noFill/>
              </a:tblPr>
              <a:tblGrid>
                <a:gridCol w="3309039"/>
                <a:gridCol w="1872561"/>
              </a:tblGrid>
              <a:tr h="501428">
                <a:tc>
                  <a:txBody>
                    <a:bodyPr/>
                    <a:lstStyle/>
                    <a:p>
                      <a:pPr lvl="0" rtl="0">
                        <a:buNone/>
                      </a:pPr>
                      <a:r>
                        <a:rPr lang="x-none" sz="1600">
                          <a:solidFill>
                            <a:schemeClr val="dk1"/>
                          </a:solidFill>
                        </a:rPr>
                        <a:t>Fear of recurrence</a:t>
                      </a:r>
                    </a:p>
                  </a:txBody>
                  <a:tcPr marL="91425" marR="91425" marT="91425" marB="91425"/>
                </a:tc>
                <a:tc>
                  <a:txBody>
                    <a:bodyPr/>
                    <a:lstStyle/>
                    <a:p>
                      <a:pPr lvl="0" algn="ctr" rtl="0">
                        <a:buNone/>
                      </a:pPr>
                      <a:r>
                        <a:rPr lang="x-none" sz="1600">
                          <a:solidFill>
                            <a:schemeClr val="dk1"/>
                          </a:solidFill>
                        </a:rPr>
                        <a:t>75%</a:t>
                      </a:r>
                    </a:p>
                  </a:txBody>
                  <a:tcPr marL="91425" marR="91425" marT="91425" marB="91425"/>
                </a:tc>
              </a:tr>
              <a:tr h="501428">
                <a:tc>
                  <a:txBody>
                    <a:bodyPr/>
                    <a:lstStyle/>
                    <a:p>
                      <a:pPr lvl="0" rtl="0">
                        <a:buNone/>
                      </a:pPr>
                      <a:r>
                        <a:rPr lang="x-none" sz="1600">
                          <a:solidFill>
                            <a:schemeClr val="dk1"/>
                          </a:solidFill>
                        </a:rPr>
                        <a:t>Sadness &amp; depression</a:t>
                      </a:r>
                    </a:p>
                  </a:txBody>
                  <a:tcPr marL="91425" marR="91425" marT="91425" marB="91425"/>
                </a:tc>
                <a:tc>
                  <a:txBody>
                    <a:bodyPr/>
                    <a:lstStyle/>
                    <a:p>
                      <a:pPr lvl="0" algn="ctr" rtl="0">
                        <a:buNone/>
                      </a:pPr>
                      <a:r>
                        <a:rPr lang="x-none" sz="1600">
                          <a:solidFill>
                            <a:schemeClr val="dk1"/>
                          </a:solidFill>
                        </a:rPr>
                        <a:t>65%</a:t>
                      </a:r>
                    </a:p>
                  </a:txBody>
                  <a:tcPr marL="91425" marR="91425" marT="91425" marB="91425"/>
                </a:tc>
              </a:tr>
              <a:tr h="406578">
                <a:tc>
                  <a:txBody>
                    <a:bodyPr/>
                    <a:lstStyle/>
                    <a:p>
                      <a:pPr lvl="0" rtl="0">
                        <a:buNone/>
                      </a:pPr>
                      <a:r>
                        <a:rPr lang="x-none" sz="1600">
                          <a:solidFill>
                            <a:schemeClr val="dk1"/>
                          </a:solidFill>
                        </a:rPr>
                        <a:t>Energy</a:t>
                      </a:r>
                    </a:p>
                  </a:txBody>
                  <a:tcPr marL="91425" marR="91425" marT="91425" marB="91425"/>
                </a:tc>
                <a:tc>
                  <a:txBody>
                    <a:bodyPr/>
                    <a:lstStyle/>
                    <a:p>
                      <a:pPr lvl="0" algn="ctr" rtl="0">
                        <a:buNone/>
                      </a:pPr>
                      <a:r>
                        <a:rPr lang="x-none" sz="1600">
                          <a:solidFill>
                            <a:schemeClr val="dk1"/>
                          </a:solidFill>
                        </a:rPr>
                        <a:t>53%</a:t>
                      </a:r>
                    </a:p>
                  </a:txBody>
                  <a:tcPr marL="91425" marR="91425" marT="91425" marB="91425"/>
                </a:tc>
              </a:tr>
              <a:tr h="406578">
                <a:tc>
                  <a:txBody>
                    <a:bodyPr/>
                    <a:lstStyle/>
                    <a:p>
                      <a:pPr lvl="0" rtl="0">
                        <a:buNone/>
                      </a:pPr>
                      <a:r>
                        <a:rPr lang="x-none" sz="1600">
                          <a:solidFill>
                            <a:schemeClr val="dk1"/>
                          </a:solidFill>
                        </a:rPr>
                        <a:t>Concentration</a:t>
                      </a:r>
                    </a:p>
                  </a:txBody>
                  <a:tcPr marL="91425" marR="91425" marT="91425" marB="91425"/>
                </a:tc>
                <a:tc>
                  <a:txBody>
                    <a:bodyPr/>
                    <a:lstStyle/>
                    <a:p>
                      <a:pPr lvl="0" algn="ctr" rtl="0">
                        <a:buNone/>
                      </a:pPr>
                      <a:r>
                        <a:rPr lang="x-none" sz="1600">
                          <a:solidFill>
                            <a:schemeClr val="dk1"/>
                          </a:solidFill>
                        </a:rPr>
                        <a:t>53%</a:t>
                      </a:r>
                    </a:p>
                  </a:txBody>
                  <a:tcPr marL="91425" marR="91425" marT="91425" marB="91425"/>
                </a:tc>
              </a:tr>
              <a:tr h="501428">
                <a:tc>
                  <a:txBody>
                    <a:bodyPr/>
                    <a:lstStyle/>
                    <a:p>
                      <a:pPr lvl="0" rtl="0">
                        <a:buNone/>
                      </a:pPr>
                      <a:r>
                        <a:rPr lang="x-none" sz="1600">
                          <a:solidFill>
                            <a:schemeClr val="dk1"/>
                          </a:solidFill>
                        </a:rPr>
                        <a:t>Employment issues</a:t>
                      </a:r>
                    </a:p>
                  </a:txBody>
                  <a:tcPr marL="91425" marR="91425" marT="91425" marB="91425"/>
                </a:tc>
                <a:tc>
                  <a:txBody>
                    <a:bodyPr/>
                    <a:lstStyle/>
                    <a:p>
                      <a:pPr lvl="0" algn="ctr" rtl="0">
                        <a:buNone/>
                      </a:pPr>
                      <a:r>
                        <a:rPr lang="x-none" sz="1600">
                          <a:solidFill>
                            <a:schemeClr val="dk1"/>
                          </a:solidFill>
                        </a:rPr>
                        <a:t>40%</a:t>
                      </a:r>
                    </a:p>
                  </a:txBody>
                  <a:tcPr marL="91425" marR="91425" marT="91425" marB="91425"/>
                </a:tc>
              </a:tr>
              <a:tr h="406578">
                <a:tc>
                  <a:txBody>
                    <a:bodyPr/>
                    <a:lstStyle/>
                    <a:p>
                      <a:pPr lvl="0" rtl="0">
                        <a:buNone/>
                      </a:pPr>
                      <a:r>
                        <a:rPr lang="x-none" sz="1600">
                          <a:solidFill>
                            <a:schemeClr val="dk1"/>
                          </a:solidFill>
                        </a:rPr>
                        <a:t>Pain</a:t>
                      </a:r>
                    </a:p>
                  </a:txBody>
                  <a:tcPr marL="91425" marR="91425" marT="91425" marB="91425"/>
                </a:tc>
                <a:tc>
                  <a:txBody>
                    <a:bodyPr/>
                    <a:lstStyle/>
                    <a:p>
                      <a:pPr lvl="0" algn="ctr" rtl="0">
                        <a:buNone/>
                      </a:pPr>
                      <a:r>
                        <a:rPr lang="x-none" sz="1600">
                          <a:solidFill>
                            <a:schemeClr val="dk1"/>
                          </a:solidFill>
                        </a:rPr>
                        <a:t>30%</a:t>
                      </a:r>
                    </a:p>
                  </a:txBody>
                  <a:tcPr marL="91425" marR="91425" marT="91425" marB="91425"/>
                </a:tc>
              </a:tr>
              <a:tr h="406578">
                <a:tc>
                  <a:txBody>
                    <a:bodyPr/>
                    <a:lstStyle/>
                    <a:p>
                      <a:pPr lvl="0" rtl="0">
                        <a:buNone/>
                      </a:pPr>
                      <a:r>
                        <a:rPr lang="x-none" sz="1600">
                          <a:solidFill>
                            <a:schemeClr val="dk1"/>
                          </a:solidFill>
                        </a:rPr>
                        <a:t>Sexual function</a:t>
                      </a:r>
                    </a:p>
                  </a:txBody>
                  <a:tcPr marL="91425" marR="91425" marT="91425" marB="91425"/>
                </a:tc>
                <a:tc>
                  <a:txBody>
                    <a:bodyPr/>
                    <a:lstStyle/>
                    <a:p>
                      <a:pPr lvl="0" algn="ctr" rtl="0">
                        <a:buNone/>
                      </a:pPr>
                      <a:r>
                        <a:rPr lang="x-none" sz="1600">
                          <a:solidFill>
                            <a:schemeClr val="dk1"/>
                          </a:solidFill>
                        </a:rPr>
                        <a:t>43%</a:t>
                      </a:r>
                    </a:p>
                  </a:txBody>
                  <a:tcPr marL="91425" marR="91425" marT="91425" marB="91425"/>
                </a:tc>
              </a:tr>
              <a:tr h="406578">
                <a:tc>
                  <a:txBody>
                    <a:bodyPr/>
                    <a:lstStyle/>
                    <a:p>
                      <a:pPr lvl="0" rtl="0">
                        <a:buNone/>
                      </a:pPr>
                      <a:r>
                        <a:rPr lang="x-none" sz="1600">
                          <a:solidFill>
                            <a:schemeClr val="dk1"/>
                          </a:solidFill>
                        </a:rPr>
                        <a:t>Debt</a:t>
                      </a:r>
                    </a:p>
                  </a:txBody>
                  <a:tcPr marL="91425" marR="91425" marT="91425" marB="91425"/>
                </a:tc>
                <a:tc>
                  <a:txBody>
                    <a:bodyPr/>
                    <a:lstStyle/>
                    <a:p>
                      <a:pPr lvl="0" algn="ctr" rtl="0">
                        <a:buNone/>
                      </a:pPr>
                      <a:r>
                        <a:rPr lang="x-none" sz="1600">
                          <a:solidFill>
                            <a:schemeClr val="dk1"/>
                          </a:solidFill>
                        </a:rPr>
                        <a:t>33%</a:t>
                      </a:r>
                    </a:p>
                  </a:txBody>
                  <a:tcPr marL="91425" marR="91425" marT="91425" marB="91425"/>
                </a:tc>
              </a:tr>
              <a:tr h="501428">
                <a:tc>
                  <a:txBody>
                    <a:bodyPr/>
                    <a:lstStyle/>
                    <a:p>
                      <a:pPr lvl="0" rtl="0">
                        <a:buNone/>
                      </a:pPr>
                      <a:r>
                        <a:rPr lang="x-none" sz="1600">
                          <a:solidFill>
                            <a:schemeClr val="dk1"/>
                          </a:solidFill>
                        </a:rPr>
                        <a:t>Personal relationships</a:t>
                      </a:r>
                    </a:p>
                  </a:txBody>
                  <a:tcPr marL="91425" marR="91425" marT="91425" marB="91425"/>
                </a:tc>
                <a:tc>
                  <a:txBody>
                    <a:bodyPr/>
                    <a:lstStyle/>
                    <a:p>
                      <a:pPr lvl="0" algn="ctr" rtl="0">
                        <a:buNone/>
                      </a:pPr>
                      <a:r>
                        <a:rPr lang="x-none" sz="1600">
                          <a:solidFill>
                            <a:schemeClr val="dk1"/>
                          </a:solidFill>
                        </a:rPr>
                        <a:t>26%</a:t>
                      </a:r>
                    </a:p>
                  </a:txBody>
                  <a:tcPr marL="91425" marR="91425" marT="91425" marB="91425"/>
                </a:tc>
              </a:tr>
            </a:tbl>
          </a:graphicData>
        </a:graphic>
      </p:graphicFrame>
    </p:spTree>
    <p:extLst>
      <p:ext uri="{BB962C8B-B14F-4D97-AF65-F5344CB8AC3E}">
        <p14:creationId xmlns:p14="http://schemas.microsoft.com/office/powerpoint/2010/main" val="1303226158"/>
      </p:ext>
    </p:extLst>
  </p:cSld>
  <p:clrMapOvr>
    <a:masterClrMapping/>
  </p:clrMapOvr>
  <p:transition advTm="28777">
    <p:split orient="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a:bodyPr>
          <a:lstStyle/>
          <a:p>
            <a:pPr eaLnBrk="1" hangingPunct="1"/>
            <a:r>
              <a:rPr lang="en-US" altLang="en-US" smtClean="0"/>
              <a:t>Weight-bearing Activity</a:t>
            </a:r>
          </a:p>
        </p:txBody>
      </p:sp>
      <p:sp>
        <p:nvSpPr>
          <p:cNvPr id="8195" name="Content Placeholder 2"/>
          <p:cNvSpPr>
            <a:spLocks noGrp="1"/>
          </p:cNvSpPr>
          <p:nvPr>
            <p:ph idx="1"/>
          </p:nvPr>
        </p:nvSpPr>
        <p:spPr/>
        <p:txBody>
          <a:bodyPr/>
          <a:lstStyle/>
          <a:p>
            <a:pPr eaLnBrk="1" hangingPunct="1"/>
            <a:r>
              <a:rPr lang="en-US" altLang="en-US" dirty="0" smtClean="0"/>
              <a:t>Weight bearing activity means that you’re working against gravity</a:t>
            </a:r>
          </a:p>
          <a:p>
            <a:pPr eaLnBrk="1" hangingPunct="1"/>
            <a:r>
              <a:rPr lang="en-US" altLang="en-US" dirty="0" smtClean="0"/>
              <a:t>This type of exercise helps to strengthen bones and may prevent bone loss</a:t>
            </a:r>
          </a:p>
          <a:p>
            <a:pPr>
              <a:spcBef>
                <a:spcPct val="0"/>
              </a:spcBef>
            </a:pPr>
            <a:r>
              <a:rPr lang="en-US" altLang="en-US" dirty="0" smtClean="0"/>
              <a:t>Weight-bearing exercise cannot build bone density, but can prevent any further loss</a:t>
            </a:r>
          </a:p>
          <a:p>
            <a:pPr>
              <a:spcBef>
                <a:spcPct val="0"/>
              </a:spcBef>
            </a:pPr>
            <a:endParaRPr lang="en-US" altLang="en-US" dirty="0" smtClean="0"/>
          </a:p>
          <a:p>
            <a:pPr eaLnBrk="1" hangingPunct="1"/>
            <a:endParaRPr lang="en-US" altLang="en-US" dirty="0" smtClean="0"/>
          </a:p>
          <a:p>
            <a:pPr marL="0" indent="0" eaLnBrk="1" hangingPunct="1">
              <a:buNone/>
            </a:pPr>
            <a:endParaRPr lang="en-US" altLang="en-US" dirty="0" smtClean="0"/>
          </a:p>
        </p:txBody>
      </p:sp>
    </p:spTree>
    <p:extLst>
      <p:ext uri="{BB962C8B-B14F-4D97-AF65-F5344CB8AC3E}">
        <p14:creationId xmlns:p14="http://schemas.microsoft.com/office/powerpoint/2010/main" val="13291837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fontScale="90000"/>
          </a:bodyPr>
          <a:lstStyle/>
          <a:p>
            <a:pPr eaLnBrk="1" hangingPunct="1"/>
            <a:r>
              <a:rPr lang="en-US" altLang="en-US" smtClean="0"/>
              <a:t>Strength training/ Lymphedema</a:t>
            </a:r>
          </a:p>
        </p:txBody>
      </p:sp>
      <p:sp>
        <p:nvSpPr>
          <p:cNvPr id="9219" name="Content Placeholder 2"/>
          <p:cNvSpPr>
            <a:spLocks noGrp="1"/>
          </p:cNvSpPr>
          <p:nvPr>
            <p:ph idx="1"/>
          </p:nvPr>
        </p:nvSpPr>
        <p:spPr>
          <a:xfrm>
            <a:off x="762000" y="2286000"/>
            <a:ext cx="7772400" cy="2743200"/>
          </a:xfrm>
        </p:spPr>
        <p:txBody>
          <a:bodyPr/>
          <a:lstStyle/>
          <a:p>
            <a:pPr eaLnBrk="1" hangingPunct="1"/>
            <a:r>
              <a:rPr lang="en-US" altLang="en-US" dirty="0" smtClean="0"/>
              <a:t>Strength training  for the arms, chest and back can help regain pretreatment strength </a:t>
            </a:r>
          </a:p>
          <a:p>
            <a:pPr eaLnBrk="1" hangingPunct="1"/>
            <a:r>
              <a:rPr lang="en-US" altLang="en-US" dirty="0" smtClean="0"/>
              <a:t>Recent studies have shown that moderate upper body strength training may help decrease symptoms for lymphedema</a:t>
            </a:r>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42095172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Osteoporosis Prevention/Management </a:t>
            </a:r>
            <a:br>
              <a:rPr lang="en-US" dirty="0" smtClean="0"/>
            </a:br>
            <a:endParaRPr lang="en-US" dirty="0"/>
          </a:p>
        </p:txBody>
      </p:sp>
      <p:sp>
        <p:nvSpPr>
          <p:cNvPr id="3" name="Content Placeholder 2"/>
          <p:cNvSpPr>
            <a:spLocks noGrp="1"/>
          </p:cNvSpPr>
          <p:nvPr>
            <p:ph idx="1"/>
          </p:nvPr>
        </p:nvSpPr>
        <p:spPr>
          <a:xfrm>
            <a:off x="809625" y="1600200"/>
            <a:ext cx="7772400" cy="4114800"/>
          </a:xfrm>
        </p:spPr>
        <p:txBody>
          <a:bodyPr>
            <a:normAutofit/>
          </a:bodyPr>
          <a:lstStyle/>
          <a:p>
            <a:pPr lvl="0"/>
            <a:r>
              <a:rPr lang="en-US" sz="2400" dirty="0"/>
              <a:t>W</a:t>
            </a:r>
            <a:r>
              <a:rPr lang="en-US" sz="2400" dirty="0" smtClean="0"/>
              <a:t>eight-bearing exercise, such as walking 20 to 30 minutes per day</a:t>
            </a:r>
          </a:p>
          <a:p>
            <a:pPr lvl="0"/>
            <a:r>
              <a:rPr lang="en-US" sz="2400" dirty="0" smtClean="0"/>
              <a:t>Maintain an ideal body weight</a:t>
            </a:r>
          </a:p>
          <a:p>
            <a:pPr lvl="0"/>
            <a:r>
              <a:rPr lang="en-US" sz="2400" dirty="0" smtClean="0"/>
              <a:t>Take vitamin D and calcium supplements if levels are low </a:t>
            </a:r>
          </a:p>
          <a:p>
            <a:r>
              <a:rPr lang="en-US" sz="2400" dirty="0" smtClean="0"/>
              <a:t>When needed, suggest a bone density test or suggest medications, such as alendronate (Fosamax), calcitonin (multiple brand names), or </a:t>
            </a:r>
            <a:r>
              <a:rPr lang="en-US" sz="2400" dirty="0" err="1" smtClean="0"/>
              <a:t>raloxifene</a:t>
            </a:r>
            <a:r>
              <a:rPr lang="en-US" sz="2400" dirty="0" smtClean="0"/>
              <a:t> (</a:t>
            </a:r>
            <a:r>
              <a:rPr lang="en-US" sz="2400" dirty="0" err="1" smtClean="0"/>
              <a:t>Evista</a:t>
            </a:r>
            <a:r>
              <a:rPr lang="en-US" sz="2400" dirty="0" smtClean="0"/>
              <a:t>).</a:t>
            </a:r>
          </a:p>
          <a:p>
            <a:endParaRPr lang="en-US" sz="2400" dirty="0"/>
          </a:p>
        </p:txBody>
      </p:sp>
      <p:sp>
        <p:nvSpPr>
          <p:cNvPr id="4" name="Date Placeholder 3"/>
          <p:cNvSpPr>
            <a:spLocks noGrp="1"/>
          </p:cNvSpPr>
          <p:nvPr>
            <p:ph type="dt" sz="half" idx="10"/>
          </p:nvPr>
        </p:nvSpPr>
        <p:spPr/>
        <p:txBody>
          <a:bodyPr/>
          <a:lstStyle/>
          <a:p>
            <a:fld id="{F97B38A6-C7D1-4A87-BB7D-AA02E3DA1BCD}" type="datetime4">
              <a:rPr lang="en-US" altLang="en-US" smtClean="0"/>
              <a:pPr/>
              <a:t>October 6, 2015</a:t>
            </a:fld>
            <a:endParaRPr lang="en-US" altLang="en-US">
              <a:latin typeface="Times" charset="0"/>
            </a:endParaRPr>
          </a:p>
        </p:txBody>
      </p:sp>
      <p:sp>
        <p:nvSpPr>
          <p:cNvPr id="5" name="Slide Number Placeholder 4"/>
          <p:cNvSpPr>
            <a:spLocks noGrp="1"/>
          </p:cNvSpPr>
          <p:nvPr>
            <p:ph type="sldNum" sz="quarter" idx="12"/>
          </p:nvPr>
        </p:nvSpPr>
        <p:spPr/>
        <p:txBody>
          <a:bodyPr/>
          <a:lstStyle/>
          <a:p>
            <a:fld id="{DB7A4108-26D6-46FD-93EE-DC3363439517}" type="slidenum">
              <a:rPr lang="en-US" altLang="en-US" smtClean="0"/>
              <a:pPr/>
              <a:t>42</a:t>
            </a:fld>
            <a:endParaRPr lang="en-US" altLang="en-US"/>
          </a:p>
        </p:txBody>
      </p:sp>
    </p:spTree>
    <p:extLst>
      <p:ext uri="{BB962C8B-B14F-4D97-AF65-F5344CB8AC3E}">
        <p14:creationId xmlns:p14="http://schemas.microsoft.com/office/powerpoint/2010/main" val="31166021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tLang="en-US" smtClean="0"/>
              <a:t>Mind/Body</a:t>
            </a:r>
          </a:p>
        </p:txBody>
      </p:sp>
      <p:sp>
        <p:nvSpPr>
          <p:cNvPr id="10243" name="Content Placeholder 2"/>
          <p:cNvSpPr>
            <a:spLocks noGrp="1"/>
          </p:cNvSpPr>
          <p:nvPr>
            <p:ph idx="1"/>
          </p:nvPr>
        </p:nvSpPr>
        <p:spPr>
          <a:xfrm>
            <a:off x="838200" y="2286000"/>
            <a:ext cx="7772400" cy="4114800"/>
          </a:xfrm>
        </p:spPr>
        <p:txBody>
          <a:bodyPr>
            <a:normAutofit/>
          </a:bodyPr>
          <a:lstStyle/>
          <a:p>
            <a:pPr eaLnBrk="1" hangingPunct="1"/>
            <a:r>
              <a:rPr lang="en-US" altLang="en-US" dirty="0" smtClean="0"/>
              <a:t>Physical activity can reduce depression, elevate mood, allow you to sleep better, have more energy throughout the day, and increase self-esteem</a:t>
            </a:r>
          </a:p>
          <a:p>
            <a:pPr eaLnBrk="1" hangingPunct="1"/>
            <a:r>
              <a:rPr lang="en-US" altLang="en-US" dirty="0" smtClean="0"/>
              <a:t>Starting a new exercise regimen and sticking to it can be difficult</a:t>
            </a:r>
          </a:p>
          <a:p>
            <a:pPr lvl="1"/>
            <a:r>
              <a:rPr lang="en-US" altLang="en-US" dirty="0" smtClean="0"/>
              <a:t>Medical Student Navigator Program</a:t>
            </a:r>
          </a:p>
          <a:p>
            <a:pPr eaLnBrk="1" hangingPunct="1"/>
            <a:r>
              <a:rPr lang="en-US" altLang="en-US" dirty="0" smtClean="0"/>
              <a:t>Identifying what motivates the patient can be helpful in helping them stay active </a:t>
            </a:r>
          </a:p>
          <a:p>
            <a:pPr eaLnBrk="1" hangingPunct="1"/>
            <a:endParaRPr lang="en-US" altLang="en-US" dirty="0" smtClean="0"/>
          </a:p>
        </p:txBody>
      </p:sp>
    </p:spTree>
    <p:extLst>
      <p:ext uri="{BB962C8B-B14F-4D97-AF65-F5344CB8AC3E}">
        <p14:creationId xmlns:p14="http://schemas.microsoft.com/office/powerpoint/2010/main" val="9162342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en-US" smtClean="0"/>
              <a:t>Staying Motivated </a:t>
            </a:r>
          </a:p>
        </p:txBody>
      </p:sp>
      <p:sp>
        <p:nvSpPr>
          <p:cNvPr id="11267" name="Content Placeholder 2"/>
          <p:cNvSpPr>
            <a:spLocks noGrp="1"/>
          </p:cNvSpPr>
          <p:nvPr>
            <p:ph idx="1"/>
          </p:nvPr>
        </p:nvSpPr>
        <p:spPr>
          <a:xfrm>
            <a:off x="838200" y="2362200"/>
            <a:ext cx="7772400" cy="2971800"/>
          </a:xfrm>
        </p:spPr>
        <p:txBody>
          <a:bodyPr/>
          <a:lstStyle/>
          <a:p>
            <a:pPr eaLnBrk="1" hangingPunct="1"/>
            <a:r>
              <a:rPr lang="en-US" altLang="en-US" dirty="0" smtClean="0"/>
              <a:t>Set goals </a:t>
            </a:r>
          </a:p>
          <a:p>
            <a:pPr eaLnBrk="1" hangingPunct="1"/>
            <a:r>
              <a:rPr lang="en-US" altLang="en-US" dirty="0" smtClean="0"/>
              <a:t>Track progress</a:t>
            </a:r>
          </a:p>
          <a:p>
            <a:pPr eaLnBrk="1" hangingPunct="1"/>
            <a:r>
              <a:rPr lang="en-US" altLang="en-US" dirty="0" smtClean="0"/>
              <a:t>Stay positive</a:t>
            </a:r>
          </a:p>
          <a:p>
            <a:pPr eaLnBrk="1" hangingPunct="1"/>
            <a:r>
              <a:rPr lang="en-US" altLang="en-US" dirty="0" smtClean="0"/>
              <a:t>Be patient with your body</a:t>
            </a:r>
          </a:p>
          <a:p>
            <a:pPr eaLnBrk="1" hangingPunct="1"/>
            <a:r>
              <a:rPr lang="en-US" altLang="en-US" dirty="0" smtClean="0"/>
              <a:t>Accept minor setback and begin again </a:t>
            </a:r>
          </a:p>
        </p:txBody>
      </p:sp>
    </p:spTree>
    <p:extLst>
      <p:ext uri="{BB962C8B-B14F-4D97-AF65-F5344CB8AC3E}">
        <p14:creationId xmlns:p14="http://schemas.microsoft.com/office/powerpoint/2010/main" val="18735313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Tips for Overcoming </a:t>
            </a:r>
            <a:br>
              <a:rPr lang="en-US" dirty="0" smtClean="0"/>
            </a:br>
            <a:r>
              <a:rPr lang="en-US" dirty="0" smtClean="0"/>
              <a:t>Physical Activity Barriers: </a:t>
            </a:r>
            <a:endParaRPr lang="en-US" dirty="0"/>
          </a:p>
        </p:txBody>
      </p:sp>
      <p:sp>
        <p:nvSpPr>
          <p:cNvPr id="3" name="Content Placeholder 2"/>
          <p:cNvSpPr>
            <a:spLocks noGrp="1"/>
          </p:cNvSpPr>
          <p:nvPr>
            <p:ph idx="1"/>
          </p:nvPr>
        </p:nvSpPr>
        <p:spPr/>
        <p:txBody>
          <a:bodyPr rtlCol="0">
            <a:normAutofit fontScale="70000" lnSpcReduction="20000"/>
          </a:bodyPr>
          <a:lstStyle/>
          <a:p>
            <a:pPr eaLnBrk="1" fontAlgn="auto" hangingPunct="1">
              <a:spcAft>
                <a:spcPts val="0"/>
              </a:spcAft>
              <a:buFont typeface="Arial" pitchFamily="34" charset="0"/>
              <a:buChar char="•"/>
              <a:defRPr/>
            </a:pPr>
            <a:r>
              <a:rPr lang="en-US" sz="2400" b="1" dirty="0" smtClean="0"/>
              <a:t>Monitor daily activity </a:t>
            </a:r>
            <a:r>
              <a:rPr lang="en-US" sz="2400" dirty="0" smtClean="0"/>
              <a:t>and identify 10-30 minute time slots for physical activity</a:t>
            </a:r>
          </a:p>
          <a:p>
            <a:pPr eaLnBrk="1" fontAlgn="auto" hangingPunct="1">
              <a:spcAft>
                <a:spcPts val="0"/>
              </a:spcAft>
              <a:buFont typeface="Arial" pitchFamily="34" charset="0"/>
              <a:buChar char="•"/>
              <a:defRPr/>
            </a:pPr>
            <a:r>
              <a:rPr lang="en-US" sz="2400" b="1" dirty="0" smtClean="0"/>
              <a:t>Get friends and family</a:t>
            </a:r>
            <a:r>
              <a:rPr lang="en-US" sz="2400" dirty="0" smtClean="0"/>
              <a:t> to exercise for added motivation or plan social activities that incorporate exercise. </a:t>
            </a:r>
          </a:p>
          <a:p>
            <a:pPr eaLnBrk="1" fontAlgn="auto" hangingPunct="1">
              <a:spcAft>
                <a:spcPts val="0"/>
              </a:spcAft>
              <a:buFont typeface="Arial" pitchFamily="34" charset="0"/>
              <a:buChar char="•"/>
              <a:defRPr/>
            </a:pPr>
            <a:r>
              <a:rPr lang="en-US" sz="2400" b="1" dirty="0" smtClean="0"/>
              <a:t>Plan ahead</a:t>
            </a:r>
            <a:r>
              <a:rPr lang="en-US" sz="2400" dirty="0" smtClean="0"/>
              <a:t> Make physical activity a regular part of the daily or weekly schedule and write it on the calendar</a:t>
            </a:r>
          </a:p>
          <a:p>
            <a:pPr eaLnBrk="1" fontAlgn="auto" hangingPunct="1">
              <a:spcAft>
                <a:spcPts val="0"/>
              </a:spcAft>
              <a:buFont typeface="Arial" pitchFamily="34" charset="0"/>
              <a:buChar char="•"/>
              <a:defRPr/>
            </a:pPr>
            <a:r>
              <a:rPr lang="en-US" sz="2400" b="1" dirty="0" smtClean="0"/>
              <a:t>Select activities requiring no new skills</a:t>
            </a:r>
            <a:r>
              <a:rPr lang="en-US" sz="2400" dirty="0" smtClean="0"/>
              <a:t>, such as walking, climbing stairs, or jogging</a:t>
            </a:r>
          </a:p>
          <a:p>
            <a:pPr eaLnBrk="1" fontAlgn="auto" hangingPunct="1">
              <a:spcAft>
                <a:spcPts val="0"/>
              </a:spcAft>
              <a:buFont typeface="Arial" pitchFamily="34" charset="0"/>
              <a:buChar char="•"/>
              <a:defRPr/>
            </a:pPr>
            <a:r>
              <a:rPr lang="en-US" sz="2400" b="1" dirty="0" smtClean="0"/>
              <a:t>Select activities that require minimal facilities or equipmen</a:t>
            </a:r>
            <a:r>
              <a:rPr lang="en-US" sz="2400" dirty="0" smtClean="0"/>
              <a:t>t, such as walking, jogging, jumping rope, or calisthenics</a:t>
            </a:r>
          </a:p>
          <a:p>
            <a:pPr eaLnBrk="1" fontAlgn="auto" hangingPunct="1">
              <a:spcAft>
                <a:spcPts val="0"/>
              </a:spcAft>
              <a:buFont typeface="Arial" pitchFamily="34" charset="0"/>
              <a:buChar char="•"/>
              <a:defRPr/>
            </a:pPr>
            <a:r>
              <a:rPr lang="en-US" sz="2400" b="1" dirty="0" smtClean="0"/>
              <a:t>Develop a set of regular activities </a:t>
            </a:r>
            <a:r>
              <a:rPr lang="en-US" sz="2400" dirty="0" smtClean="0"/>
              <a:t>that are always available regardless of weather (indoor cycling, aerobic dance, indoor swimming, calisthenics, stair climbing, rope skipping, mall walking, dancing, gymnasium games, etc.)</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a:p>
        </p:txBody>
      </p:sp>
    </p:spTree>
    <p:extLst>
      <p:ext uri="{BB962C8B-B14F-4D97-AF65-F5344CB8AC3E}">
        <p14:creationId xmlns:p14="http://schemas.microsoft.com/office/powerpoint/2010/main" val="2117209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algn="ctr"/>
            <a:r>
              <a:rPr lang="en-US" altLang="en-US" dirty="0" smtClean="0"/>
              <a:t>Sexuality</a:t>
            </a:r>
            <a:endParaRPr lang="en-US" altLang="en-US" dirty="0"/>
          </a:p>
        </p:txBody>
      </p:sp>
      <p:sp>
        <p:nvSpPr>
          <p:cNvPr id="3" name="Subtitle 2"/>
          <p:cNvSpPr>
            <a:spLocks noGrp="1"/>
          </p:cNvSpPr>
          <p:nvPr>
            <p:ph type="subTitle" idx="1"/>
          </p:nvPr>
        </p:nvSpPr>
        <p:spPr/>
        <p:txBody>
          <a:bodyPr/>
          <a:lstStyle/>
          <a:p>
            <a:endParaRPr lang="en-US"/>
          </a:p>
        </p:txBody>
      </p:sp>
      <p:sp>
        <p:nvSpPr>
          <p:cNvPr id="5" name="Rectangle 5"/>
          <p:cNvSpPr>
            <a:spLocks noGrp="1" noChangeArrowheads="1"/>
          </p:cNvSpPr>
          <p:nvPr>
            <p:ph type="dt" sz="half" idx="10"/>
          </p:nvPr>
        </p:nvSpPr>
        <p:spPr/>
        <p:txBody>
          <a:bodyPr/>
          <a:lstStyle/>
          <a:p>
            <a:endParaRPr lang="en-US" altLang="en-US" dirty="0">
              <a:latin typeface="Times" charset="0"/>
            </a:endParaRPr>
          </a:p>
        </p:txBody>
      </p:sp>
      <p:sp>
        <p:nvSpPr>
          <p:cNvPr id="6" name="Rectangle 7"/>
          <p:cNvSpPr>
            <a:spLocks noGrp="1" noChangeArrowheads="1"/>
          </p:cNvSpPr>
          <p:nvPr>
            <p:ph type="sldNum" sz="quarter" idx="12"/>
          </p:nvPr>
        </p:nvSpPr>
        <p:spPr/>
        <p:txBody>
          <a:bodyPr/>
          <a:lstStyle/>
          <a:p>
            <a:fld id="{16C252B8-F9DC-4729-9A60-F2481806C26C}" type="slidenum">
              <a:rPr lang="en-US" altLang="en-US"/>
              <a:pPr/>
              <a:t>46</a:t>
            </a:fld>
            <a:endParaRPr lang="en-US" altLang="en-US"/>
          </a:p>
        </p:txBody>
      </p:sp>
    </p:spTree>
    <p:extLst>
      <p:ext uri="{BB962C8B-B14F-4D97-AF65-F5344CB8AC3E}">
        <p14:creationId xmlns:p14="http://schemas.microsoft.com/office/powerpoint/2010/main" val="434141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endParaRPr lang="en-US" sz="5400" dirty="0"/>
          </a:p>
          <a:p>
            <a:pPr marL="0" indent="0" algn="ctr">
              <a:buNone/>
            </a:pPr>
            <a:r>
              <a:rPr lang="en-US" sz="6000" dirty="0" smtClean="0"/>
              <a:t>Sexuality ≠ SEX</a:t>
            </a:r>
            <a:endParaRPr lang="en-US" sz="6000" dirty="0"/>
          </a:p>
        </p:txBody>
      </p:sp>
    </p:spTree>
    <p:extLst>
      <p:ext uri="{BB962C8B-B14F-4D97-AF65-F5344CB8AC3E}">
        <p14:creationId xmlns:p14="http://schemas.microsoft.com/office/powerpoint/2010/main" val="23458613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Sexuality?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46007219"/>
              </p:ext>
            </p:extLst>
          </p:nvPr>
        </p:nvGraphicFramePr>
        <p:xfrm>
          <a:off x="809625" y="1981200"/>
          <a:ext cx="7772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50277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85800"/>
            <a:ext cx="7024744" cy="1143000"/>
          </a:xfrm>
        </p:spPr>
        <p:txBody>
          <a:bodyPr>
            <a:normAutofit/>
          </a:bodyPr>
          <a:lstStyle/>
          <a:p>
            <a:r>
              <a:rPr lang="en-US" dirty="0" smtClean="0"/>
              <a:t>Sexuality and Intimacy </a:t>
            </a:r>
            <a:endParaRPr lang="en-US" dirty="0"/>
          </a:p>
        </p:txBody>
      </p:sp>
      <p:sp>
        <p:nvSpPr>
          <p:cNvPr id="3" name="Content Placeholder 2"/>
          <p:cNvSpPr>
            <a:spLocks noGrp="1"/>
          </p:cNvSpPr>
          <p:nvPr>
            <p:ph idx="1"/>
          </p:nvPr>
        </p:nvSpPr>
        <p:spPr>
          <a:xfrm>
            <a:off x="990600" y="1905000"/>
            <a:ext cx="6777317" cy="3508977"/>
          </a:xfrm>
        </p:spPr>
        <p:txBody>
          <a:bodyPr>
            <a:noAutofit/>
          </a:bodyPr>
          <a:lstStyle/>
          <a:p>
            <a:r>
              <a:rPr lang="en-US" sz="2400" dirty="0" smtClean="0"/>
              <a:t>Sexuality is a multidimensional experience:</a:t>
            </a:r>
          </a:p>
          <a:p>
            <a:pPr lvl="1"/>
            <a:r>
              <a:rPr lang="en-US" sz="2400" dirty="0" smtClean="0">
                <a:ea typeface="ＭＳ Ｐゴシック" pitchFamily="-65" charset="-128"/>
              </a:rPr>
              <a:t>Physiology</a:t>
            </a:r>
          </a:p>
          <a:p>
            <a:pPr lvl="1"/>
            <a:r>
              <a:rPr lang="en-US" sz="2400" dirty="0" smtClean="0">
                <a:ea typeface="ＭＳ Ｐゴシック" pitchFamily="-65" charset="-128"/>
              </a:rPr>
              <a:t>Behavior</a:t>
            </a:r>
          </a:p>
          <a:p>
            <a:pPr lvl="1"/>
            <a:r>
              <a:rPr lang="en-US" sz="2400" dirty="0" smtClean="0">
                <a:ea typeface="ＭＳ Ｐゴシック" pitchFamily="-65" charset="-128"/>
              </a:rPr>
              <a:t>Emotion, Cognition, and Identity </a:t>
            </a:r>
          </a:p>
          <a:p>
            <a:pPr lvl="1"/>
            <a:r>
              <a:rPr lang="en-US" sz="2400" dirty="0" smtClean="0">
                <a:ea typeface="ＭＳ Ｐゴシック" pitchFamily="-65" charset="-128"/>
              </a:rPr>
              <a:t>NOT only intercourse or physical encounter</a:t>
            </a:r>
            <a:endParaRPr lang="en-US" sz="2400" dirty="0" smtClean="0"/>
          </a:p>
          <a:p>
            <a:pPr>
              <a:spcBef>
                <a:spcPts val="0"/>
              </a:spcBef>
            </a:pPr>
            <a:r>
              <a:rPr lang="en-US" sz="2400" dirty="0" smtClean="0"/>
              <a:t>Intimacy can be achieved without a complete sexual  experience</a:t>
            </a:r>
          </a:p>
          <a:p>
            <a:pPr>
              <a:spcBef>
                <a:spcPts val="0"/>
              </a:spcBef>
              <a:buNone/>
            </a:pPr>
            <a:endParaRPr lang="en-US" sz="1100" dirty="0"/>
          </a:p>
          <a:p>
            <a:pPr>
              <a:spcBef>
                <a:spcPts val="0"/>
              </a:spcBef>
            </a:pPr>
            <a:r>
              <a:rPr lang="en-US" sz="2400" dirty="0" smtClean="0"/>
              <a:t>Intimacy </a:t>
            </a:r>
            <a:r>
              <a:rPr lang="en-US" sz="2400" dirty="0"/>
              <a:t>that does not include sex can help </a:t>
            </a:r>
            <a:r>
              <a:rPr lang="en-US" sz="2400" dirty="0" smtClean="0"/>
              <a:t>the patient </a:t>
            </a:r>
            <a:r>
              <a:rPr lang="en-US" sz="2400" dirty="0"/>
              <a:t>to feel close when you are not feeling up to </a:t>
            </a:r>
            <a:r>
              <a:rPr lang="en-US" sz="2400" dirty="0" smtClean="0"/>
              <a:t>intercourse</a:t>
            </a:r>
          </a:p>
          <a:p>
            <a:pPr>
              <a:spcBef>
                <a:spcPts val="0"/>
              </a:spcBef>
              <a:buNone/>
            </a:pPr>
            <a:endParaRPr lang="en-US" sz="2400" dirty="0" smtClean="0"/>
          </a:p>
        </p:txBody>
      </p:sp>
    </p:spTree>
    <p:extLst>
      <p:ext uri="{BB962C8B-B14F-4D97-AF65-F5344CB8AC3E}">
        <p14:creationId xmlns:p14="http://schemas.microsoft.com/office/powerpoint/2010/main" val="40176863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730" y="990600"/>
            <a:ext cx="3886200" cy="1143000"/>
          </a:xfrm>
        </p:spPr>
        <p:txBody>
          <a:bodyPr>
            <a:normAutofit fontScale="90000"/>
          </a:bodyPr>
          <a:lstStyle/>
          <a:p>
            <a:r>
              <a:rPr lang="en-US" sz="3600" dirty="0" smtClean="0"/>
              <a:t>Penn State Breast Center: Emotion Thermometer</a:t>
            </a:r>
            <a:endParaRPr lang="en-US" sz="3600"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495800" y="1136905"/>
            <a:ext cx="4088423" cy="5259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838200" y="6096000"/>
            <a:ext cx="2971800" cy="276999"/>
          </a:xfrm>
          <a:prstGeom prst="rect">
            <a:avLst/>
          </a:prstGeom>
          <a:noFill/>
        </p:spPr>
        <p:txBody>
          <a:bodyPr wrap="square" rtlCol="0">
            <a:spAutoFit/>
          </a:bodyPr>
          <a:lstStyle/>
          <a:p>
            <a:r>
              <a:rPr lang="en-US" sz="1200" dirty="0" err="1" smtClean="0"/>
              <a:t>Schubart</a:t>
            </a:r>
            <a:r>
              <a:rPr lang="en-US" sz="1200" dirty="0" smtClean="0"/>
              <a:t> et al. Am </a:t>
            </a:r>
            <a:r>
              <a:rPr lang="en-US" sz="1200" dirty="0" err="1" smtClean="0"/>
              <a:t>Surg</a:t>
            </a:r>
            <a:r>
              <a:rPr lang="en-US" sz="1200" dirty="0" smtClean="0"/>
              <a:t> </a:t>
            </a:r>
            <a:r>
              <a:rPr lang="en-US" sz="1200" dirty="0" err="1" smtClean="0"/>
              <a:t>Oncol</a:t>
            </a:r>
            <a:r>
              <a:rPr lang="en-US" sz="1200" dirty="0" smtClean="0"/>
              <a:t> 2014</a:t>
            </a:r>
            <a:endParaRPr lang="en-US" sz="1200" dirty="0"/>
          </a:p>
        </p:txBody>
      </p:sp>
    </p:spTree>
    <p:extLst>
      <p:ext uri="{BB962C8B-B14F-4D97-AF65-F5344CB8AC3E}">
        <p14:creationId xmlns:p14="http://schemas.microsoft.com/office/powerpoint/2010/main" val="27157941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Sexual Dysfunction?</a:t>
            </a:r>
            <a:endParaRPr lang="en-US" dirty="0"/>
          </a:p>
        </p:txBody>
      </p:sp>
      <p:sp>
        <p:nvSpPr>
          <p:cNvPr id="3" name="Content Placeholder 2"/>
          <p:cNvSpPr>
            <a:spLocks noGrp="1"/>
          </p:cNvSpPr>
          <p:nvPr>
            <p:ph idx="1"/>
          </p:nvPr>
        </p:nvSpPr>
        <p:spPr/>
        <p:txBody>
          <a:bodyPr>
            <a:normAutofit/>
          </a:bodyPr>
          <a:lstStyle/>
          <a:p>
            <a:r>
              <a:rPr lang="en-US" dirty="0" smtClean="0"/>
              <a:t>Difficulty experiencing a response or satisfaction during sexual activity</a:t>
            </a:r>
          </a:p>
          <a:p>
            <a:pPr lvl="2"/>
            <a:r>
              <a:rPr lang="en-US" dirty="0" smtClean="0"/>
              <a:t>Pain</a:t>
            </a:r>
          </a:p>
          <a:p>
            <a:pPr lvl="2"/>
            <a:r>
              <a:rPr lang="en-US" dirty="0"/>
              <a:t>I</a:t>
            </a:r>
            <a:r>
              <a:rPr lang="en-US" dirty="0" smtClean="0"/>
              <a:t>nability to orgasm</a:t>
            </a:r>
          </a:p>
          <a:p>
            <a:pPr lvl="2"/>
            <a:r>
              <a:rPr lang="en-US" dirty="0"/>
              <a:t>D</a:t>
            </a:r>
            <a:r>
              <a:rPr lang="en-US" dirty="0" smtClean="0"/>
              <a:t>ecreased libido </a:t>
            </a:r>
            <a:endParaRPr lang="en-US" dirty="0"/>
          </a:p>
          <a:p>
            <a:pPr lvl="2"/>
            <a:r>
              <a:rPr lang="en-US" dirty="0" smtClean="0"/>
              <a:t>Reduced arousal</a:t>
            </a:r>
          </a:p>
        </p:txBody>
      </p:sp>
    </p:spTree>
    <p:extLst>
      <p:ext uri="{BB962C8B-B14F-4D97-AF65-F5344CB8AC3E}">
        <p14:creationId xmlns:p14="http://schemas.microsoft.com/office/powerpoint/2010/main" val="37294764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Sexual Dysfunction?</a:t>
            </a:r>
            <a:endParaRPr lang="en-US" dirty="0"/>
          </a:p>
        </p:txBody>
      </p:sp>
      <p:sp>
        <p:nvSpPr>
          <p:cNvPr id="3" name="Content Placeholder 2"/>
          <p:cNvSpPr>
            <a:spLocks noGrp="1"/>
          </p:cNvSpPr>
          <p:nvPr>
            <p:ph idx="1"/>
          </p:nvPr>
        </p:nvSpPr>
        <p:spPr/>
        <p:txBody>
          <a:bodyPr>
            <a:normAutofit/>
          </a:bodyPr>
          <a:lstStyle/>
          <a:p>
            <a:r>
              <a:rPr lang="en-US" dirty="0" smtClean="0"/>
              <a:t>Breast Cancer</a:t>
            </a:r>
          </a:p>
          <a:p>
            <a:pPr lvl="1"/>
            <a:r>
              <a:rPr lang="en-US" dirty="0"/>
              <a:t>43% of women in “normal” population </a:t>
            </a:r>
            <a:r>
              <a:rPr lang="en-US" dirty="0" smtClean="0"/>
              <a:t>experience some form of this</a:t>
            </a:r>
            <a:endParaRPr lang="en-US" dirty="0"/>
          </a:p>
          <a:p>
            <a:pPr lvl="1"/>
            <a:r>
              <a:rPr lang="en-US" dirty="0"/>
              <a:t>64% of women undergoing treatment </a:t>
            </a:r>
          </a:p>
          <a:p>
            <a:pPr lvl="1"/>
            <a:r>
              <a:rPr lang="en-US" dirty="0"/>
              <a:t>45% of women post-treatment </a:t>
            </a:r>
            <a:endParaRPr lang="en-US" dirty="0" smtClean="0"/>
          </a:p>
          <a:p>
            <a:pPr lvl="1"/>
            <a:r>
              <a:rPr lang="en-US" dirty="0" smtClean="0"/>
              <a:t>50%-96% of BC survivors report at least one major &amp; long-lasting sexual health problem </a:t>
            </a:r>
          </a:p>
          <a:p>
            <a:pPr marL="457200" lvl="1" indent="0">
              <a:buNone/>
            </a:pPr>
            <a:r>
              <a:rPr lang="en-US" dirty="0" smtClean="0"/>
              <a:t>*These numbers are estimated to be underreported and may be even higher</a:t>
            </a:r>
          </a:p>
        </p:txBody>
      </p:sp>
    </p:spTree>
    <p:extLst>
      <p:ext uri="{BB962C8B-B14F-4D97-AF65-F5344CB8AC3E}">
        <p14:creationId xmlns:p14="http://schemas.microsoft.com/office/powerpoint/2010/main" val="32025406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Talking about Sexuality </a:t>
            </a:r>
            <a:br>
              <a:rPr lang="en-US" dirty="0" smtClean="0"/>
            </a:br>
            <a:r>
              <a:rPr lang="en-US" dirty="0" smtClean="0"/>
              <a:t>and Sexual Dysfunction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78% patients thought it important to talk about sexual function</a:t>
            </a:r>
          </a:p>
          <a:p>
            <a:r>
              <a:rPr lang="en-US" dirty="0" smtClean="0"/>
              <a:t>64% wanted to have partner present to discuss</a:t>
            </a:r>
          </a:p>
          <a:p>
            <a:r>
              <a:rPr lang="en-US" dirty="0" smtClean="0"/>
              <a:t>29% of patients asked their providers questions</a:t>
            </a:r>
          </a:p>
          <a:p>
            <a:r>
              <a:rPr lang="en-US" dirty="0" smtClean="0"/>
              <a:t>30% of couples coping with breast cancer spoke to a health professional about sexuality </a:t>
            </a:r>
          </a:p>
          <a:p>
            <a:r>
              <a:rPr lang="en-US" dirty="0" smtClean="0"/>
              <a:t>45% never received any information </a:t>
            </a:r>
          </a:p>
          <a:p>
            <a:r>
              <a:rPr lang="en-US" dirty="0" smtClean="0"/>
              <a:t>Doctors reported “not knowing where to begin” </a:t>
            </a:r>
          </a:p>
          <a:p>
            <a:endParaRPr lang="en-US" dirty="0"/>
          </a:p>
          <a:p>
            <a:endParaRPr lang="en-US" dirty="0"/>
          </a:p>
        </p:txBody>
      </p:sp>
    </p:spTree>
    <p:extLst>
      <p:ext uri="{BB962C8B-B14F-4D97-AF65-F5344CB8AC3E}">
        <p14:creationId xmlns:p14="http://schemas.microsoft.com/office/powerpoint/2010/main" val="2669366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Who is at Greatest Risk</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Sexuality challenges are very common in  breast cancer survivors</a:t>
            </a:r>
          </a:p>
          <a:p>
            <a:r>
              <a:rPr lang="en-US" dirty="0" smtClean="0"/>
              <a:t>This may be a result of:</a:t>
            </a:r>
          </a:p>
          <a:p>
            <a:pPr lvl="1"/>
            <a:r>
              <a:rPr lang="en-US" b="1" dirty="0" smtClean="0"/>
              <a:t>Surgeries</a:t>
            </a:r>
            <a:r>
              <a:rPr lang="en-US" dirty="0" smtClean="0"/>
              <a:t> affecting breast sensation and body image</a:t>
            </a:r>
          </a:p>
          <a:p>
            <a:pPr lvl="1"/>
            <a:r>
              <a:rPr lang="en-US" b="1" dirty="0" smtClean="0"/>
              <a:t>Chemotherapies</a:t>
            </a:r>
            <a:r>
              <a:rPr lang="en-US" dirty="0" smtClean="0"/>
              <a:t> that can cause hair lose, fatigue, nausea, decreased estrogen, and premature menopause</a:t>
            </a:r>
          </a:p>
          <a:p>
            <a:pPr lvl="1"/>
            <a:r>
              <a:rPr lang="en-US" b="1" dirty="0" smtClean="0"/>
              <a:t>Radiation</a:t>
            </a:r>
            <a:r>
              <a:rPr lang="en-US" dirty="0" smtClean="0"/>
              <a:t> which often brings fatigue and skin irritation</a:t>
            </a:r>
          </a:p>
          <a:p>
            <a:pPr lvl="1"/>
            <a:r>
              <a:rPr lang="en-US" b="1" dirty="0" smtClean="0"/>
              <a:t>Endocrine therapy </a:t>
            </a:r>
            <a:r>
              <a:rPr lang="en-US" dirty="0" smtClean="0"/>
              <a:t>that may produce bone/muscle pain, low libido, vaginal dryness, challenges in reaching climax, and thinning of the vaginal walls </a:t>
            </a:r>
          </a:p>
          <a:p>
            <a:pPr lvl="1"/>
            <a:endParaRPr lang="en-US" dirty="0"/>
          </a:p>
        </p:txBody>
      </p:sp>
    </p:spTree>
    <p:extLst>
      <p:ext uri="{BB962C8B-B14F-4D97-AF65-F5344CB8AC3E}">
        <p14:creationId xmlns:p14="http://schemas.microsoft.com/office/powerpoint/2010/main" val="18651228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Sexual Dysfunction Can Result in </a:t>
            </a:r>
            <a:endParaRPr lang="en-US" dirty="0"/>
          </a:p>
        </p:txBody>
      </p:sp>
      <p:sp>
        <p:nvSpPr>
          <p:cNvPr id="3" name="Content Placeholder 2"/>
          <p:cNvSpPr>
            <a:spLocks noGrp="1"/>
          </p:cNvSpPr>
          <p:nvPr>
            <p:ph idx="1"/>
          </p:nvPr>
        </p:nvSpPr>
        <p:spPr/>
        <p:txBody>
          <a:bodyPr>
            <a:normAutofit/>
          </a:bodyPr>
          <a:lstStyle/>
          <a:p>
            <a:r>
              <a:rPr lang="en-US" dirty="0" smtClean="0"/>
              <a:t>Increased anxiety  and depression</a:t>
            </a:r>
          </a:p>
          <a:p>
            <a:r>
              <a:rPr lang="en-US" dirty="0" smtClean="0"/>
              <a:t>Decreased self-esteem</a:t>
            </a:r>
          </a:p>
          <a:p>
            <a:r>
              <a:rPr lang="en-US" dirty="0" smtClean="0"/>
              <a:t>High relationship distress </a:t>
            </a:r>
          </a:p>
          <a:p>
            <a:pPr marL="0" indent="0">
              <a:buNone/>
            </a:pPr>
            <a:endParaRPr lang="en-US" dirty="0" smtClean="0"/>
          </a:p>
          <a:p>
            <a:pPr marL="0" indent="0">
              <a:buNone/>
            </a:pPr>
            <a:r>
              <a:rPr lang="en-US" dirty="0" smtClean="0"/>
              <a:t>* A satisfying and fulfilling sex life can enhance relationships and aid in the healing process  </a:t>
            </a:r>
          </a:p>
        </p:txBody>
      </p:sp>
    </p:spTree>
    <p:extLst>
      <p:ext uri="{BB962C8B-B14F-4D97-AF65-F5344CB8AC3E}">
        <p14:creationId xmlns:p14="http://schemas.microsoft.com/office/powerpoint/2010/main" val="312787697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Tips to Overcoming Side Effects</a:t>
            </a:r>
            <a:br>
              <a:rPr lang="en-US" dirty="0" smtClean="0"/>
            </a:br>
            <a:r>
              <a:rPr lang="en-US" i="1" dirty="0" smtClean="0"/>
              <a:t>Fatigue</a:t>
            </a:r>
            <a:endParaRPr lang="en-US" i="1" dirty="0"/>
          </a:p>
        </p:txBody>
      </p:sp>
      <p:sp>
        <p:nvSpPr>
          <p:cNvPr id="3" name="Content Placeholder 2"/>
          <p:cNvSpPr>
            <a:spLocks noGrp="1"/>
          </p:cNvSpPr>
          <p:nvPr>
            <p:ph idx="1"/>
          </p:nvPr>
        </p:nvSpPr>
        <p:spPr/>
        <p:txBody>
          <a:bodyPr>
            <a:normAutofit fontScale="55000" lnSpcReduction="20000"/>
          </a:bodyPr>
          <a:lstStyle/>
          <a:p>
            <a:r>
              <a:rPr lang="en-US" sz="3300" dirty="0" smtClean="0"/>
              <a:t>Energy may change throughout the day. Sometimes it is helpful to schedule time for </a:t>
            </a:r>
            <a:r>
              <a:rPr lang="en-US" sz="3300" dirty="0"/>
              <a:t>sexual or non-sexual </a:t>
            </a:r>
            <a:r>
              <a:rPr lang="en-US" sz="3300" dirty="0" smtClean="0"/>
              <a:t>intimacy</a:t>
            </a:r>
          </a:p>
          <a:p>
            <a:pPr marL="0" indent="0">
              <a:buNone/>
            </a:pPr>
            <a:endParaRPr lang="en-US" sz="3300" dirty="0" smtClean="0"/>
          </a:p>
          <a:p>
            <a:r>
              <a:rPr lang="en-US" sz="3300" dirty="0" smtClean="0"/>
              <a:t>If </a:t>
            </a:r>
            <a:r>
              <a:rPr lang="en-US" sz="3300" dirty="0"/>
              <a:t>energy level decreases as the day wears on, </a:t>
            </a:r>
            <a:r>
              <a:rPr lang="en-US" sz="3300" dirty="0" smtClean="0"/>
              <a:t>suggest the couple plan time </a:t>
            </a:r>
            <a:r>
              <a:rPr lang="en-US" sz="3300" dirty="0"/>
              <a:t>in the morning</a:t>
            </a:r>
            <a:r>
              <a:rPr lang="en-US" sz="3300" dirty="0" smtClean="0"/>
              <a:t>. </a:t>
            </a:r>
            <a:r>
              <a:rPr lang="en-US" sz="3300" dirty="0"/>
              <a:t>A</a:t>
            </a:r>
            <a:r>
              <a:rPr lang="en-US" sz="3300" dirty="0" smtClean="0"/>
              <a:t>rousal </a:t>
            </a:r>
            <a:r>
              <a:rPr lang="en-US" sz="3300" dirty="0"/>
              <a:t>and climax may take longer than before, so </a:t>
            </a:r>
            <a:r>
              <a:rPr lang="en-US" sz="3300" dirty="0" smtClean="0"/>
              <a:t>remind patients to allow  </a:t>
            </a:r>
            <a:r>
              <a:rPr lang="en-US" sz="3300" dirty="0"/>
              <a:t>allow plenty of </a:t>
            </a:r>
            <a:r>
              <a:rPr lang="en-US" sz="3300" dirty="0" smtClean="0"/>
              <a:t>time</a:t>
            </a:r>
          </a:p>
          <a:p>
            <a:pPr marL="0" indent="0">
              <a:buNone/>
            </a:pPr>
            <a:endParaRPr lang="en-US" sz="3300" dirty="0" smtClean="0"/>
          </a:p>
          <a:p>
            <a:r>
              <a:rPr lang="en-US" sz="3300" dirty="0" smtClean="0"/>
              <a:t>Protein -filled </a:t>
            </a:r>
            <a:r>
              <a:rPr lang="en-US" sz="3300" dirty="0"/>
              <a:t>meals and a nap in the afternoon can provide energy for a “date night” even if the “date” is just snuggling on the couch and watching a </a:t>
            </a:r>
            <a:r>
              <a:rPr lang="en-US" sz="3300" dirty="0" smtClean="0"/>
              <a:t>movie</a:t>
            </a:r>
          </a:p>
          <a:p>
            <a:pPr marL="0" indent="0">
              <a:buNone/>
            </a:pPr>
            <a:endParaRPr lang="en-US" sz="1400" dirty="0" smtClean="0"/>
          </a:p>
        </p:txBody>
      </p:sp>
    </p:spTree>
    <p:extLst>
      <p:ext uri="{BB962C8B-B14F-4D97-AF65-F5344CB8AC3E}">
        <p14:creationId xmlns:p14="http://schemas.microsoft.com/office/powerpoint/2010/main" val="15874426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Tips to Overcoming Side </a:t>
            </a:r>
            <a:r>
              <a:rPr lang="en-US" dirty="0" smtClean="0"/>
              <a:t>Effects </a:t>
            </a:r>
            <a:r>
              <a:rPr lang="en-US" i="1" dirty="0" smtClean="0"/>
              <a:t>Lubricants and Moisturizers</a:t>
            </a:r>
            <a:endParaRPr lang="en-US" i="1" dirty="0"/>
          </a:p>
        </p:txBody>
      </p:sp>
      <p:sp>
        <p:nvSpPr>
          <p:cNvPr id="3" name="Content Placeholder 2"/>
          <p:cNvSpPr>
            <a:spLocks noGrp="1"/>
          </p:cNvSpPr>
          <p:nvPr>
            <p:ph idx="1"/>
          </p:nvPr>
        </p:nvSpPr>
        <p:spPr>
          <a:xfrm>
            <a:off x="838200" y="2590800"/>
            <a:ext cx="7772400" cy="4114800"/>
          </a:xfrm>
        </p:spPr>
        <p:txBody>
          <a:bodyPr>
            <a:noAutofit/>
          </a:bodyPr>
          <a:lstStyle/>
          <a:p>
            <a:r>
              <a:rPr lang="en-US" sz="1600" dirty="0" smtClean="0"/>
              <a:t>Vaginal lubricants vs. moisturizers What’s the difference? </a:t>
            </a:r>
          </a:p>
          <a:p>
            <a:pPr lvl="1"/>
            <a:r>
              <a:rPr lang="en-US" sz="1600" dirty="0" smtClean="0"/>
              <a:t>KY® &amp; </a:t>
            </a:r>
            <a:r>
              <a:rPr lang="en-US" sz="1600" dirty="0" err="1" smtClean="0"/>
              <a:t>Astroglide</a:t>
            </a:r>
            <a:r>
              <a:rPr lang="en-US" sz="1600" dirty="0" smtClean="0"/>
              <a:t>® are two brands available in pharmacies that make a variety of lubricants specifically for intercourse</a:t>
            </a:r>
          </a:p>
          <a:p>
            <a:pPr lvl="1"/>
            <a:r>
              <a:rPr lang="en-US" sz="1600" dirty="0" smtClean="0"/>
              <a:t>Vaginal moisturizers such as Replens, </a:t>
            </a:r>
            <a:r>
              <a:rPr lang="en-US" sz="1600" dirty="0" err="1" smtClean="0"/>
              <a:t>Hyalo-Gyn</a:t>
            </a:r>
            <a:endParaRPr lang="en-US" sz="1600" dirty="0" smtClean="0"/>
          </a:p>
          <a:p>
            <a:r>
              <a:rPr lang="en-US" sz="1600" dirty="0" smtClean="0"/>
              <a:t>Being well-lubricated is very important for a positive sexual experience</a:t>
            </a:r>
          </a:p>
          <a:p>
            <a:r>
              <a:rPr lang="en-US" sz="1600" dirty="0" smtClean="0"/>
              <a:t>Every </a:t>
            </a:r>
            <a:r>
              <a:rPr lang="en-US" sz="1600" dirty="0"/>
              <a:t>woman is different so it is recommended that </a:t>
            </a:r>
            <a:r>
              <a:rPr lang="en-US" sz="1600" dirty="0" smtClean="0"/>
              <a:t>one experiments </a:t>
            </a:r>
            <a:r>
              <a:rPr lang="en-US" sz="1600" dirty="0"/>
              <a:t>to </a:t>
            </a:r>
            <a:r>
              <a:rPr lang="en-US" sz="1600" dirty="0" smtClean="0"/>
              <a:t>find the </a:t>
            </a:r>
            <a:r>
              <a:rPr lang="en-US" sz="1600" dirty="0"/>
              <a:t>best product that works </a:t>
            </a:r>
            <a:r>
              <a:rPr lang="en-US" sz="1600" dirty="0" smtClean="0"/>
              <a:t>for her</a:t>
            </a:r>
          </a:p>
          <a:p>
            <a:r>
              <a:rPr lang="en-US" sz="1600" dirty="0" smtClean="0"/>
              <a:t>These </a:t>
            </a:r>
            <a:r>
              <a:rPr lang="en-US" sz="1600" dirty="0"/>
              <a:t>products can also be </a:t>
            </a:r>
            <a:r>
              <a:rPr lang="en-US" sz="1600" dirty="0" smtClean="0"/>
              <a:t>applied on </a:t>
            </a:r>
            <a:r>
              <a:rPr lang="en-US" sz="1600" dirty="0"/>
              <a:t>a “date night,” putting </a:t>
            </a:r>
            <a:r>
              <a:rPr lang="en-US" sz="1600" dirty="0" smtClean="0"/>
              <a:t>one </a:t>
            </a:r>
            <a:r>
              <a:rPr lang="en-US" sz="1600" dirty="0"/>
              <a:t>“in the mood” as </a:t>
            </a:r>
            <a:r>
              <a:rPr lang="en-US" sz="1600" dirty="0" smtClean="0"/>
              <a:t>the </a:t>
            </a:r>
            <a:r>
              <a:rPr lang="en-US" sz="1600" dirty="0"/>
              <a:t>evening progresses, and setting you </a:t>
            </a:r>
            <a:r>
              <a:rPr lang="en-US" sz="1600" dirty="0" smtClean="0"/>
              <a:t>up for </a:t>
            </a:r>
            <a:r>
              <a:rPr lang="en-US" sz="1600" dirty="0"/>
              <a:t>success later </a:t>
            </a:r>
            <a:r>
              <a:rPr lang="en-US" sz="1600" dirty="0" smtClean="0"/>
              <a:t>on</a:t>
            </a:r>
          </a:p>
          <a:p>
            <a:r>
              <a:rPr lang="en-US" sz="1600" dirty="0" smtClean="0"/>
              <a:t> </a:t>
            </a:r>
            <a:r>
              <a:rPr lang="en-US" sz="1600" dirty="0"/>
              <a:t>Natural oils such as olive and coconut oil can also be used </a:t>
            </a:r>
            <a:r>
              <a:rPr lang="en-US" sz="1600" dirty="0" smtClean="0"/>
              <a:t>as lubricants</a:t>
            </a:r>
            <a:r>
              <a:rPr lang="en-US" sz="1600" dirty="0"/>
              <a:t>, and are particularly useful if </a:t>
            </a:r>
            <a:r>
              <a:rPr lang="en-US" sz="1600" dirty="0" smtClean="0"/>
              <a:t>the patient </a:t>
            </a:r>
            <a:r>
              <a:rPr lang="en-US" sz="1600" dirty="0"/>
              <a:t>have sensitivity to other </a:t>
            </a:r>
            <a:r>
              <a:rPr lang="en-US" sz="1600" dirty="0" smtClean="0"/>
              <a:t>products</a:t>
            </a:r>
            <a:endParaRPr lang="en-US" sz="1600" dirty="0"/>
          </a:p>
        </p:txBody>
      </p:sp>
    </p:spTree>
    <p:extLst>
      <p:ext uri="{BB962C8B-B14F-4D97-AF65-F5344CB8AC3E}">
        <p14:creationId xmlns:p14="http://schemas.microsoft.com/office/powerpoint/2010/main" val="30391853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Tips to Overcoming Side </a:t>
            </a:r>
            <a:r>
              <a:rPr lang="en-US" sz="2800" dirty="0" smtClean="0"/>
              <a:t>Effects</a:t>
            </a:r>
            <a:br>
              <a:rPr lang="en-US" sz="2800" dirty="0" smtClean="0"/>
            </a:br>
            <a:r>
              <a:rPr lang="en-US" sz="2800" dirty="0" smtClean="0"/>
              <a:t>Lubricants and Moisturizers cont.</a:t>
            </a:r>
            <a:endParaRPr lang="en-US" sz="2800" i="1" dirty="0"/>
          </a:p>
        </p:txBody>
      </p:sp>
      <p:sp>
        <p:nvSpPr>
          <p:cNvPr id="3" name="Content Placeholder 2"/>
          <p:cNvSpPr>
            <a:spLocks noGrp="1"/>
          </p:cNvSpPr>
          <p:nvPr>
            <p:ph idx="1"/>
          </p:nvPr>
        </p:nvSpPr>
        <p:spPr>
          <a:xfrm>
            <a:off x="838200" y="2514600"/>
            <a:ext cx="7772400" cy="2743200"/>
          </a:xfrm>
        </p:spPr>
        <p:txBody>
          <a:bodyPr>
            <a:noAutofit/>
          </a:bodyPr>
          <a:lstStyle/>
          <a:p>
            <a:r>
              <a:rPr lang="en-US" sz="1600" dirty="0" smtClean="0"/>
              <a:t>Many breast cancer treatments </a:t>
            </a:r>
            <a:r>
              <a:rPr lang="en-US" sz="1600" dirty="0"/>
              <a:t>can cause the vagina to </a:t>
            </a:r>
            <a:r>
              <a:rPr lang="en-US" sz="1600" dirty="0" smtClean="0"/>
              <a:t>loose </a:t>
            </a:r>
            <a:r>
              <a:rPr lang="en-US" sz="1600" dirty="0"/>
              <a:t>moisture and </a:t>
            </a:r>
            <a:r>
              <a:rPr lang="en-US" sz="1600" dirty="0" smtClean="0"/>
              <a:t>elasticity</a:t>
            </a:r>
          </a:p>
          <a:p>
            <a:r>
              <a:rPr lang="en-US" sz="1600" dirty="0" smtClean="0"/>
              <a:t>Just as one may moisturize the skin, the vagina also needs to be moisturized </a:t>
            </a:r>
          </a:p>
          <a:p>
            <a:r>
              <a:rPr lang="en-US" sz="1600" dirty="0" smtClean="0"/>
              <a:t>Vaginal </a:t>
            </a:r>
            <a:r>
              <a:rPr lang="en-US" sz="1600" dirty="0"/>
              <a:t>moisturizers can be </a:t>
            </a:r>
            <a:r>
              <a:rPr lang="en-US" sz="1600" dirty="0" smtClean="0"/>
              <a:t>obtained without a prescription at a local drug store and are best applied at night for optimal absorption</a:t>
            </a:r>
          </a:p>
          <a:p>
            <a:r>
              <a:rPr lang="en-US" sz="1600" dirty="0" smtClean="0"/>
              <a:t>They should be used </a:t>
            </a:r>
            <a:r>
              <a:rPr lang="en-US" sz="1600" dirty="0"/>
              <a:t>as a maintenance measure to restore necessary moisture to the vaginal tissue. Replens® moisturizer can be used twice a week, several times a week, or even nightly for </a:t>
            </a:r>
            <a:r>
              <a:rPr lang="en-US" sz="1600" dirty="0" smtClean="0"/>
              <a:t>dryness</a:t>
            </a:r>
          </a:p>
          <a:p>
            <a:r>
              <a:rPr lang="en-US" sz="1600" dirty="0" smtClean="0"/>
              <a:t> </a:t>
            </a:r>
            <a:r>
              <a:rPr lang="en-US" sz="1600" dirty="0"/>
              <a:t>Vitamin E capsules can also be used for </a:t>
            </a:r>
            <a:r>
              <a:rPr lang="en-US" sz="1600" dirty="0" err="1"/>
              <a:t>moisturization</a:t>
            </a:r>
            <a:r>
              <a:rPr lang="en-US" sz="1600" dirty="0"/>
              <a:t> by using a needle to pierce the capsule, and squeezing the liquid into the vaginal </a:t>
            </a:r>
            <a:r>
              <a:rPr lang="en-US" sz="1600" dirty="0" smtClean="0"/>
              <a:t>canal</a:t>
            </a:r>
            <a:endParaRPr lang="en-US" sz="1600" dirty="0"/>
          </a:p>
        </p:txBody>
      </p:sp>
    </p:spTree>
    <p:extLst>
      <p:ext uri="{BB962C8B-B14F-4D97-AF65-F5344CB8AC3E}">
        <p14:creationId xmlns:p14="http://schemas.microsoft.com/office/powerpoint/2010/main" val="5016947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Vaginal Estrogens</a:t>
            </a:r>
            <a:endParaRPr lang="en-US" dirty="0"/>
          </a:p>
        </p:txBody>
      </p:sp>
      <p:sp>
        <p:nvSpPr>
          <p:cNvPr id="3" name="Content Placeholder 2"/>
          <p:cNvSpPr>
            <a:spLocks noGrp="1"/>
          </p:cNvSpPr>
          <p:nvPr>
            <p:ph idx="1"/>
          </p:nvPr>
        </p:nvSpPr>
        <p:spPr>
          <a:xfrm>
            <a:off x="838200" y="2133600"/>
            <a:ext cx="7772400" cy="4114800"/>
          </a:xfrm>
        </p:spPr>
        <p:txBody>
          <a:bodyPr>
            <a:noAutofit/>
          </a:bodyPr>
          <a:lstStyle/>
          <a:p>
            <a:r>
              <a:rPr lang="en-US" sz="1800" dirty="0"/>
              <a:t>Vaginal </a:t>
            </a:r>
            <a:r>
              <a:rPr lang="en-US" sz="1800" dirty="0" smtClean="0"/>
              <a:t>estrogen can </a:t>
            </a:r>
            <a:r>
              <a:rPr lang="en-US" sz="1800" dirty="0"/>
              <a:t>help increase the natural lubrication in </a:t>
            </a:r>
            <a:r>
              <a:rPr lang="en-US" sz="1800" dirty="0" smtClean="0"/>
              <a:t>the </a:t>
            </a:r>
            <a:r>
              <a:rPr lang="en-US" sz="1800" dirty="0"/>
              <a:t>vagina.  This </a:t>
            </a:r>
            <a:r>
              <a:rPr lang="en-US" sz="1800" dirty="0" smtClean="0"/>
              <a:t>may </a:t>
            </a:r>
            <a:r>
              <a:rPr lang="en-US" sz="1800" dirty="0"/>
              <a:t>assist with vaginal dryness, vaginal wall bleeding, and painful </a:t>
            </a:r>
            <a:r>
              <a:rPr lang="en-US" sz="1800" dirty="0" smtClean="0"/>
              <a:t>intercourse</a:t>
            </a:r>
          </a:p>
          <a:p>
            <a:pPr marL="0" indent="0">
              <a:buNone/>
            </a:pPr>
            <a:endParaRPr lang="en-US" sz="1800" dirty="0"/>
          </a:p>
          <a:p>
            <a:pPr marL="342900" lvl="1" indent="-342900">
              <a:buFont typeface="Arial" panose="020B0604020202020204" pitchFamily="34" charset="0"/>
              <a:buChar char="•"/>
            </a:pPr>
            <a:r>
              <a:rPr lang="en-US" sz="1800" dirty="0" smtClean="0">
                <a:ea typeface="ＭＳ Ｐゴシック" pitchFamily="-65" charset="-128"/>
                <a:sym typeface="Symbol" pitchFamily="-65" charset="2"/>
              </a:rPr>
              <a:t>Using </a:t>
            </a:r>
            <a:r>
              <a:rPr lang="en-US" sz="1800" dirty="0">
                <a:ea typeface="ＭＳ Ｐゴシック" pitchFamily="-65" charset="-128"/>
                <a:sym typeface="Symbol" pitchFamily="-65" charset="2"/>
              </a:rPr>
              <a:t>vaginal estrogen is controversial for BC survivors as a small amount of this hormone is absorbed into the blood stream from the vaginal </a:t>
            </a:r>
            <a:r>
              <a:rPr lang="en-US" sz="1800" dirty="0" smtClean="0">
                <a:ea typeface="ＭＳ Ｐゴシック" pitchFamily="-65" charset="-128"/>
                <a:sym typeface="Symbol" pitchFamily="-65" charset="2"/>
              </a:rPr>
              <a:t>walls</a:t>
            </a:r>
          </a:p>
          <a:p>
            <a:pPr marL="0" lvl="1" indent="0">
              <a:buNone/>
            </a:pPr>
            <a:endParaRPr lang="en-US" sz="1800" dirty="0">
              <a:solidFill>
                <a:srgbClr val="FF0000"/>
              </a:solidFill>
              <a:ea typeface="ＭＳ Ｐゴシック" pitchFamily="-65" charset="-128"/>
              <a:sym typeface="Symbol" pitchFamily="-65" charset="2"/>
            </a:endParaRPr>
          </a:p>
          <a:p>
            <a:pPr marL="342900" lvl="1" indent="-342900">
              <a:buFont typeface="Arial" panose="020B0604020202020204" pitchFamily="34" charset="0"/>
              <a:buChar char="•"/>
            </a:pPr>
            <a:r>
              <a:rPr lang="en-US" sz="1800" dirty="0"/>
              <a:t>This product is only available by prescription and comes in a cream, suppository, or tablet insert. </a:t>
            </a:r>
            <a:r>
              <a:rPr lang="en-US" sz="1800" dirty="0">
                <a:ea typeface="ＭＳ Ｐゴシック" pitchFamily="-65" charset="-128"/>
                <a:sym typeface="Symbol" pitchFamily="-65" charset="2"/>
              </a:rPr>
              <a:t>Options include</a:t>
            </a:r>
            <a:r>
              <a:rPr lang="en-US" sz="1800" dirty="0">
                <a:sym typeface="Symbol" pitchFamily="-65" charset="2"/>
              </a:rPr>
              <a:t>-</a:t>
            </a:r>
            <a:r>
              <a:rPr lang="en-US" sz="1800" dirty="0" err="1">
                <a:ea typeface="ＭＳ Ｐゴシック" pitchFamily="-65" charset="-128"/>
                <a:sym typeface="Symbol" pitchFamily="-65" charset="2"/>
              </a:rPr>
              <a:t>Estring</a:t>
            </a:r>
            <a:r>
              <a:rPr lang="en-US" sz="1800" dirty="0">
                <a:ea typeface="ＭＳ Ｐゴシック" pitchFamily="-65" charset="-128"/>
                <a:sym typeface="Symbol" pitchFamily="-65" charset="2"/>
              </a:rPr>
              <a:t>/</a:t>
            </a:r>
            <a:r>
              <a:rPr lang="en-US" sz="1800" dirty="0" err="1">
                <a:ea typeface="ＭＳ Ｐゴシック" pitchFamily="-65" charset="-128"/>
                <a:sym typeface="Symbol" pitchFamily="-65" charset="2"/>
              </a:rPr>
              <a:t>Vagifem</a:t>
            </a:r>
            <a:r>
              <a:rPr lang="en-US" sz="1800" dirty="0">
                <a:ea typeface="ＭＳ Ｐゴシック" pitchFamily="-65" charset="-128"/>
                <a:sym typeface="Symbol" pitchFamily="-65" charset="2"/>
              </a:rPr>
              <a:t>/</a:t>
            </a:r>
            <a:r>
              <a:rPr lang="en-US" sz="1800" dirty="0" err="1">
                <a:ea typeface="ＭＳ Ｐゴシック" pitchFamily="-65" charset="-128"/>
                <a:sym typeface="Symbol" pitchFamily="-65" charset="2"/>
              </a:rPr>
              <a:t>Estrace</a:t>
            </a:r>
            <a:r>
              <a:rPr lang="en-US" sz="1800" dirty="0">
                <a:ea typeface="ＭＳ Ｐゴシック" pitchFamily="-65" charset="-128"/>
                <a:sym typeface="Symbol" pitchFamily="-65" charset="2"/>
              </a:rPr>
              <a:t> cream</a:t>
            </a:r>
          </a:p>
          <a:p>
            <a:pPr marL="0" lvl="1" indent="0">
              <a:buNone/>
            </a:pPr>
            <a:endParaRPr lang="en-US" sz="1000" dirty="0" smtClean="0">
              <a:solidFill>
                <a:srgbClr val="FF0000"/>
              </a:solidFill>
              <a:ea typeface="ＭＳ Ｐゴシック" pitchFamily="-65" charset="-128"/>
              <a:sym typeface="Symbol" pitchFamily="-65" charset="2"/>
            </a:endParaRPr>
          </a:p>
          <a:p>
            <a:pPr marL="0" lvl="1" indent="0">
              <a:buNone/>
            </a:pPr>
            <a:endParaRPr lang="en-US" sz="2000" dirty="0" smtClean="0">
              <a:ea typeface="ＭＳ Ｐゴシック" pitchFamily="-65" charset="-128"/>
              <a:sym typeface="Symbol" pitchFamily="-65" charset="2"/>
            </a:endParaRPr>
          </a:p>
          <a:p>
            <a:pPr marL="0" lvl="1" indent="0">
              <a:buNone/>
            </a:pPr>
            <a:endParaRPr lang="en-US" sz="2000" dirty="0" smtClean="0">
              <a:solidFill>
                <a:srgbClr val="FF0000"/>
              </a:solidFill>
              <a:ea typeface="ＭＳ Ｐゴシック" pitchFamily="-65" charset="-128"/>
              <a:sym typeface="Symbol" pitchFamily="-65" charset="2"/>
            </a:endParaRPr>
          </a:p>
          <a:p>
            <a:pPr lvl="1"/>
            <a:endParaRPr lang="en-US" sz="2000" dirty="0">
              <a:solidFill>
                <a:srgbClr val="FF0000"/>
              </a:solidFill>
              <a:ea typeface="ＭＳ Ｐゴシック" pitchFamily="-65" charset="-128"/>
              <a:sym typeface="Symbol" pitchFamily="-65" charset="2"/>
            </a:endParaRPr>
          </a:p>
        </p:txBody>
      </p:sp>
    </p:spTree>
    <p:extLst>
      <p:ext uri="{BB962C8B-B14F-4D97-AF65-F5344CB8AC3E}">
        <p14:creationId xmlns:p14="http://schemas.microsoft.com/office/powerpoint/2010/main" val="408972827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Tips to Overcoming Side </a:t>
            </a:r>
            <a:r>
              <a:rPr lang="en-US" dirty="0" smtClean="0"/>
              <a:t>Effects</a:t>
            </a:r>
            <a:br>
              <a:rPr lang="en-US" dirty="0" smtClean="0"/>
            </a:br>
            <a:r>
              <a:rPr lang="en-US" i="1" dirty="0" smtClean="0"/>
              <a:t>The Mental Piece</a:t>
            </a:r>
            <a:endParaRPr lang="en-US" i="1" dirty="0"/>
          </a:p>
        </p:txBody>
      </p:sp>
      <p:sp>
        <p:nvSpPr>
          <p:cNvPr id="3" name="Content Placeholder 2"/>
          <p:cNvSpPr>
            <a:spLocks noGrp="1"/>
          </p:cNvSpPr>
          <p:nvPr>
            <p:ph idx="1"/>
          </p:nvPr>
        </p:nvSpPr>
        <p:spPr/>
        <p:txBody>
          <a:bodyPr>
            <a:normAutofit lnSpcReduction="10000"/>
          </a:bodyPr>
          <a:lstStyle/>
          <a:p>
            <a:r>
              <a:rPr lang="en-US" dirty="0" smtClean="0"/>
              <a:t>If the </a:t>
            </a:r>
            <a:r>
              <a:rPr lang="en-US" dirty="0"/>
              <a:t>interest in sex seems to have decreased, </a:t>
            </a:r>
            <a:r>
              <a:rPr lang="en-US" dirty="0" smtClean="0"/>
              <a:t>remind pts </a:t>
            </a:r>
            <a:r>
              <a:rPr lang="en-US" dirty="0"/>
              <a:t>that arousal begins in the </a:t>
            </a:r>
            <a:r>
              <a:rPr lang="en-US" dirty="0" smtClean="0"/>
              <a:t>mind</a:t>
            </a:r>
          </a:p>
          <a:p>
            <a:pPr marL="0" indent="0">
              <a:buNone/>
            </a:pPr>
            <a:endParaRPr lang="en-US" dirty="0" smtClean="0"/>
          </a:p>
          <a:p>
            <a:r>
              <a:rPr lang="en-US" dirty="0" smtClean="0"/>
              <a:t>Suggest she spend </a:t>
            </a:r>
            <a:r>
              <a:rPr lang="en-US" dirty="0"/>
              <a:t>time thinking about what arousal feels like, and the intimacy </a:t>
            </a:r>
            <a:r>
              <a:rPr lang="en-US" dirty="0" smtClean="0"/>
              <a:t>she wants </a:t>
            </a:r>
            <a:r>
              <a:rPr lang="en-US" dirty="0"/>
              <a:t>with </a:t>
            </a:r>
            <a:r>
              <a:rPr lang="en-US" dirty="0" smtClean="0"/>
              <a:t>her </a:t>
            </a:r>
            <a:r>
              <a:rPr lang="en-US" dirty="0"/>
              <a:t>partner, then letting </a:t>
            </a:r>
            <a:r>
              <a:rPr lang="en-US" dirty="0" smtClean="0"/>
              <a:t>her body catch </a:t>
            </a:r>
            <a:r>
              <a:rPr lang="en-US" dirty="0"/>
              <a:t>up, can help get </a:t>
            </a:r>
            <a:r>
              <a:rPr lang="en-US" dirty="0" smtClean="0"/>
              <a:t>things started</a:t>
            </a:r>
            <a:endParaRPr lang="en-US" dirty="0"/>
          </a:p>
          <a:p>
            <a:endParaRPr lang="en-US" dirty="0"/>
          </a:p>
        </p:txBody>
      </p:sp>
    </p:spTree>
    <p:extLst>
      <p:ext uri="{BB962C8B-B14F-4D97-AF65-F5344CB8AC3E}">
        <p14:creationId xmlns:p14="http://schemas.microsoft.com/office/powerpoint/2010/main" val="34565237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Emotional Upset and Impact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69230725"/>
              </p:ext>
            </p:extLst>
          </p:nvPr>
        </p:nvGraphicFramePr>
        <p:xfrm>
          <a:off x="1042988" y="2324100"/>
          <a:ext cx="6777037" cy="3508375"/>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457200" y="6248400"/>
            <a:ext cx="7412607" cy="369332"/>
          </a:xfrm>
          <a:prstGeom prst="rect">
            <a:avLst/>
          </a:prstGeom>
        </p:spPr>
        <p:txBody>
          <a:bodyPr wrap="none">
            <a:spAutoFit/>
          </a:bodyPr>
          <a:lstStyle/>
          <a:p>
            <a:r>
              <a:rPr lang="en-US" dirty="0" err="1" smtClean="0"/>
              <a:t>Schubart</a:t>
            </a:r>
            <a:r>
              <a:rPr lang="en-US" dirty="0" smtClean="0"/>
              <a:t> and Kass. Annals </a:t>
            </a:r>
            <a:r>
              <a:rPr lang="en-US" dirty="0"/>
              <a:t>of Surgical Oncology 07/2014; 21(10). </a:t>
            </a:r>
          </a:p>
        </p:txBody>
      </p:sp>
    </p:spTree>
    <p:extLst>
      <p:ext uri="{BB962C8B-B14F-4D97-AF65-F5344CB8AC3E}">
        <p14:creationId xmlns:p14="http://schemas.microsoft.com/office/powerpoint/2010/main" val="23585475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Tips to Overcoming Side </a:t>
            </a:r>
            <a:r>
              <a:rPr lang="en-US" dirty="0" smtClean="0"/>
              <a:t>Effects</a:t>
            </a:r>
            <a:br>
              <a:rPr lang="en-US" dirty="0" smtClean="0"/>
            </a:br>
            <a:r>
              <a:rPr lang="en-US" i="1" dirty="0" smtClean="0"/>
              <a:t>Explore Accessories</a:t>
            </a:r>
            <a:endParaRPr lang="en-US" dirty="0"/>
          </a:p>
        </p:txBody>
      </p:sp>
      <p:sp>
        <p:nvSpPr>
          <p:cNvPr id="3" name="Content Placeholder 2"/>
          <p:cNvSpPr>
            <a:spLocks noGrp="1"/>
          </p:cNvSpPr>
          <p:nvPr>
            <p:ph idx="1"/>
          </p:nvPr>
        </p:nvSpPr>
        <p:spPr>
          <a:xfrm>
            <a:off x="809625" y="2209800"/>
            <a:ext cx="7772400" cy="4114800"/>
          </a:xfrm>
        </p:spPr>
        <p:txBody>
          <a:bodyPr>
            <a:normAutofit/>
          </a:bodyPr>
          <a:lstStyle/>
          <a:p>
            <a:r>
              <a:rPr lang="en-US" dirty="0" smtClean="0"/>
              <a:t>Try lingerie or keeping your shirt on if body image is an issue</a:t>
            </a:r>
          </a:p>
          <a:p>
            <a:r>
              <a:rPr lang="en-US" dirty="0"/>
              <a:t>T</a:t>
            </a:r>
            <a:r>
              <a:rPr lang="en-US" dirty="0" smtClean="0"/>
              <a:t>rouble </a:t>
            </a:r>
            <a:r>
              <a:rPr lang="en-US" dirty="0"/>
              <a:t>reaching </a:t>
            </a:r>
            <a:r>
              <a:rPr lang="en-US" dirty="0" smtClean="0"/>
              <a:t>climax-explore </a:t>
            </a:r>
            <a:r>
              <a:rPr lang="en-US" dirty="0"/>
              <a:t>relationship aids such as a</a:t>
            </a:r>
            <a:r>
              <a:rPr lang="en-US" dirty="0" smtClean="0"/>
              <a:t> vibrator</a:t>
            </a:r>
          </a:p>
          <a:p>
            <a:r>
              <a:rPr lang="en-US" dirty="0"/>
              <a:t>T</a:t>
            </a:r>
            <a:r>
              <a:rPr lang="en-US" dirty="0" smtClean="0"/>
              <a:t>ry using pillows and experimenting with new positions</a:t>
            </a:r>
          </a:p>
          <a:p>
            <a:r>
              <a:rPr lang="en-US" dirty="0" smtClean="0"/>
              <a:t>Some couples find viewing erotic videos and imagines helpful</a:t>
            </a:r>
            <a:endParaRPr lang="en-US" dirty="0"/>
          </a:p>
          <a:p>
            <a:endParaRPr lang="en-US" dirty="0"/>
          </a:p>
        </p:txBody>
      </p:sp>
    </p:spTree>
    <p:extLst>
      <p:ext uri="{BB962C8B-B14F-4D97-AF65-F5344CB8AC3E}">
        <p14:creationId xmlns:p14="http://schemas.microsoft.com/office/powerpoint/2010/main" val="62008299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Tips to Overcoming Side </a:t>
            </a:r>
            <a:r>
              <a:rPr lang="en-US" dirty="0" smtClean="0"/>
              <a:t>Effects</a:t>
            </a:r>
            <a:br>
              <a:rPr lang="en-US" dirty="0" smtClean="0"/>
            </a:br>
            <a:r>
              <a:rPr lang="en-US" i="1" dirty="0" smtClean="0"/>
              <a:t>Get Out Of “</a:t>
            </a:r>
            <a:r>
              <a:rPr lang="en-US" i="1" dirty="0" err="1" smtClean="0"/>
              <a:t>Cancerland</a:t>
            </a:r>
            <a:r>
              <a:rPr lang="en-US" i="1" dirty="0" smtClean="0"/>
              <a:t>”</a:t>
            </a:r>
            <a:endParaRPr lang="en-US" i="1" dirty="0"/>
          </a:p>
        </p:txBody>
      </p:sp>
      <p:sp>
        <p:nvSpPr>
          <p:cNvPr id="3" name="Content Placeholder 2"/>
          <p:cNvSpPr>
            <a:spLocks noGrp="1"/>
          </p:cNvSpPr>
          <p:nvPr>
            <p:ph idx="1"/>
          </p:nvPr>
        </p:nvSpPr>
        <p:spPr/>
        <p:txBody>
          <a:bodyPr>
            <a:normAutofit fontScale="85000" lnSpcReduction="10000"/>
          </a:bodyPr>
          <a:lstStyle/>
          <a:p>
            <a:r>
              <a:rPr lang="en-US" sz="2800" dirty="0"/>
              <a:t>Sometimes it is hard to </a:t>
            </a:r>
            <a:r>
              <a:rPr lang="en-US" sz="2800" dirty="0" smtClean="0"/>
              <a:t>feel </a:t>
            </a:r>
            <a:r>
              <a:rPr lang="en-US" sz="2800" dirty="0"/>
              <a:t>like having sex </a:t>
            </a:r>
            <a:r>
              <a:rPr lang="en-US" sz="2800" dirty="0" smtClean="0"/>
              <a:t>in place filled with all the reminders of daily life</a:t>
            </a:r>
          </a:p>
          <a:p>
            <a:pPr marL="0" indent="0">
              <a:buNone/>
            </a:pPr>
            <a:endParaRPr lang="en-US" sz="2800" dirty="0" smtClean="0"/>
          </a:p>
          <a:p>
            <a:r>
              <a:rPr lang="en-US" sz="2800" dirty="0" smtClean="0"/>
              <a:t>Be </a:t>
            </a:r>
            <a:r>
              <a:rPr lang="en-US" sz="2800" dirty="0"/>
              <a:t>creative and try </a:t>
            </a:r>
            <a:r>
              <a:rPr lang="en-US" sz="2800" dirty="0" smtClean="0"/>
              <a:t>being intimate </a:t>
            </a:r>
            <a:r>
              <a:rPr lang="en-US" sz="2800" dirty="0"/>
              <a:t>somewhere else outside of your bedroom </a:t>
            </a:r>
            <a:endParaRPr lang="en-US" sz="2800" dirty="0" smtClean="0"/>
          </a:p>
          <a:p>
            <a:pPr marL="0" indent="0">
              <a:buNone/>
            </a:pPr>
            <a:endParaRPr lang="en-US" sz="2800" dirty="0" smtClean="0"/>
          </a:p>
          <a:p>
            <a:r>
              <a:rPr lang="en-US" sz="2800" dirty="0" smtClean="0"/>
              <a:t>Sometimes spending the night elsewhere can help rekindle the spark</a:t>
            </a:r>
          </a:p>
          <a:p>
            <a:endParaRPr lang="en-US" dirty="0"/>
          </a:p>
          <a:p>
            <a:endParaRPr lang="en-US" dirty="0"/>
          </a:p>
        </p:txBody>
      </p:sp>
    </p:spTree>
    <p:extLst>
      <p:ext uri="{BB962C8B-B14F-4D97-AF65-F5344CB8AC3E}">
        <p14:creationId xmlns:p14="http://schemas.microsoft.com/office/powerpoint/2010/main" val="79160732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Tips to Overcoming Side </a:t>
            </a:r>
            <a:r>
              <a:rPr lang="en-US" dirty="0" smtClean="0"/>
              <a:t>Effects</a:t>
            </a:r>
            <a:r>
              <a:rPr lang="en-US" dirty="0"/>
              <a:t/>
            </a:r>
            <a:br>
              <a:rPr lang="en-US" dirty="0"/>
            </a:br>
            <a:r>
              <a:rPr lang="en-US" i="1" dirty="0" smtClean="0"/>
              <a:t>Return </a:t>
            </a:r>
            <a:r>
              <a:rPr lang="en-US" i="1" dirty="0"/>
              <a:t>t</a:t>
            </a:r>
            <a:r>
              <a:rPr lang="en-US" i="1" dirty="0" smtClean="0"/>
              <a:t>o </a:t>
            </a:r>
            <a:r>
              <a:rPr lang="en-US" i="1" dirty="0"/>
              <a:t>T</a:t>
            </a:r>
            <a:r>
              <a:rPr lang="en-US" i="1" dirty="0" smtClean="0"/>
              <a:t>he Basics</a:t>
            </a:r>
            <a:endParaRPr lang="en-US" i="1" dirty="0"/>
          </a:p>
        </p:txBody>
      </p:sp>
      <p:sp>
        <p:nvSpPr>
          <p:cNvPr id="3" name="Content Placeholder 2"/>
          <p:cNvSpPr>
            <a:spLocks noGrp="1"/>
          </p:cNvSpPr>
          <p:nvPr>
            <p:ph idx="1"/>
          </p:nvPr>
        </p:nvSpPr>
        <p:spPr/>
        <p:txBody>
          <a:bodyPr/>
          <a:lstStyle/>
          <a:p>
            <a:pPr marL="0" indent="0">
              <a:buNone/>
            </a:pPr>
            <a:r>
              <a:rPr lang="en-US" sz="2800" dirty="0" smtClean="0"/>
              <a:t>Sometimes it is helpful to return to the beginning</a:t>
            </a:r>
          </a:p>
          <a:p>
            <a:pPr lvl="1"/>
            <a:r>
              <a:rPr lang="en-US" sz="2000" dirty="0" smtClean="0"/>
              <a:t>Try new things</a:t>
            </a:r>
          </a:p>
          <a:p>
            <a:pPr lvl="1"/>
            <a:r>
              <a:rPr lang="en-US" sz="2000" dirty="0" smtClean="0"/>
              <a:t>Be patient with yourself and your partner</a:t>
            </a:r>
          </a:p>
          <a:p>
            <a:pPr lvl="1"/>
            <a:r>
              <a:rPr lang="en-US" sz="2000" dirty="0" smtClean="0"/>
              <a:t>Attempt to not pass judgement</a:t>
            </a:r>
          </a:p>
          <a:p>
            <a:pPr lvl="1"/>
            <a:r>
              <a:rPr lang="en-US" sz="2000" dirty="0" smtClean="0"/>
              <a:t>Remember what might have worked before</a:t>
            </a:r>
          </a:p>
          <a:p>
            <a:pPr marL="457200" lvl="1" indent="0">
              <a:buNone/>
            </a:pPr>
            <a:endParaRPr lang="en-US" dirty="0" smtClean="0"/>
          </a:p>
          <a:p>
            <a:endParaRPr lang="en-US" dirty="0"/>
          </a:p>
        </p:txBody>
      </p:sp>
    </p:spTree>
    <p:extLst>
      <p:ext uri="{BB962C8B-B14F-4D97-AF65-F5344CB8AC3E}">
        <p14:creationId xmlns:p14="http://schemas.microsoft.com/office/powerpoint/2010/main" val="12934812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Possible Interventions</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Physical Therapy</a:t>
            </a:r>
          </a:p>
          <a:p>
            <a:pPr lvl="1"/>
            <a:r>
              <a:rPr lang="en-US" sz="2000" dirty="0" smtClean="0"/>
              <a:t>Release of fibrotic tissue</a:t>
            </a:r>
          </a:p>
          <a:p>
            <a:pPr lvl="1"/>
            <a:r>
              <a:rPr lang="en-US" sz="2000" dirty="0" smtClean="0"/>
              <a:t>Massage of tight muscles</a:t>
            </a:r>
          </a:p>
          <a:p>
            <a:pPr lvl="1"/>
            <a:r>
              <a:rPr lang="en-US" sz="2000" dirty="0" smtClean="0"/>
              <a:t>Modalities for decreased pain</a:t>
            </a:r>
          </a:p>
          <a:p>
            <a:pPr lvl="1"/>
            <a:r>
              <a:rPr lang="en-US" sz="2000" dirty="0" smtClean="0"/>
              <a:t>Improvement of blood flow</a:t>
            </a:r>
          </a:p>
          <a:p>
            <a:pPr lvl="1"/>
            <a:r>
              <a:rPr lang="en-US" sz="2000" dirty="0" smtClean="0"/>
              <a:t>Education on psychological and physiological effects</a:t>
            </a:r>
          </a:p>
          <a:p>
            <a:r>
              <a:rPr lang="en-US" sz="2800" dirty="0" smtClean="0"/>
              <a:t>Medication</a:t>
            </a:r>
          </a:p>
          <a:p>
            <a:r>
              <a:rPr lang="en-US" sz="2800" dirty="0" smtClean="0"/>
              <a:t>Psychological intervention</a:t>
            </a:r>
          </a:p>
        </p:txBody>
      </p:sp>
    </p:spTree>
    <p:extLst>
      <p:ext uri="{BB962C8B-B14F-4D97-AF65-F5344CB8AC3E}">
        <p14:creationId xmlns:p14="http://schemas.microsoft.com/office/powerpoint/2010/main" val="159254676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7024744" cy="1143000"/>
          </a:xfrm>
        </p:spPr>
        <p:txBody>
          <a:bodyPr/>
          <a:lstStyle/>
          <a:p>
            <a:r>
              <a:rPr lang="en-US" dirty="0" smtClean="0"/>
              <a:t>Medication</a:t>
            </a:r>
            <a:endParaRPr lang="en-US" dirty="0"/>
          </a:p>
        </p:txBody>
      </p:sp>
      <p:sp>
        <p:nvSpPr>
          <p:cNvPr id="3" name="Content Placeholder 2"/>
          <p:cNvSpPr>
            <a:spLocks noGrp="1"/>
          </p:cNvSpPr>
          <p:nvPr>
            <p:ph idx="1"/>
          </p:nvPr>
        </p:nvSpPr>
        <p:spPr>
          <a:xfrm>
            <a:off x="809625" y="1905000"/>
            <a:ext cx="7772400" cy="4114800"/>
          </a:xfrm>
        </p:spPr>
        <p:txBody>
          <a:bodyPr>
            <a:normAutofit/>
          </a:bodyPr>
          <a:lstStyle/>
          <a:p>
            <a:r>
              <a:rPr lang="en-US" sz="2800" dirty="0" smtClean="0"/>
              <a:t>To date, medication for sexual dysfunction has not shown to be effective in women*</a:t>
            </a:r>
          </a:p>
          <a:p>
            <a:r>
              <a:rPr lang="en-US" sz="2800" dirty="0" smtClean="0"/>
              <a:t>This is partially because of the mind/body connection that is often present in a female sexual experience</a:t>
            </a:r>
          </a:p>
          <a:p>
            <a:r>
              <a:rPr lang="en-US" sz="2800" dirty="0" smtClean="0"/>
              <a:t>More studies are ongoing to address desire, vaginal atrophy, and response to stimuli</a:t>
            </a:r>
            <a:endParaRPr lang="en-US" sz="2800" dirty="0"/>
          </a:p>
        </p:txBody>
      </p:sp>
    </p:spTree>
    <p:extLst>
      <p:ext uri="{BB962C8B-B14F-4D97-AF65-F5344CB8AC3E}">
        <p14:creationId xmlns:p14="http://schemas.microsoft.com/office/powerpoint/2010/main" val="354412737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Psychological Support</a:t>
            </a:r>
            <a:endParaRPr lang="en-US" dirty="0"/>
          </a:p>
        </p:txBody>
      </p:sp>
      <p:sp>
        <p:nvSpPr>
          <p:cNvPr id="3" name="Content Placeholder 2"/>
          <p:cNvSpPr>
            <a:spLocks noGrp="1"/>
          </p:cNvSpPr>
          <p:nvPr>
            <p:ph idx="1"/>
          </p:nvPr>
        </p:nvSpPr>
        <p:spPr>
          <a:xfrm>
            <a:off x="838200" y="2362200"/>
            <a:ext cx="7772400" cy="3352800"/>
          </a:xfrm>
        </p:spPr>
        <p:txBody>
          <a:bodyPr/>
          <a:lstStyle/>
          <a:p>
            <a:r>
              <a:rPr lang="en-US" sz="2800" dirty="0" smtClean="0"/>
              <a:t>Support from a counselor, therapist, and/or sexologist can be helpful for many </a:t>
            </a:r>
          </a:p>
          <a:p>
            <a:pPr marL="0" indent="0">
              <a:buNone/>
            </a:pPr>
            <a:endParaRPr lang="en-US" sz="2800" dirty="0" smtClean="0"/>
          </a:p>
          <a:p>
            <a:r>
              <a:rPr lang="en-US" sz="2800" dirty="0" smtClean="0"/>
              <a:t>If the concerns are couple-based, it is often most effective when both members of the relationship attend these sessions </a:t>
            </a:r>
            <a:endParaRPr lang="en-US" sz="2800" dirty="0"/>
          </a:p>
        </p:txBody>
      </p:sp>
    </p:spTree>
    <p:extLst>
      <p:ext uri="{BB962C8B-B14F-4D97-AF65-F5344CB8AC3E}">
        <p14:creationId xmlns:p14="http://schemas.microsoft.com/office/powerpoint/2010/main" val="264344047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5814510" cy="1143000"/>
          </a:xfrm>
        </p:spPr>
        <p:txBody>
          <a:bodyPr>
            <a:normAutofit/>
          </a:bodyPr>
          <a:lstStyle/>
          <a:p>
            <a:r>
              <a:rPr lang="en-US" dirty="0" smtClean="0"/>
              <a:t>Bringing in the Partner</a:t>
            </a:r>
            <a:endParaRPr lang="en-US" dirty="0"/>
          </a:p>
        </p:txBody>
      </p:sp>
      <p:sp>
        <p:nvSpPr>
          <p:cNvPr id="3" name="Content Placeholder 2"/>
          <p:cNvSpPr>
            <a:spLocks noGrp="1"/>
          </p:cNvSpPr>
          <p:nvPr>
            <p:ph idx="1"/>
          </p:nvPr>
        </p:nvSpPr>
        <p:spPr>
          <a:xfrm>
            <a:off x="838200" y="2209800"/>
            <a:ext cx="7772400" cy="4114800"/>
          </a:xfrm>
        </p:spPr>
        <p:txBody>
          <a:bodyPr>
            <a:noAutofit/>
          </a:bodyPr>
          <a:lstStyle/>
          <a:p>
            <a:r>
              <a:rPr lang="en-US" sz="2000" dirty="0" smtClean="0"/>
              <a:t>Patients should be encouraged to speak with their partner about how they </a:t>
            </a:r>
            <a:r>
              <a:rPr lang="en-US" sz="2000" dirty="0"/>
              <a:t>are feeling emotionally and any physical difficulties you may be experiencing </a:t>
            </a:r>
            <a:endParaRPr lang="en-US" sz="2000" dirty="0" smtClean="0"/>
          </a:p>
          <a:p>
            <a:r>
              <a:rPr lang="en-US" sz="2000" dirty="0" smtClean="0"/>
              <a:t>Frequent </a:t>
            </a:r>
            <a:r>
              <a:rPr lang="en-US" sz="2000" dirty="0"/>
              <a:t>and honest communication </a:t>
            </a:r>
            <a:r>
              <a:rPr lang="en-US" sz="2000" dirty="0" smtClean="0"/>
              <a:t>as well as finding time for the couple to do things together and help the unit act like a team </a:t>
            </a:r>
          </a:p>
          <a:p>
            <a:r>
              <a:rPr lang="en-US" sz="2000" dirty="0" smtClean="0"/>
              <a:t>Suggest this be done sooner rather than later. Often times these problems do not resolve themselves without intervention</a:t>
            </a:r>
            <a:endParaRPr lang="en-US" sz="2000" dirty="0"/>
          </a:p>
        </p:txBody>
      </p:sp>
    </p:spTree>
    <p:extLst>
      <p:ext uri="{BB962C8B-B14F-4D97-AF65-F5344CB8AC3E}">
        <p14:creationId xmlns:p14="http://schemas.microsoft.com/office/powerpoint/2010/main" val="298118329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838200"/>
            <a:ext cx="7024744" cy="1143000"/>
          </a:xfrm>
        </p:spPr>
        <p:txBody>
          <a:bodyPr/>
          <a:lstStyle/>
          <a:p>
            <a:r>
              <a:rPr lang="en-US" dirty="0" smtClean="0"/>
              <a:t>The Provider</a:t>
            </a:r>
            <a:endParaRPr lang="en-US" dirty="0"/>
          </a:p>
        </p:txBody>
      </p:sp>
      <p:sp>
        <p:nvSpPr>
          <p:cNvPr id="3" name="Content Placeholder 2"/>
          <p:cNvSpPr>
            <a:spLocks noGrp="1"/>
          </p:cNvSpPr>
          <p:nvPr>
            <p:ph idx="1"/>
          </p:nvPr>
        </p:nvSpPr>
        <p:spPr>
          <a:xfrm>
            <a:off x="838200" y="2057400"/>
            <a:ext cx="7772400" cy="4114800"/>
          </a:xfrm>
        </p:spPr>
        <p:txBody>
          <a:bodyPr>
            <a:noAutofit/>
          </a:bodyPr>
          <a:lstStyle/>
          <a:p>
            <a:r>
              <a:rPr lang="en-US" sz="2800" dirty="0" smtClean="0"/>
              <a:t>As a provider, you should </a:t>
            </a:r>
            <a:r>
              <a:rPr lang="en-US" sz="2800" dirty="0"/>
              <a:t>b</a:t>
            </a:r>
            <a:r>
              <a:rPr lang="en-US" sz="2800" dirty="0" smtClean="0"/>
              <a:t>ring this up regularly</a:t>
            </a:r>
          </a:p>
          <a:p>
            <a:r>
              <a:rPr lang="en-US" sz="2800" dirty="0" smtClean="0"/>
              <a:t>Simple questions like “are there any sexuality issues that would be helpful to discuss?” </a:t>
            </a:r>
          </a:p>
          <a:p>
            <a:pPr marL="0" indent="0">
              <a:buNone/>
            </a:pPr>
            <a:r>
              <a:rPr lang="en-US" sz="2800" b="1" dirty="0" smtClean="0"/>
              <a:t>The </a:t>
            </a:r>
            <a:r>
              <a:rPr lang="en-US" sz="2800" b="1" dirty="0"/>
              <a:t>seriousness of a cancer diagnosis and the necessity </a:t>
            </a:r>
            <a:r>
              <a:rPr lang="en-US" sz="2800" b="1" dirty="0" smtClean="0"/>
              <a:t>of the </a:t>
            </a:r>
            <a:r>
              <a:rPr lang="en-US" sz="2800" b="1" dirty="0"/>
              <a:t>cancer treatments do not make </a:t>
            </a:r>
            <a:r>
              <a:rPr lang="en-US" sz="2800" b="1" dirty="0" smtClean="0"/>
              <a:t>a patient’s </a:t>
            </a:r>
            <a:r>
              <a:rPr lang="en-US" sz="2800" b="1" dirty="0"/>
              <a:t>intimacy concerns </a:t>
            </a:r>
            <a:r>
              <a:rPr lang="en-US" sz="2800" b="1" dirty="0" smtClean="0"/>
              <a:t>unimportant</a:t>
            </a:r>
            <a:endParaRPr lang="en-US" sz="2800" b="1" dirty="0"/>
          </a:p>
        </p:txBody>
      </p:sp>
    </p:spTree>
    <p:extLst>
      <p:ext uri="{BB962C8B-B14F-4D97-AF65-F5344CB8AC3E}">
        <p14:creationId xmlns:p14="http://schemas.microsoft.com/office/powerpoint/2010/main" val="125195617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Concerns to be Addressed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Identify </a:t>
            </a:r>
            <a:r>
              <a:rPr lang="en-US" dirty="0"/>
              <a:t>and address physical realities</a:t>
            </a:r>
          </a:p>
          <a:p>
            <a:pPr lvl="1"/>
            <a:r>
              <a:rPr lang="en-US" dirty="0"/>
              <a:t>Vaginal health, response to stimuli, menopausal symptoms, partner issues (erectile dysfunction)</a:t>
            </a:r>
          </a:p>
          <a:p>
            <a:r>
              <a:rPr lang="en-US" dirty="0"/>
              <a:t>Address treatment related side effects</a:t>
            </a:r>
          </a:p>
          <a:p>
            <a:pPr lvl="1"/>
            <a:r>
              <a:rPr lang="en-US" dirty="0"/>
              <a:t>Fatigue, pain, incontinence   </a:t>
            </a:r>
          </a:p>
          <a:p>
            <a:r>
              <a:rPr lang="en-US" dirty="0" smtClean="0"/>
              <a:t>Changes in body</a:t>
            </a:r>
          </a:p>
          <a:p>
            <a:pPr lvl="1"/>
            <a:r>
              <a:rPr lang="en-US" dirty="0" smtClean="0"/>
              <a:t>Scars, lack of sensation, weight gain, hair loss</a:t>
            </a:r>
          </a:p>
          <a:p>
            <a:r>
              <a:rPr lang="en-US" dirty="0" smtClean="0"/>
              <a:t>Self-esteem and desire</a:t>
            </a:r>
          </a:p>
          <a:p>
            <a:r>
              <a:rPr lang="en-US" dirty="0" smtClean="0"/>
              <a:t>Changes </a:t>
            </a:r>
            <a:r>
              <a:rPr lang="en-US" dirty="0"/>
              <a:t>in the relationship</a:t>
            </a:r>
          </a:p>
          <a:p>
            <a:r>
              <a:rPr lang="en-US" dirty="0"/>
              <a:t>Partner fears and </a:t>
            </a:r>
            <a:r>
              <a:rPr lang="en-US" dirty="0" smtClean="0"/>
              <a:t>frustrations</a:t>
            </a:r>
            <a:endParaRPr lang="en-US" dirty="0"/>
          </a:p>
          <a:p>
            <a:pPr lvl="1"/>
            <a:endParaRPr lang="en-US" dirty="0" smtClean="0"/>
          </a:p>
          <a:p>
            <a:pPr marL="457200" lvl="1" indent="0">
              <a:buNone/>
            </a:pPr>
            <a:endParaRPr lang="en-US" dirty="0" smtClean="0"/>
          </a:p>
        </p:txBody>
      </p:sp>
    </p:spTree>
    <p:extLst>
      <p:ext uri="{BB962C8B-B14F-4D97-AF65-F5344CB8AC3E}">
        <p14:creationId xmlns:p14="http://schemas.microsoft.com/office/powerpoint/2010/main" val="161287591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Barriers to Interventions</a:t>
            </a:r>
            <a:endParaRPr lang="en-US" dirty="0"/>
          </a:p>
        </p:txBody>
      </p:sp>
      <p:sp>
        <p:nvSpPr>
          <p:cNvPr id="3" name="Content Placeholder 2"/>
          <p:cNvSpPr>
            <a:spLocks noGrp="1"/>
          </p:cNvSpPr>
          <p:nvPr>
            <p:ph idx="1"/>
          </p:nvPr>
        </p:nvSpPr>
        <p:spPr/>
        <p:txBody>
          <a:bodyPr>
            <a:normAutofit/>
          </a:bodyPr>
          <a:lstStyle/>
          <a:p>
            <a:r>
              <a:rPr lang="en-US" sz="2800" dirty="0" smtClean="0"/>
              <a:t>Cultural norms</a:t>
            </a:r>
          </a:p>
          <a:p>
            <a:r>
              <a:rPr lang="en-US" sz="2800" dirty="0" smtClean="0"/>
              <a:t>Values and beliefs</a:t>
            </a:r>
          </a:p>
          <a:p>
            <a:r>
              <a:rPr lang="en-US" sz="2800" dirty="0" smtClean="0"/>
              <a:t>Clinician time/training/comfort/assumptions</a:t>
            </a:r>
          </a:p>
          <a:p>
            <a:r>
              <a:rPr lang="en-US" sz="2800" dirty="0" smtClean="0"/>
              <a:t>Resource availability</a:t>
            </a:r>
          </a:p>
          <a:p>
            <a:endParaRPr lang="en-US" dirty="0" smtClean="0"/>
          </a:p>
        </p:txBody>
      </p:sp>
    </p:spTree>
    <p:extLst>
      <p:ext uri="{BB962C8B-B14F-4D97-AF65-F5344CB8AC3E}">
        <p14:creationId xmlns:p14="http://schemas.microsoft.com/office/powerpoint/2010/main" val="40486861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Commonly Cited Concerns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98168681"/>
              </p:ext>
            </p:extLst>
          </p:nvPr>
        </p:nvGraphicFramePr>
        <p:xfrm>
          <a:off x="1042988" y="2324100"/>
          <a:ext cx="6777037" cy="3508375"/>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457200" y="5867400"/>
            <a:ext cx="4572000" cy="646331"/>
          </a:xfrm>
          <a:prstGeom prst="rect">
            <a:avLst/>
          </a:prstGeom>
        </p:spPr>
        <p:txBody>
          <a:bodyPr>
            <a:spAutoFit/>
          </a:bodyPr>
          <a:lstStyle/>
          <a:p>
            <a:r>
              <a:rPr lang="en-US" dirty="0" err="1"/>
              <a:t>Schubart</a:t>
            </a:r>
            <a:r>
              <a:rPr lang="en-US" dirty="0"/>
              <a:t> and Kass. Annals of Surgical Oncology 07/2014; 21(10). </a:t>
            </a:r>
          </a:p>
        </p:txBody>
      </p:sp>
    </p:spTree>
    <p:extLst>
      <p:ext uri="{BB962C8B-B14F-4D97-AF65-F5344CB8AC3E}">
        <p14:creationId xmlns:p14="http://schemas.microsoft.com/office/powerpoint/2010/main" val="329759649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Ways to Address Concerns</a:t>
            </a:r>
            <a:endParaRPr lang="en-US" dirty="0"/>
          </a:p>
        </p:txBody>
      </p:sp>
      <p:sp>
        <p:nvSpPr>
          <p:cNvPr id="3" name="Content Placeholder 2"/>
          <p:cNvSpPr>
            <a:spLocks noGrp="1"/>
          </p:cNvSpPr>
          <p:nvPr>
            <p:ph idx="1"/>
          </p:nvPr>
        </p:nvSpPr>
        <p:spPr/>
        <p:txBody>
          <a:bodyPr>
            <a:normAutofit fontScale="62500" lnSpcReduction="20000"/>
          </a:bodyPr>
          <a:lstStyle/>
          <a:p>
            <a:r>
              <a:rPr lang="en-US" sz="3000" dirty="0" smtClean="0"/>
              <a:t>Ongoing throughout treatment (person-to-person)</a:t>
            </a:r>
          </a:p>
          <a:p>
            <a:r>
              <a:rPr lang="en-US" sz="3000" dirty="0" smtClean="0">
                <a:ea typeface="ＭＳ Ｐゴシック" pitchFamily="-65" charset="-128"/>
              </a:rPr>
              <a:t>Written materials (hard copy and/or web-based) </a:t>
            </a:r>
          </a:p>
          <a:p>
            <a:r>
              <a:rPr lang="en-US" sz="3000" dirty="0" smtClean="0">
                <a:ea typeface="ＭＳ Ｐゴシック" pitchFamily="-65" charset="-128"/>
              </a:rPr>
              <a:t>Develop the right team (e.g., Physical Therapy, GYN,)</a:t>
            </a:r>
          </a:p>
          <a:p>
            <a:r>
              <a:rPr lang="en-US" sz="3000" dirty="0" smtClean="0"/>
              <a:t>Symptom checklists before appointments</a:t>
            </a:r>
          </a:p>
          <a:p>
            <a:r>
              <a:rPr lang="en-US" sz="3000" dirty="0" smtClean="0"/>
              <a:t>Standardized Questionnaires</a:t>
            </a:r>
          </a:p>
          <a:p>
            <a:r>
              <a:rPr lang="en-US" sz="3000" dirty="0"/>
              <a:t>Mind/body-approach</a:t>
            </a:r>
          </a:p>
          <a:p>
            <a:r>
              <a:rPr lang="en-US" sz="3000" dirty="0"/>
              <a:t>Counseling (individual and couple) – phone, computer-based, and in-person. </a:t>
            </a:r>
            <a:endParaRPr lang="en-US" sz="3000" dirty="0" smtClean="0"/>
          </a:p>
          <a:p>
            <a:r>
              <a:rPr lang="en-US" sz="3000" dirty="0" smtClean="0">
                <a:ea typeface="ＭＳ Ｐゴシック" pitchFamily="-65" charset="-128"/>
              </a:rPr>
              <a:t>Locate personal products/suggest as needed</a:t>
            </a:r>
          </a:p>
          <a:p>
            <a:endParaRPr lang="en-US" sz="2800" dirty="0"/>
          </a:p>
          <a:p>
            <a:endParaRPr lang="en-US" dirty="0" smtClean="0"/>
          </a:p>
          <a:p>
            <a:endParaRPr lang="en-US" dirty="0" smtClean="0"/>
          </a:p>
          <a:p>
            <a:endParaRPr lang="en-US" dirty="0"/>
          </a:p>
        </p:txBody>
      </p:sp>
    </p:spTree>
    <p:extLst>
      <p:ext uri="{BB962C8B-B14F-4D97-AF65-F5344CB8AC3E}">
        <p14:creationId xmlns:p14="http://schemas.microsoft.com/office/powerpoint/2010/main" val="136221037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Depression and Anxiety</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9365116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Depression</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sz="2400" dirty="0" smtClean="0"/>
              <a:t>Depression is defined as five or more of the following symptoms, present most of the day nearly every day for a minimum of two consecutive weeks </a:t>
            </a:r>
          </a:p>
          <a:p>
            <a:r>
              <a:rPr lang="en-US" sz="2000" dirty="0" smtClean="0"/>
              <a:t>Depressed mood</a:t>
            </a:r>
          </a:p>
          <a:p>
            <a:r>
              <a:rPr lang="en-US" sz="2000" dirty="0" smtClean="0"/>
              <a:t>Loss of interest or pleasure in most or all activities</a:t>
            </a:r>
          </a:p>
          <a:p>
            <a:r>
              <a:rPr lang="en-US" sz="2000" dirty="0" smtClean="0"/>
              <a:t>Insomnia or hypersomnia</a:t>
            </a:r>
          </a:p>
          <a:p>
            <a:r>
              <a:rPr lang="en-US" sz="2000" dirty="0" smtClean="0"/>
              <a:t>Change in appetite or weight</a:t>
            </a:r>
          </a:p>
          <a:p>
            <a:r>
              <a:rPr lang="en-US" sz="2000" dirty="0" smtClean="0"/>
              <a:t>Low energy</a:t>
            </a:r>
          </a:p>
          <a:p>
            <a:r>
              <a:rPr lang="en-US" sz="2000" dirty="0" smtClean="0"/>
              <a:t>Poor concentration</a:t>
            </a:r>
          </a:p>
          <a:p>
            <a:r>
              <a:rPr lang="en-US" sz="2000" dirty="0" smtClean="0"/>
              <a:t>Thoughts of worthlessness or guilt</a:t>
            </a:r>
          </a:p>
          <a:p>
            <a:r>
              <a:rPr lang="en-US" sz="2000" dirty="0" smtClean="0"/>
              <a:t>Recurrent thoughts about death or suicide</a:t>
            </a:r>
          </a:p>
          <a:p>
            <a:endParaRPr lang="en-US" dirty="0"/>
          </a:p>
        </p:txBody>
      </p:sp>
      <p:sp>
        <p:nvSpPr>
          <p:cNvPr id="4" name="Date Placeholder 3"/>
          <p:cNvSpPr>
            <a:spLocks noGrp="1"/>
          </p:cNvSpPr>
          <p:nvPr>
            <p:ph type="dt" sz="half" idx="10"/>
          </p:nvPr>
        </p:nvSpPr>
        <p:spPr/>
        <p:txBody>
          <a:bodyPr/>
          <a:lstStyle/>
          <a:p>
            <a:fld id="{F97B38A6-C7D1-4A87-BB7D-AA02E3DA1BCD}" type="datetime4">
              <a:rPr lang="en-US" altLang="en-US" smtClean="0"/>
              <a:pPr/>
              <a:t>October 6, 2015</a:t>
            </a:fld>
            <a:endParaRPr lang="en-US" altLang="en-US">
              <a:latin typeface="Times" charset="0"/>
            </a:endParaRPr>
          </a:p>
        </p:txBody>
      </p:sp>
      <p:sp>
        <p:nvSpPr>
          <p:cNvPr id="5" name="Slide Number Placeholder 4"/>
          <p:cNvSpPr>
            <a:spLocks noGrp="1"/>
          </p:cNvSpPr>
          <p:nvPr>
            <p:ph type="sldNum" sz="quarter" idx="12"/>
          </p:nvPr>
        </p:nvSpPr>
        <p:spPr/>
        <p:txBody>
          <a:bodyPr/>
          <a:lstStyle/>
          <a:p>
            <a:fld id="{DB7A4108-26D6-46FD-93EE-DC3363439517}" type="slidenum">
              <a:rPr lang="en-US" altLang="en-US" smtClean="0"/>
              <a:pPr/>
              <a:t>72</a:t>
            </a:fld>
            <a:endParaRPr lang="en-US" altLang="en-US"/>
          </a:p>
        </p:txBody>
      </p:sp>
    </p:spTree>
    <p:extLst>
      <p:ext uri="{BB962C8B-B14F-4D97-AF65-F5344CB8AC3E}">
        <p14:creationId xmlns:p14="http://schemas.microsoft.com/office/powerpoint/2010/main" val="339594086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Depression</a:t>
            </a:r>
            <a:endParaRPr lang="en-US" dirty="0"/>
          </a:p>
        </p:txBody>
      </p:sp>
      <p:sp>
        <p:nvSpPr>
          <p:cNvPr id="3" name="Content Placeholder 2"/>
          <p:cNvSpPr>
            <a:spLocks noGrp="1"/>
          </p:cNvSpPr>
          <p:nvPr>
            <p:ph idx="1"/>
          </p:nvPr>
        </p:nvSpPr>
        <p:spPr/>
        <p:txBody>
          <a:bodyPr>
            <a:normAutofit fontScale="92500" lnSpcReduction="20000"/>
          </a:bodyPr>
          <a:lstStyle/>
          <a:p>
            <a:r>
              <a:rPr lang="en-US" sz="2400" dirty="0" smtClean="0"/>
              <a:t>Depression is prevalent among cancer survivors at a rate that is approximately three to five times greater than in the general population</a:t>
            </a:r>
          </a:p>
          <a:p>
            <a:pPr marL="0" indent="0">
              <a:buNone/>
            </a:pPr>
            <a:endParaRPr lang="en-US" sz="900" dirty="0" smtClean="0"/>
          </a:p>
          <a:p>
            <a:r>
              <a:rPr lang="en-US" sz="2400" dirty="0" smtClean="0"/>
              <a:t>Evidence suggests that the relative risk of depression in patients with cancer exceeds that of patients who have stroke, diabetes, and heart disease</a:t>
            </a:r>
          </a:p>
          <a:p>
            <a:pPr marL="0" indent="0">
              <a:buNone/>
            </a:pPr>
            <a:endParaRPr lang="en-US" sz="900" dirty="0" smtClean="0"/>
          </a:p>
          <a:p>
            <a:r>
              <a:rPr lang="en-US" sz="2400" dirty="0" smtClean="0"/>
              <a:t>The risk of depression appears to be most elevated in the first 1–2 years after diagnosis</a:t>
            </a:r>
            <a:endParaRPr lang="en-US" sz="2400" dirty="0"/>
          </a:p>
        </p:txBody>
      </p:sp>
      <p:sp>
        <p:nvSpPr>
          <p:cNvPr id="4" name="Date Placeholder 3"/>
          <p:cNvSpPr>
            <a:spLocks noGrp="1"/>
          </p:cNvSpPr>
          <p:nvPr>
            <p:ph type="dt" sz="half" idx="10"/>
          </p:nvPr>
        </p:nvSpPr>
        <p:spPr/>
        <p:txBody>
          <a:bodyPr/>
          <a:lstStyle/>
          <a:p>
            <a:fld id="{F97B38A6-C7D1-4A87-BB7D-AA02E3DA1BCD}" type="datetime4">
              <a:rPr lang="en-US" altLang="en-US" smtClean="0"/>
              <a:pPr/>
              <a:t>October 6, 2015</a:t>
            </a:fld>
            <a:endParaRPr lang="en-US" altLang="en-US">
              <a:latin typeface="Times" charset="0"/>
            </a:endParaRPr>
          </a:p>
        </p:txBody>
      </p:sp>
      <p:sp>
        <p:nvSpPr>
          <p:cNvPr id="5" name="Slide Number Placeholder 4"/>
          <p:cNvSpPr>
            <a:spLocks noGrp="1"/>
          </p:cNvSpPr>
          <p:nvPr>
            <p:ph type="sldNum" sz="quarter" idx="12"/>
          </p:nvPr>
        </p:nvSpPr>
        <p:spPr/>
        <p:txBody>
          <a:bodyPr/>
          <a:lstStyle/>
          <a:p>
            <a:fld id="{DB7A4108-26D6-46FD-93EE-DC3363439517}" type="slidenum">
              <a:rPr lang="en-US" altLang="en-US" smtClean="0"/>
              <a:pPr/>
              <a:t>73</a:t>
            </a:fld>
            <a:endParaRPr lang="en-US" altLang="en-US"/>
          </a:p>
        </p:txBody>
      </p:sp>
    </p:spTree>
    <p:extLst>
      <p:ext uri="{BB962C8B-B14F-4D97-AF65-F5344CB8AC3E}">
        <p14:creationId xmlns:p14="http://schemas.microsoft.com/office/powerpoint/2010/main" val="6489023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0"/>
            <a:ext cx="2667000" cy="1143000"/>
          </a:xfrm>
        </p:spPr>
        <p:txBody>
          <a:bodyPr/>
          <a:lstStyle/>
          <a:p>
            <a:r>
              <a:rPr lang="en-US" dirty="0" smtClean="0"/>
              <a:t>Anxiety </a:t>
            </a:r>
            <a:endParaRPr lang="en-US" dirty="0"/>
          </a:p>
        </p:txBody>
      </p:sp>
      <p:sp>
        <p:nvSpPr>
          <p:cNvPr id="3" name="Content Placeholder 2"/>
          <p:cNvSpPr>
            <a:spLocks noGrp="1"/>
          </p:cNvSpPr>
          <p:nvPr>
            <p:ph idx="1"/>
          </p:nvPr>
        </p:nvSpPr>
        <p:spPr>
          <a:xfrm>
            <a:off x="762000" y="2209800"/>
            <a:ext cx="7772400" cy="4114800"/>
          </a:xfrm>
        </p:spPr>
        <p:txBody>
          <a:bodyPr>
            <a:normAutofit/>
          </a:bodyPr>
          <a:lstStyle/>
          <a:p>
            <a:r>
              <a:rPr lang="en-US" sz="1900" dirty="0" smtClean="0"/>
              <a:t>Anxiety is characterized by excessive and persistent worrying that is hard to control, causes significant distress or impairment, and occurs on more days than not for at least six months. </a:t>
            </a:r>
          </a:p>
          <a:p>
            <a:pPr marL="0" indent="0">
              <a:buNone/>
            </a:pPr>
            <a:endParaRPr lang="en-US" sz="1900" dirty="0" smtClean="0"/>
          </a:p>
          <a:p>
            <a:r>
              <a:rPr lang="en-US" sz="1900" dirty="0" smtClean="0"/>
              <a:t>Other features include psychological symptoms such as apprehensiveness and irritability, and physical symptoms such as increased fatigue and muscular tension</a:t>
            </a:r>
          </a:p>
          <a:p>
            <a:pPr marL="0" indent="0">
              <a:buNone/>
            </a:pPr>
            <a:endParaRPr lang="en-US" sz="1900" dirty="0" smtClean="0"/>
          </a:p>
          <a:p>
            <a:pPr marL="0" indent="0">
              <a:buNone/>
            </a:pPr>
            <a:r>
              <a:rPr lang="en-US" sz="1900" dirty="0" smtClean="0"/>
              <a:t>* Depression tends to improve in the year or two after cancer diagnosis, anxiety is more likely to persist</a:t>
            </a:r>
          </a:p>
          <a:p>
            <a:endParaRPr lang="en-US" dirty="0"/>
          </a:p>
        </p:txBody>
      </p:sp>
      <p:sp>
        <p:nvSpPr>
          <p:cNvPr id="4" name="Date Placeholder 3"/>
          <p:cNvSpPr>
            <a:spLocks noGrp="1"/>
          </p:cNvSpPr>
          <p:nvPr>
            <p:ph type="dt" sz="half" idx="10"/>
          </p:nvPr>
        </p:nvSpPr>
        <p:spPr/>
        <p:txBody>
          <a:bodyPr/>
          <a:lstStyle/>
          <a:p>
            <a:fld id="{F97B38A6-C7D1-4A87-BB7D-AA02E3DA1BCD}" type="datetime4">
              <a:rPr lang="en-US" altLang="en-US" smtClean="0"/>
              <a:pPr/>
              <a:t>October 6, 2015</a:t>
            </a:fld>
            <a:endParaRPr lang="en-US" altLang="en-US">
              <a:latin typeface="Times" charset="0"/>
            </a:endParaRPr>
          </a:p>
        </p:txBody>
      </p:sp>
      <p:sp>
        <p:nvSpPr>
          <p:cNvPr id="5" name="Slide Number Placeholder 4"/>
          <p:cNvSpPr>
            <a:spLocks noGrp="1"/>
          </p:cNvSpPr>
          <p:nvPr>
            <p:ph type="sldNum" sz="quarter" idx="12"/>
          </p:nvPr>
        </p:nvSpPr>
        <p:spPr/>
        <p:txBody>
          <a:bodyPr/>
          <a:lstStyle/>
          <a:p>
            <a:fld id="{DB7A4108-26D6-46FD-93EE-DC3363439517}" type="slidenum">
              <a:rPr lang="en-US" altLang="en-US" smtClean="0"/>
              <a:pPr/>
              <a:t>74</a:t>
            </a:fld>
            <a:endParaRPr lang="en-US" altLang="en-US"/>
          </a:p>
        </p:txBody>
      </p:sp>
    </p:spTree>
    <p:extLst>
      <p:ext uri="{BB962C8B-B14F-4D97-AF65-F5344CB8AC3E}">
        <p14:creationId xmlns:p14="http://schemas.microsoft.com/office/powerpoint/2010/main" val="329511103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Cognitive Dysfunction </a:t>
            </a:r>
            <a:endParaRPr lang="en-US" dirty="0"/>
          </a:p>
        </p:txBody>
      </p:sp>
      <p:sp>
        <p:nvSpPr>
          <p:cNvPr id="3" name="Content Placeholder 2"/>
          <p:cNvSpPr>
            <a:spLocks noGrp="1"/>
          </p:cNvSpPr>
          <p:nvPr>
            <p:ph idx="1"/>
          </p:nvPr>
        </p:nvSpPr>
        <p:spPr>
          <a:xfrm>
            <a:off x="914400" y="2362200"/>
            <a:ext cx="7772400" cy="4114800"/>
          </a:xfrm>
        </p:spPr>
        <p:txBody>
          <a:bodyPr>
            <a:normAutofit fontScale="92500" lnSpcReduction="20000"/>
          </a:bodyPr>
          <a:lstStyle/>
          <a:p>
            <a:pPr marL="0" indent="0">
              <a:buNone/>
            </a:pPr>
            <a:r>
              <a:rPr lang="en-US" sz="2400" dirty="0"/>
              <a:t>T</a:t>
            </a:r>
            <a:r>
              <a:rPr lang="en-US" sz="2400" dirty="0" smtClean="0"/>
              <a:t>his may be a result of the physiological stress that cancer can create, depression/anxiety, or a side effect from treatment and can include:</a:t>
            </a:r>
          </a:p>
          <a:p>
            <a:pPr lvl="1">
              <a:buFont typeface="Arial" panose="020B0604020202020204" pitchFamily="34" charset="0"/>
              <a:buChar char="•"/>
            </a:pPr>
            <a:r>
              <a:rPr lang="en-US" sz="2000" dirty="0" smtClean="0"/>
              <a:t>Mental </a:t>
            </a:r>
            <a:r>
              <a:rPr lang="en-US" sz="2000" dirty="0"/>
              <a:t>fog </a:t>
            </a:r>
          </a:p>
          <a:p>
            <a:pPr lvl="1">
              <a:buFont typeface="Arial" panose="020B0604020202020204" pitchFamily="34" charset="0"/>
              <a:buChar char="•"/>
            </a:pPr>
            <a:r>
              <a:rPr lang="en-US" sz="2000" dirty="0" smtClean="0"/>
              <a:t>Processing </a:t>
            </a:r>
            <a:r>
              <a:rPr lang="en-US" sz="2000" dirty="0"/>
              <a:t>information at a slower </a:t>
            </a:r>
            <a:r>
              <a:rPr lang="en-US" sz="2000" dirty="0" smtClean="0"/>
              <a:t>rate</a:t>
            </a:r>
          </a:p>
          <a:p>
            <a:pPr lvl="1">
              <a:buFont typeface="Arial" panose="020B0604020202020204" pitchFamily="34" charset="0"/>
              <a:buChar char="•"/>
            </a:pPr>
            <a:r>
              <a:rPr lang="en-US" sz="2000" dirty="0"/>
              <a:t>I</a:t>
            </a:r>
            <a:r>
              <a:rPr lang="en-US" sz="2000" dirty="0" smtClean="0"/>
              <a:t>nability </a:t>
            </a:r>
            <a:r>
              <a:rPr lang="en-US" sz="2000" dirty="0"/>
              <a:t>to concentrate </a:t>
            </a:r>
          </a:p>
          <a:p>
            <a:pPr lvl="1">
              <a:buFont typeface="Arial" panose="020B0604020202020204" pitchFamily="34" charset="0"/>
              <a:buChar char="•"/>
            </a:pPr>
            <a:r>
              <a:rPr lang="en-US" sz="2000" dirty="0" smtClean="0"/>
              <a:t>Trouble </a:t>
            </a:r>
            <a:r>
              <a:rPr lang="en-US" sz="2000" dirty="0"/>
              <a:t>organize daily </a:t>
            </a:r>
            <a:r>
              <a:rPr lang="en-US" sz="2000" dirty="0" smtClean="0"/>
              <a:t>tasks </a:t>
            </a:r>
          </a:p>
          <a:p>
            <a:pPr lvl="1">
              <a:buFont typeface="Arial" panose="020B0604020202020204" pitchFamily="34" charset="0"/>
              <a:buChar char="•"/>
            </a:pPr>
            <a:r>
              <a:rPr lang="en-US" sz="2000" dirty="0" smtClean="0"/>
              <a:t>Issues with spatial </a:t>
            </a:r>
            <a:r>
              <a:rPr lang="en-US" sz="2000" dirty="0"/>
              <a:t>ability </a:t>
            </a:r>
          </a:p>
          <a:p>
            <a:pPr lvl="1">
              <a:buFont typeface="Arial" panose="020B0604020202020204" pitchFamily="34" charset="0"/>
              <a:buChar char="•"/>
            </a:pPr>
            <a:r>
              <a:rPr lang="en-US" sz="2000" dirty="0"/>
              <a:t>D</a:t>
            </a:r>
            <a:r>
              <a:rPr lang="en-US" sz="2000" dirty="0" smtClean="0"/>
              <a:t>iminished </a:t>
            </a:r>
            <a:r>
              <a:rPr lang="en-US" sz="2000" dirty="0"/>
              <a:t>short term </a:t>
            </a:r>
            <a:r>
              <a:rPr lang="en-US" sz="2000" dirty="0" smtClean="0"/>
              <a:t>memory</a:t>
            </a:r>
          </a:p>
          <a:p>
            <a:pPr lvl="1">
              <a:buFont typeface="Arial" panose="020B0604020202020204" pitchFamily="34" charset="0"/>
              <a:buChar char="•"/>
            </a:pPr>
            <a:r>
              <a:rPr lang="en-US" sz="2000" dirty="0"/>
              <a:t>F</a:t>
            </a:r>
            <a:r>
              <a:rPr lang="en-US" sz="2000" dirty="0" smtClean="0"/>
              <a:t>requent </a:t>
            </a:r>
            <a:r>
              <a:rPr lang="en-US" sz="2000" dirty="0"/>
              <a:t>forgetfulness </a:t>
            </a:r>
          </a:p>
          <a:p>
            <a:pPr lvl="1">
              <a:buFont typeface="Arial" panose="020B0604020202020204" pitchFamily="34" charset="0"/>
              <a:buChar char="•"/>
            </a:pPr>
            <a:r>
              <a:rPr lang="en-US" sz="2000" dirty="0" smtClean="0"/>
              <a:t>Impaired </a:t>
            </a:r>
            <a:r>
              <a:rPr lang="en-US" sz="2000" dirty="0"/>
              <a:t>language skills </a:t>
            </a:r>
            <a:endParaRPr lang="en-US" sz="2000" dirty="0" smtClean="0"/>
          </a:p>
          <a:p>
            <a:pPr lvl="1">
              <a:buFont typeface="Arial" panose="020B0604020202020204" pitchFamily="34" charset="0"/>
              <a:buChar char="•"/>
            </a:pPr>
            <a:r>
              <a:rPr lang="en-US" sz="2000" dirty="0" smtClean="0"/>
              <a:t> </a:t>
            </a:r>
            <a:r>
              <a:rPr lang="en-US" sz="2000" dirty="0"/>
              <a:t>difficultly understanding </a:t>
            </a:r>
            <a:r>
              <a:rPr lang="en-US" sz="2000" dirty="0" smtClean="0"/>
              <a:t>tasks</a:t>
            </a:r>
          </a:p>
          <a:p>
            <a:pPr lvl="1">
              <a:buFont typeface="Arial" panose="020B0604020202020204" pitchFamily="34" charset="0"/>
              <a:buChar char="•"/>
            </a:pPr>
            <a:r>
              <a:rPr lang="en-US" sz="2000" dirty="0" smtClean="0"/>
              <a:t>Inability </a:t>
            </a:r>
            <a:r>
              <a:rPr lang="en-US" sz="2000" dirty="0"/>
              <a:t>to </a:t>
            </a:r>
            <a:r>
              <a:rPr lang="en-US" sz="2000" dirty="0" smtClean="0"/>
              <a:t>multitask</a:t>
            </a:r>
            <a:endParaRPr lang="en-US" sz="2000" dirty="0"/>
          </a:p>
        </p:txBody>
      </p:sp>
      <p:sp>
        <p:nvSpPr>
          <p:cNvPr id="4" name="Date Placeholder 3"/>
          <p:cNvSpPr>
            <a:spLocks noGrp="1"/>
          </p:cNvSpPr>
          <p:nvPr>
            <p:ph type="dt" sz="half" idx="10"/>
          </p:nvPr>
        </p:nvSpPr>
        <p:spPr/>
        <p:txBody>
          <a:bodyPr/>
          <a:lstStyle/>
          <a:p>
            <a:fld id="{F97B38A6-C7D1-4A87-BB7D-AA02E3DA1BCD}" type="datetime4">
              <a:rPr lang="en-US" altLang="en-US" smtClean="0"/>
              <a:pPr/>
              <a:t>October 6, 2015</a:t>
            </a:fld>
            <a:endParaRPr lang="en-US" altLang="en-US">
              <a:latin typeface="Times" charset="0"/>
            </a:endParaRPr>
          </a:p>
        </p:txBody>
      </p:sp>
      <p:sp>
        <p:nvSpPr>
          <p:cNvPr id="5" name="Slide Number Placeholder 4"/>
          <p:cNvSpPr>
            <a:spLocks noGrp="1"/>
          </p:cNvSpPr>
          <p:nvPr>
            <p:ph type="sldNum" sz="quarter" idx="12"/>
          </p:nvPr>
        </p:nvSpPr>
        <p:spPr/>
        <p:txBody>
          <a:bodyPr/>
          <a:lstStyle/>
          <a:p>
            <a:fld id="{DB7A4108-26D6-46FD-93EE-DC3363439517}" type="slidenum">
              <a:rPr lang="en-US" altLang="en-US" smtClean="0"/>
              <a:pPr/>
              <a:t>75</a:t>
            </a:fld>
            <a:endParaRPr lang="en-US" altLang="en-US" dirty="0"/>
          </a:p>
        </p:txBody>
      </p:sp>
    </p:spTree>
    <p:extLst>
      <p:ext uri="{BB962C8B-B14F-4D97-AF65-F5344CB8AC3E}">
        <p14:creationId xmlns:p14="http://schemas.microsoft.com/office/powerpoint/2010/main" val="350691582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7024744" cy="1143000"/>
          </a:xfrm>
        </p:spPr>
        <p:txBody>
          <a:bodyPr/>
          <a:lstStyle/>
          <a:p>
            <a:r>
              <a:rPr lang="en-US" dirty="0" smtClean="0"/>
              <a:t>What Can Be Done</a:t>
            </a:r>
            <a:endParaRPr lang="en-US" dirty="0"/>
          </a:p>
        </p:txBody>
      </p:sp>
      <p:sp>
        <p:nvSpPr>
          <p:cNvPr id="3" name="Content Placeholder 2"/>
          <p:cNvSpPr>
            <a:spLocks noGrp="1"/>
          </p:cNvSpPr>
          <p:nvPr>
            <p:ph idx="1"/>
          </p:nvPr>
        </p:nvSpPr>
        <p:spPr>
          <a:xfrm>
            <a:off x="838200" y="2057400"/>
            <a:ext cx="7772400" cy="4114800"/>
          </a:xfrm>
        </p:spPr>
        <p:txBody>
          <a:bodyPr>
            <a:normAutofit/>
          </a:bodyPr>
          <a:lstStyle/>
          <a:p>
            <a:pPr lvl="0"/>
            <a:r>
              <a:rPr lang="en-US" sz="1800" b="1" dirty="0"/>
              <a:t>Sleep</a:t>
            </a:r>
            <a:r>
              <a:rPr lang="en-US" sz="1800" dirty="0"/>
              <a:t> – </a:t>
            </a:r>
            <a:r>
              <a:rPr lang="en-US" sz="1800" dirty="0" smtClean="0"/>
              <a:t> </a:t>
            </a:r>
            <a:r>
              <a:rPr lang="en-US" sz="1800" dirty="0"/>
              <a:t>7-8 hours of uninterrupted </a:t>
            </a:r>
            <a:r>
              <a:rPr lang="en-US" sz="1800" dirty="0" smtClean="0"/>
              <a:t>sleep is recommended</a:t>
            </a:r>
            <a:endParaRPr lang="en-US" sz="1800" dirty="0"/>
          </a:p>
          <a:p>
            <a:pPr lvl="0"/>
            <a:r>
              <a:rPr lang="en-US" sz="1800" b="1" dirty="0" smtClean="0"/>
              <a:t>Organization</a:t>
            </a:r>
            <a:r>
              <a:rPr lang="en-US" sz="1800" dirty="0" smtClean="0"/>
              <a:t> </a:t>
            </a:r>
            <a:r>
              <a:rPr lang="en-US" sz="1800" dirty="0"/>
              <a:t>– </a:t>
            </a:r>
            <a:r>
              <a:rPr lang="en-US" sz="1800" dirty="0" smtClean="0"/>
              <a:t>Suggest clutter be removed with designated </a:t>
            </a:r>
            <a:r>
              <a:rPr lang="en-US" sz="1800" dirty="0"/>
              <a:t>places for frequently misplaced items such as keys or a cell phone  </a:t>
            </a:r>
          </a:p>
          <a:p>
            <a:pPr lvl="0"/>
            <a:r>
              <a:rPr lang="en-US" sz="1800" b="1" dirty="0" smtClean="0"/>
              <a:t>List making</a:t>
            </a:r>
            <a:r>
              <a:rPr lang="en-US" sz="1800" dirty="0" smtClean="0"/>
              <a:t> </a:t>
            </a:r>
            <a:r>
              <a:rPr lang="en-US" sz="1800" dirty="0"/>
              <a:t>– </a:t>
            </a:r>
            <a:r>
              <a:rPr lang="en-US" sz="1800" dirty="0" smtClean="0"/>
              <a:t>Remind patients to create </a:t>
            </a:r>
            <a:r>
              <a:rPr lang="en-US" sz="1800" dirty="0"/>
              <a:t>to-do lists, grocery lists, and reminders. Sometimes a cell phone or tablet can be helpful with this. </a:t>
            </a:r>
          </a:p>
          <a:p>
            <a:pPr lvl="0"/>
            <a:r>
              <a:rPr lang="en-US" sz="1800" b="1" dirty="0"/>
              <a:t>Minimize </a:t>
            </a:r>
            <a:r>
              <a:rPr lang="en-US" sz="1800" b="1" dirty="0" smtClean="0"/>
              <a:t>distractions</a:t>
            </a:r>
            <a:r>
              <a:rPr lang="en-US" sz="1800" dirty="0" smtClean="0"/>
              <a:t> – Limit multitasking</a:t>
            </a:r>
            <a:endParaRPr lang="en-US" sz="1800" dirty="0"/>
          </a:p>
          <a:p>
            <a:pPr lvl="0"/>
            <a:r>
              <a:rPr lang="en-US" sz="1800" b="1" dirty="0"/>
              <a:t>Get moving</a:t>
            </a:r>
            <a:r>
              <a:rPr lang="en-US" sz="1800" dirty="0"/>
              <a:t> – </a:t>
            </a:r>
            <a:r>
              <a:rPr lang="en-US" sz="1800" dirty="0" smtClean="0"/>
              <a:t>Exercise may help</a:t>
            </a:r>
            <a:endParaRPr lang="en-US" sz="1800" dirty="0"/>
          </a:p>
          <a:p>
            <a:pPr lvl="0"/>
            <a:r>
              <a:rPr lang="en-US" sz="1800" b="1" dirty="0" smtClean="0"/>
              <a:t>Keeping the mind active – propose activities such as cr</a:t>
            </a:r>
            <a:r>
              <a:rPr lang="en-US" sz="1800" dirty="0" smtClean="0"/>
              <a:t>ossword </a:t>
            </a:r>
            <a:r>
              <a:rPr lang="en-US" sz="1800" dirty="0"/>
              <a:t>puzzles, </a:t>
            </a:r>
            <a:r>
              <a:rPr lang="en-US" sz="1800" dirty="0" smtClean="0"/>
              <a:t>playing an instrument</a:t>
            </a:r>
            <a:r>
              <a:rPr lang="en-US" sz="1800" dirty="0"/>
              <a:t>, crafts, dancing, or taking on a new </a:t>
            </a:r>
            <a:r>
              <a:rPr lang="en-US" sz="1800" dirty="0" smtClean="0"/>
              <a:t>hobby</a:t>
            </a:r>
            <a:endParaRPr lang="en-US" sz="1800" dirty="0"/>
          </a:p>
          <a:p>
            <a:endParaRPr lang="en-US" dirty="0"/>
          </a:p>
        </p:txBody>
      </p:sp>
      <p:sp>
        <p:nvSpPr>
          <p:cNvPr id="4" name="Date Placeholder 3"/>
          <p:cNvSpPr>
            <a:spLocks noGrp="1"/>
          </p:cNvSpPr>
          <p:nvPr>
            <p:ph type="dt" sz="half" idx="10"/>
          </p:nvPr>
        </p:nvSpPr>
        <p:spPr/>
        <p:txBody>
          <a:bodyPr/>
          <a:lstStyle/>
          <a:p>
            <a:fld id="{F97B38A6-C7D1-4A87-BB7D-AA02E3DA1BCD}" type="datetime4">
              <a:rPr lang="en-US" altLang="en-US" smtClean="0"/>
              <a:pPr/>
              <a:t>October 6, 2015</a:t>
            </a:fld>
            <a:endParaRPr lang="en-US" altLang="en-US">
              <a:latin typeface="Times" charset="0"/>
            </a:endParaRPr>
          </a:p>
        </p:txBody>
      </p:sp>
      <p:sp>
        <p:nvSpPr>
          <p:cNvPr id="5" name="Slide Number Placeholder 4"/>
          <p:cNvSpPr>
            <a:spLocks noGrp="1"/>
          </p:cNvSpPr>
          <p:nvPr>
            <p:ph type="sldNum" sz="quarter" idx="12"/>
          </p:nvPr>
        </p:nvSpPr>
        <p:spPr/>
        <p:txBody>
          <a:bodyPr/>
          <a:lstStyle/>
          <a:p>
            <a:fld id="{DB7A4108-26D6-46FD-93EE-DC3363439517}" type="slidenum">
              <a:rPr lang="en-US" altLang="en-US" smtClean="0"/>
              <a:pPr/>
              <a:t>76</a:t>
            </a:fld>
            <a:endParaRPr lang="en-US" altLang="en-US"/>
          </a:p>
        </p:txBody>
      </p:sp>
    </p:spTree>
    <p:extLst>
      <p:ext uri="{BB962C8B-B14F-4D97-AF65-F5344CB8AC3E}">
        <p14:creationId xmlns:p14="http://schemas.microsoft.com/office/powerpoint/2010/main" val="301874693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0"/>
            <a:ext cx="7024744" cy="1143000"/>
          </a:xfrm>
        </p:spPr>
        <p:txBody>
          <a:bodyPr/>
          <a:lstStyle/>
          <a:p>
            <a:r>
              <a:rPr lang="en-US" dirty="0" smtClean="0"/>
              <a:t>Interventions</a:t>
            </a:r>
            <a:endParaRPr lang="en-US" dirty="0"/>
          </a:p>
        </p:txBody>
      </p:sp>
      <p:sp>
        <p:nvSpPr>
          <p:cNvPr id="3" name="Content Placeholder 2"/>
          <p:cNvSpPr>
            <a:spLocks noGrp="1"/>
          </p:cNvSpPr>
          <p:nvPr>
            <p:ph idx="1"/>
          </p:nvPr>
        </p:nvSpPr>
        <p:spPr>
          <a:xfrm>
            <a:off x="685800" y="2133600"/>
            <a:ext cx="7772400" cy="4114800"/>
          </a:xfrm>
        </p:spPr>
        <p:txBody>
          <a:bodyPr>
            <a:normAutofit/>
          </a:bodyPr>
          <a:lstStyle/>
          <a:p>
            <a:r>
              <a:rPr lang="en-US" sz="1800" b="1" dirty="0"/>
              <a:t>Occupational and physical therapy</a:t>
            </a:r>
            <a:r>
              <a:rPr lang="en-US" sz="1800" dirty="0"/>
              <a:t> – This helps some cancer survivors with the activities and tasks required for daily living including vocational training</a:t>
            </a:r>
          </a:p>
          <a:p>
            <a:r>
              <a:rPr lang="en-US" sz="1800" b="1" dirty="0"/>
              <a:t>Cognitive </a:t>
            </a:r>
            <a:r>
              <a:rPr lang="en-US" sz="1800" b="1" dirty="0" smtClean="0"/>
              <a:t>rehab</a:t>
            </a:r>
            <a:r>
              <a:rPr lang="en-US" sz="1800" dirty="0" smtClean="0"/>
              <a:t> </a:t>
            </a:r>
            <a:r>
              <a:rPr lang="en-US" sz="1800" dirty="0"/>
              <a:t>– With specific cognitive training and exercises, some patients improve their mental acuity and find ways to cope with these issues</a:t>
            </a:r>
          </a:p>
          <a:p>
            <a:r>
              <a:rPr lang="en-US" sz="1800" b="1" dirty="0"/>
              <a:t>Stress reduction techniques</a:t>
            </a:r>
            <a:r>
              <a:rPr lang="en-US" sz="1800" dirty="0"/>
              <a:t> – Yoga, exercise and other mind/body approaches may help improve memory and mental focus</a:t>
            </a:r>
          </a:p>
          <a:p>
            <a:r>
              <a:rPr lang="en-US" sz="1800" b="1" dirty="0"/>
              <a:t>Sleep hygiene</a:t>
            </a:r>
            <a:r>
              <a:rPr lang="en-US" sz="1800" dirty="0"/>
              <a:t> </a:t>
            </a:r>
            <a:r>
              <a:rPr lang="en-US" sz="1800" dirty="0" smtClean="0"/>
              <a:t>–Assessment </a:t>
            </a:r>
            <a:r>
              <a:rPr lang="en-US" sz="1800" dirty="0"/>
              <a:t>of sleep hygiene and interventions by a sleep specialist may reduce symptoms </a:t>
            </a:r>
          </a:p>
          <a:p>
            <a:r>
              <a:rPr lang="en-US" sz="1800" b="1" dirty="0"/>
              <a:t>Medications</a:t>
            </a:r>
            <a:r>
              <a:rPr lang="en-US" sz="1800" dirty="0"/>
              <a:t> – Stimulants and antidepressants are sometimes helpful </a:t>
            </a:r>
          </a:p>
          <a:p>
            <a:pPr marL="0" indent="0">
              <a:buNone/>
            </a:pPr>
            <a:endParaRPr lang="en-US" sz="2000" dirty="0"/>
          </a:p>
        </p:txBody>
      </p:sp>
      <p:sp>
        <p:nvSpPr>
          <p:cNvPr id="4" name="Date Placeholder 3"/>
          <p:cNvSpPr>
            <a:spLocks noGrp="1"/>
          </p:cNvSpPr>
          <p:nvPr>
            <p:ph type="dt" sz="half" idx="10"/>
          </p:nvPr>
        </p:nvSpPr>
        <p:spPr/>
        <p:txBody>
          <a:bodyPr/>
          <a:lstStyle/>
          <a:p>
            <a:fld id="{F97B38A6-C7D1-4A87-BB7D-AA02E3DA1BCD}" type="datetime4">
              <a:rPr lang="en-US" altLang="en-US" smtClean="0"/>
              <a:pPr/>
              <a:t>October 6, 2015</a:t>
            </a:fld>
            <a:endParaRPr lang="en-US" altLang="en-US">
              <a:latin typeface="Times" charset="0"/>
            </a:endParaRPr>
          </a:p>
        </p:txBody>
      </p:sp>
      <p:sp>
        <p:nvSpPr>
          <p:cNvPr id="5" name="Slide Number Placeholder 4"/>
          <p:cNvSpPr>
            <a:spLocks noGrp="1"/>
          </p:cNvSpPr>
          <p:nvPr>
            <p:ph type="sldNum" sz="quarter" idx="12"/>
          </p:nvPr>
        </p:nvSpPr>
        <p:spPr/>
        <p:txBody>
          <a:bodyPr/>
          <a:lstStyle/>
          <a:p>
            <a:fld id="{DB7A4108-26D6-46FD-93EE-DC3363439517}" type="slidenum">
              <a:rPr lang="en-US" altLang="en-US" smtClean="0"/>
              <a:pPr/>
              <a:t>77</a:t>
            </a:fld>
            <a:endParaRPr lang="en-US" altLang="en-US"/>
          </a:p>
        </p:txBody>
      </p:sp>
    </p:spTree>
    <p:extLst>
      <p:ext uri="{BB962C8B-B14F-4D97-AF65-F5344CB8AC3E}">
        <p14:creationId xmlns:p14="http://schemas.microsoft.com/office/powerpoint/2010/main" val="340033001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Fear of recurrence</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25618723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Fear of Recurrenc</a:t>
            </a:r>
            <a:r>
              <a:rPr lang="en-US" dirty="0"/>
              <a:t>e</a:t>
            </a:r>
          </a:p>
        </p:txBody>
      </p:sp>
      <p:sp>
        <p:nvSpPr>
          <p:cNvPr id="3" name="Content Placeholder 2"/>
          <p:cNvSpPr>
            <a:spLocks noGrp="1"/>
          </p:cNvSpPr>
          <p:nvPr>
            <p:ph idx="1"/>
          </p:nvPr>
        </p:nvSpPr>
        <p:spPr/>
        <p:txBody>
          <a:bodyPr/>
          <a:lstStyle/>
          <a:p>
            <a:r>
              <a:rPr lang="en-US" dirty="0" smtClean="0"/>
              <a:t>This fear is completely normal</a:t>
            </a:r>
          </a:p>
          <a:p>
            <a:r>
              <a:rPr lang="en-US" dirty="0" smtClean="0"/>
              <a:t>Talk with your healthcare team about these fears</a:t>
            </a:r>
          </a:p>
          <a:p>
            <a:r>
              <a:rPr lang="en-US" dirty="0" smtClean="0"/>
              <a:t>Know what signs/symptoms to look for</a:t>
            </a:r>
          </a:p>
          <a:p>
            <a:r>
              <a:rPr lang="en-US" dirty="0" smtClean="0"/>
              <a:t>What can you do-adequate exercise and proper nutrition</a:t>
            </a:r>
            <a:endParaRPr lang="en-US" dirty="0"/>
          </a:p>
        </p:txBody>
      </p:sp>
    </p:spTree>
    <p:extLst>
      <p:ext uri="{BB962C8B-B14F-4D97-AF65-F5344CB8AC3E}">
        <p14:creationId xmlns:p14="http://schemas.microsoft.com/office/powerpoint/2010/main" val="34208834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1043490" y="999020"/>
            <a:ext cx="7024744" cy="1200288"/>
          </a:xfrm>
          <a:prstGeom prst="rect">
            <a:avLst/>
          </a:prstGeom>
          <a:noFill/>
          <a:ln>
            <a:noFill/>
          </a:ln>
        </p:spPr>
        <p:txBody>
          <a:bodyPr lIns="91425" tIns="45700" rIns="91425" bIns="45700" anchor="ctr" anchorCtr="0">
            <a:spAutoFit/>
          </a:bodyPr>
          <a:lstStyle/>
          <a:p>
            <a:pPr marL="0" marR="0" lvl="0" indent="0" algn="ctr" rtl="0">
              <a:spcBef>
                <a:spcPts val="0"/>
              </a:spcBef>
              <a:spcAft>
                <a:spcPts val="0"/>
              </a:spcAft>
              <a:buClr>
                <a:schemeClr val="dk1"/>
              </a:buClr>
              <a:buSzPct val="25000"/>
              <a:buFont typeface="Arial"/>
              <a:buNone/>
            </a:pPr>
            <a:r>
              <a:rPr lang="en-US" sz="3600" dirty="0" smtClean="0">
                <a:solidFill>
                  <a:schemeClr val="dk2"/>
                </a:solidFill>
              </a:rPr>
              <a:t>Overall Health and Survival of </a:t>
            </a:r>
            <a:r>
              <a:rPr lang="x-none" sz="3600" dirty="0" smtClean="0">
                <a:solidFill>
                  <a:schemeClr val="dk2"/>
                </a:solidFill>
              </a:rPr>
              <a:t>Breast </a:t>
            </a:r>
            <a:r>
              <a:rPr lang="x-none" sz="3600" dirty="0">
                <a:solidFill>
                  <a:schemeClr val="dk2"/>
                </a:solidFill>
              </a:rPr>
              <a:t>Cancer </a:t>
            </a:r>
            <a:r>
              <a:rPr lang="x-none" sz="3600" dirty="0" smtClean="0">
                <a:solidFill>
                  <a:schemeClr val="dk2"/>
                </a:solidFill>
              </a:rPr>
              <a:t>Survivors</a:t>
            </a:r>
            <a:endParaRPr lang="x-none" sz="3600" dirty="0">
              <a:solidFill>
                <a:schemeClr val="dk2"/>
              </a:solidFill>
            </a:endParaRPr>
          </a:p>
        </p:txBody>
      </p:sp>
      <p:sp>
        <p:nvSpPr>
          <p:cNvPr id="90" name="Shape 90"/>
          <p:cNvSpPr txBox="1">
            <a:spLocks noGrp="1"/>
          </p:cNvSpPr>
          <p:nvPr>
            <p:ph idx="1"/>
          </p:nvPr>
        </p:nvSpPr>
        <p:spPr>
          <a:xfrm>
            <a:off x="1043490" y="2421792"/>
            <a:ext cx="7515224" cy="3299324"/>
          </a:xfrm>
          <a:prstGeom prst="rect">
            <a:avLst/>
          </a:prstGeom>
          <a:noFill/>
          <a:ln>
            <a:noFill/>
          </a:ln>
        </p:spPr>
        <p:txBody>
          <a:bodyPr wrap="square" lIns="91425" tIns="45700" rIns="91425" bIns="45700" anchor="t" anchorCtr="0">
            <a:spAutoFit/>
          </a:bodyPr>
          <a:lstStyle/>
          <a:p>
            <a:pPr lvl="0"/>
            <a:r>
              <a:rPr lang="en-US" sz="2000" dirty="0" smtClean="0">
                <a:solidFill>
                  <a:srgbClr val="000000"/>
                </a:solidFill>
              </a:rPr>
              <a:t>Long-term f/u has revealed  </a:t>
            </a:r>
            <a:r>
              <a:rPr lang="x-none" sz="2000" dirty="0" smtClean="0">
                <a:solidFill>
                  <a:srgbClr val="000000"/>
                </a:solidFill>
              </a:rPr>
              <a:t>more non-breast cancer</a:t>
            </a:r>
            <a:r>
              <a:rPr lang="en-US" sz="2000" dirty="0" smtClean="0">
                <a:solidFill>
                  <a:srgbClr val="000000"/>
                </a:solidFill>
              </a:rPr>
              <a:t> deaths </a:t>
            </a:r>
            <a:r>
              <a:rPr lang="x-none" sz="2000" dirty="0" smtClean="0">
                <a:solidFill>
                  <a:srgbClr val="000000"/>
                </a:solidFill>
              </a:rPr>
              <a:t> than breast cancer-specific deaths</a:t>
            </a:r>
          </a:p>
          <a:p>
            <a:pPr lvl="0"/>
            <a:r>
              <a:rPr lang="en-US" sz="2000" dirty="0" smtClean="0">
                <a:solidFill>
                  <a:schemeClr val="tx1"/>
                </a:solidFill>
              </a:rPr>
              <a:t>P</a:t>
            </a:r>
            <a:r>
              <a:rPr lang="x-none" sz="2000" dirty="0" smtClean="0">
                <a:solidFill>
                  <a:schemeClr val="tx1"/>
                </a:solidFill>
              </a:rPr>
              <a:t>redicted 10-year CVD risk </a:t>
            </a:r>
            <a:r>
              <a:rPr lang="en-US" sz="2000" dirty="0" smtClean="0">
                <a:solidFill>
                  <a:schemeClr val="tx1"/>
                </a:solidFill>
              </a:rPr>
              <a:t>of </a:t>
            </a:r>
            <a:r>
              <a:rPr lang="x-none" sz="2000" dirty="0" smtClean="0">
                <a:solidFill>
                  <a:schemeClr val="tx1"/>
                </a:solidFill>
              </a:rPr>
              <a:t>postmenopausal women </a:t>
            </a:r>
            <a:r>
              <a:rPr lang="en-US" sz="2000" dirty="0" smtClean="0">
                <a:solidFill>
                  <a:schemeClr val="tx1"/>
                </a:solidFill>
              </a:rPr>
              <a:t>is s</a:t>
            </a:r>
            <a:r>
              <a:rPr lang="x-none" sz="2000" dirty="0" smtClean="0">
                <a:solidFill>
                  <a:schemeClr val="tx1"/>
                </a:solidFill>
              </a:rPr>
              <a:t>imilar or higher than </a:t>
            </a:r>
            <a:r>
              <a:rPr lang="en-US" sz="2000" dirty="0" smtClean="0">
                <a:solidFill>
                  <a:schemeClr val="tx1"/>
                </a:solidFill>
              </a:rPr>
              <a:t>the </a:t>
            </a:r>
            <a:r>
              <a:rPr lang="x-none" sz="2000" dirty="0" smtClean="0">
                <a:solidFill>
                  <a:schemeClr val="tx1"/>
                </a:solidFill>
              </a:rPr>
              <a:t>recurrence risk</a:t>
            </a:r>
            <a:endParaRPr lang="en-US" sz="2000" dirty="0" smtClean="0">
              <a:solidFill>
                <a:schemeClr val="tx1"/>
              </a:solidFill>
            </a:endParaRPr>
          </a:p>
          <a:p>
            <a:pPr lvl="0"/>
            <a:r>
              <a:rPr lang="en-US" sz="2000" dirty="0" smtClean="0">
                <a:solidFill>
                  <a:schemeClr val="tx1"/>
                </a:solidFill>
              </a:rPr>
              <a:t>Cancer survivors more likely to develop 2</a:t>
            </a:r>
            <a:r>
              <a:rPr lang="en-US" sz="2000" baseline="30000" dirty="0" smtClean="0">
                <a:solidFill>
                  <a:schemeClr val="tx1"/>
                </a:solidFill>
              </a:rPr>
              <a:t>nd</a:t>
            </a:r>
            <a:r>
              <a:rPr lang="en-US" sz="2000" dirty="0" smtClean="0">
                <a:solidFill>
                  <a:schemeClr val="tx1"/>
                </a:solidFill>
              </a:rPr>
              <a:t> primaries</a:t>
            </a:r>
          </a:p>
          <a:p>
            <a:pPr lvl="1"/>
            <a:r>
              <a:rPr lang="en-US" sz="1800" dirty="0" smtClean="0">
                <a:solidFill>
                  <a:schemeClr val="tx1"/>
                </a:solidFill>
              </a:rPr>
              <a:t>Lifestyle risks(</a:t>
            </a:r>
            <a:r>
              <a:rPr lang="en-US" sz="1800" b="1" dirty="0" smtClean="0">
                <a:solidFill>
                  <a:schemeClr val="tx1"/>
                </a:solidFill>
              </a:rPr>
              <a:t> </a:t>
            </a:r>
            <a:r>
              <a:rPr lang="en-US" sz="1800" u="sng" dirty="0" smtClean="0">
                <a:solidFill>
                  <a:schemeClr val="tx1"/>
                </a:solidFill>
              </a:rPr>
              <a:t>smoking, alcohol</a:t>
            </a:r>
            <a:r>
              <a:rPr lang="en-US" sz="1800" dirty="0" smtClean="0">
                <a:solidFill>
                  <a:schemeClr val="tx1"/>
                </a:solidFill>
              </a:rPr>
              <a:t>, excess weight, physical activity) </a:t>
            </a:r>
            <a:endParaRPr lang="x-none" sz="2000" dirty="0" smtClean="0">
              <a:solidFill>
                <a:srgbClr val="000000"/>
              </a:solidFill>
            </a:endParaRPr>
          </a:p>
          <a:p>
            <a:pPr lvl="0"/>
            <a:r>
              <a:rPr lang="en-US" sz="2000" b="1" dirty="0" smtClean="0">
                <a:solidFill>
                  <a:schemeClr val="tx1"/>
                </a:solidFill>
              </a:rPr>
              <a:t>Therefore, </a:t>
            </a:r>
            <a:r>
              <a:rPr lang="x-none" sz="2000" b="1" dirty="0" smtClean="0">
                <a:solidFill>
                  <a:schemeClr val="tx1"/>
                </a:solidFill>
              </a:rPr>
              <a:t>a focus on other health maintenance issues </a:t>
            </a:r>
            <a:r>
              <a:rPr lang="en-US" sz="2000" b="1" dirty="0" smtClean="0">
                <a:solidFill>
                  <a:schemeClr val="tx1"/>
                </a:solidFill>
              </a:rPr>
              <a:t>following a breast cancer diagnosis is critical</a:t>
            </a:r>
            <a:endParaRPr lang="x-none" sz="2000" b="1" dirty="0" smtClean="0">
              <a:solidFill>
                <a:schemeClr val="tx1"/>
              </a:solidFill>
            </a:endParaRPr>
          </a:p>
          <a:p>
            <a:pPr lvl="8">
              <a:buNone/>
            </a:pPr>
            <a:endParaRPr dirty="0"/>
          </a:p>
        </p:txBody>
      </p:sp>
      <p:sp>
        <p:nvSpPr>
          <p:cNvPr id="91" name="Shape 91"/>
          <p:cNvSpPr txBox="1"/>
          <p:nvPr/>
        </p:nvSpPr>
        <p:spPr>
          <a:xfrm>
            <a:off x="533400" y="5943600"/>
            <a:ext cx="4495800" cy="754022"/>
          </a:xfrm>
          <a:prstGeom prst="rect">
            <a:avLst/>
          </a:prstGeom>
          <a:noFill/>
          <a:ln>
            <a:noFill/>
          </a:ln>
        </p:spPr>
        <p:txBody>
          <a:bodyPr wrap="square" lIns="91425" tIns="91425" rIns="91425" bIns="91425" anchor="t" anchorCtr="0">
            <a:spAutoFit/>
          </a:bodyPr>
          <a:lstStyle/>
          <a:p>
            <a:pPr>
              <a:spcBef>
                <a:spcPts val="640"/>
              </a:spcBef>
            </a:pPr>
            <a:r>
              <a:rPr lang="en-US" sz="900" i="1" dirty="0" smtClean="0">
                <a:solidFill>
                  <a:schemeClr val="dk1"/>
                </a:solidFill>
              </a:rPr>
              <a:t>Curtis Seer Cancer Registries, 2015</a:t>
            </a:r>
          </a:p>
          <a:p>
            <a:pPr>
              <a:spcBef>
                <a:spcPts val="640"/>
              </a:spcBef>
            </a:pPr>
            <a:r>
              <a:rPr lang="x-none" sz="900" i="1" dirty="0" smtClean="0">
                <a:solidFill>
                  <a:schemeClr val="dk1"/>
                </a:solidFill>
              </a:rPr>
              <a:t>Chapman </a:t>
            </a:r>
            <a:r>
              <a:rPr lang="x-none" sz="900" i="1" dirty="0">
                <a:solidFill>
                  <a:schemeClr val="dk1"/>
                </a:solidFill>
              </a:rPr>
              <a:t>JA et al, J Natl Cancer Inst; 100:252, 2008</a:t>
            </a:r>
            <a:r>
              <a:rPr lang="en-US" sz="900" i="1" dirty="0">
                <a:solidFill>
                  <a:schemeClr val="dk1"/>
                </a:solidFill>
              </a:rPr>
              <a:t> (</a:t>
            </a:r>
            <a:r>
              <a:rPr lang="en-US" sz="900" i="1" dirty="0" smtClean="0"/>
              <a:t>PMID 18270335</a:t>
            </a:r>
            <a:r>
              <a:rPr lang="en-US" sz="900" i="1" dirty="0"/>
              <a:t>)</a:t>
            </a:r>
            <a:endParaRPr lang="x-none" sz="900" i="1" dirty="0">
              <a:solidFill>
                <a:schemeClr val="dk1"/>
              </a:solidFill>
            </a:endParaRPr>
          </a:p>
          <a:p>
            <a:pPr lvl="0">
              <a:spcBef>
                <a:spcPts val="640"/>
              </a:spcBef>
            </a:pPr>
            <a:r>
              <a:rPr lang="x-none" sz="900" i="1" dirty="0" smtClean="0">
                <a:solidFill>
                  <a:schemeClr val="dk1"/>
                </a:solidFill>
              </a:rPr>
              <a:t>Bardia </a:t>
            </a:r>
            <a:r>
              <a:rPr lang="x-none" sz="900" i="1" dirty="0">
                <a:solidFill>
                  <a:schemeClr val="dk1"/>
                </a:solidFill>
              </a:rPr>
              <a:t>A et al</a:t>
            </a:r>
            <a:r>
              <a:rPr lang="x-none" sz="900" i="1" dirty="0"/>
              <a:t>, </a:t>
            </a:r>
            <a:r>
              <a:rPr lang="x-none" sz="900" i="1" dirty="0">
                <a:solidFill>
                  <a:schemeClr val="dk1"/>
                </a:solidFill>
              </a:rPr>
              <a:t>Breast Cancer Res Treat; 131:907-14, </a:t>
            </a:r>
            <a:r>
              <a:rPr lang="x-none" sz="900" i="1" dirty="0" smtClean="0">
                <a:solidFill>
                  <a:schemeClr val="dk1"/>
                </a:solidFill>
              </a:rPr>
              <a:t>2012</a:t>
            </a:r>
            <a:r>
              <a:rPr lang="en-US" sz="900" i="1" dirty="0" smtClean="0">
                <a:solidFill>
                  <a:schemeClr val="dk1"/>
                </a:solidFill>
              </a:rPr>
              <a:t> (</a:t>
            </a:r>
            <a:r>
              <a:rPr lang="en-US" sz="900" i="1" dirty="0" smtClean="0"/>
              <a:t>PMID 22042368)</a:t>
            </a:r>
            <a:endParaRPr lang="x-none" sz="900" i="1" dirty="0">
              <a:solidFill>
                <a:schemeClr val="dk1"/>
              </a:solidFill>
            </a:endParaRPr>
          </a:p>
        </p:txBody>
      </p:sp>
    </p:spTree>
    <p:extLst>
      <p:ext uri="{BB962C8B-B14F-4D97-AF65-F5344CB8AC3E}">
        <p14:creationId xmlns:p14="http://schemas.microsoft.com/office/powerpoint/2010/main" val="2518171347"/>
      </p:ext>
    </p:extLst>
  </p:cSld>
  <p:clrMapOvr>
    <a:masterClrMapping/>
  </p:clrMapOvr>
  <p:transition advTm="51984">
    <p:split orient="vert"/>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1043492" y="5029200"/>
            <a:ext cx="6777317" cy="803429"/>
          </a:xfrm>
        </p:spPr>
        <p:txBody>
          <a:bodyPr>
            <a:normAutofit/>
          </a:bodyPr>
          <a:lstStyle/>
          <a:p>
            <a:pPr marL="68580" indent="0">
              <a:buNone/>
            </a:pPr>
            <a:r>
              <a:rPr lang="en-US" sz="1800" dirty="0" smtClean="0"/>
              <a:t>Acknowledge and thank Elissa </a:t>
            </a:r>
            <a:r>
              <a:rPr lang="en-US" sz="1800" dirty="0" err="1" smtClean="0"/>
              <a:t>Bantug</a:t>
            </a:r>
            <a:r>
              <a:rPr lang="en-US" sz="1800" dirty="0" smtClean="0"/>
              <a:t>, John Hopkins, for some of slide content</a:t>
            </a:r>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1447800"/>
            <a:ext cx="4572000" cy="3429000"/>
          </a:xfrm>
          <a:prstGeom prst="rect">
            <a:avLst/>
          </a:prstGeom>
        </p:spPr>
      </p:pic>
    </p:spTree>
    <p:extLst>
      <p:ext uri="{BB962C8B-B14F-4D97-AF65-F5344CB8AC3E}">
        <p14:creationId xmlns:p14="http://schemas.microsoft.com/office/powerpoint/2010/main" val="244106351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19728132"/>
              </p:ext>
            </p:extLst>
          </p:nvPr>
        </p:nvGraphicFramePr>
        <p:xfrm>
          <a:off x="457200" y="0"/>
          <a:ext cx="8001000" cy="6276386"/>
        </p:xfrm>
        <a:graphic>
          <a:graphicData uri="http://schemas.openxmlformats.org/drawingml/2006/table">
            <a:tbl>
              <a:tblPr firstRow="1" bandRow="1">
                <a:tableStyleId>{5C22544A-7EE6-4342-B048-85BDC9FD1C3A}</a:tableStyleId>
              </a:tblPr>
              <a:tblGrid>
                <a:gridCol w="1969376"/>
                <a:gridCol w="3703613"/>
                <a:gridCol w="2328011"/>
              </a:tblGrid>
              <a:tr h="439453">
                <a:tc>
                  <a:txBody>
                    <a:bodyPr/>
                    <a:lstStyle/>
                    <a:p>
                      <a:r>
                        <a:rPr lang="en-US" sz="1600" dirty="0" smtClean="0"/>
                        <a:t>Phytochemical</a:t>
                      </a:r>
                      <a:endParaRPr lang="en-US" sz="1600" dirty="0"/>
                    </a:p>
                  </a:txBody>
                  <a:tcPr/>
                </a:tc>
                <a:tc>
                  <a:txBody>
                    <a:bodyPr/>
                    <a:lstStyle/>
                    <a:p>
                      <a:r>
                        <a:rPr lang="en-US" sz="1600" dirty="0" smtClean="0"/>
                        <a:t>Plant source</a:t>
                      </a:r>
                      <a:endParaRPr lang="en-US" sz="1600" dirty="0"/>
                    </a:p>
                  </a:txBody>
                  <a:tcPr/>
                </a:tc>
                <a:tc>
                  <a:txBody>
                    <a:bodyPr/>
                    <a:lstStyle/>
                    <a:p>
                      <a:r>
                        <a:rPr lang="en-US" sz="1600" dirty="0" smtClean="0"/>
                        <a:t>Possible</a:t>
                      </a:r>
                      <a:r>
                        <a:rPr lang="en-US" sz="1600" baseline="0" dirty="0" smtClean="0"/>
                        <a:t> Benefit</a:t>
                      </a:r>
                      <a:endParaRPr lang="en-US" sz="1600" dirty="0"/>
                    </a:p>
                  </a:txBody>
                  <a:tcPr/>
                </a:tc>
              </a:tr>
              <a:tr h="1393894">
                <a:tc>
                  <a:txBody>
                    <a:bodyPr/>
                    <a:lstStyle/>
                    <a:p>
                      <a:r>
                        <a:rPr lang="en-US" sz="1600" dirty="0" smtClean="0"/>
                        <a:t>Carotenoids</a:t>
                      </a:r>
                    </a:p>
                    <a:p>
                      <a:r>
                        <a:rPr lang="en-US" sz="1600" dirty="0" smtClean="0"/>
                        <a:t>(Beta-</a:t>
                      </a:r>
                      <a:r>
                        <a:rPr lang="en-US" sz="1600" dirty="0" err="1" smtClean="0"/>
                        <a:t>carotene,lycopene</a:t>
                      </a:r>
                      <a:r>
                        <a:rPr lang="en-US" sz="1600" dirty="0" smtClean="0"/>
                        <a:t>, lutein)</a:t>
                      </a:r>
                    </a:p>
                  </a:txBody>
                  <a:tcPr/>
                </a:tc>
                <a:tc>
                  <a:txBody>
                    <a:bodyPr/>
                    <a:lstStyle/>
                    <a:p>
                      <a:r>
                        <a:rPr lang="en-US" sz="1600" dirty="0" err="1" smtClean="0"/>
                        <a:t>Red,orange</a:t>
                      </a:r>
                      <a:r>
                        <a:rPr lang="en-US" sz="1600" dirty="0" smtClean="0"/>
                        <a:t> and</a:t>
                      </a:r>
                      <a:r>
                        <a:rPr lang="en-US" sz="1600" baseline="0" dirty="0" smtClean="0"/>
                        <a:t> green fruit plus</a:t>
                      </a:r>
                    </a:p>
                    <a:p>
                      <a:r>
                        <a:rPr lang="en-US" sz="1600" baseline="0" dirty="0" smtClean="0"/>
                        <a:t>Carrots, broccoli, leafy greens, sweet potatoes, apricots, cooked </a:t>
                      </a:r>
                      <a:r>
                        <a:rPr lang="en-US" sz="1600" baseline="0" dirty="0" err="1" smtClean="0"/>
                        <a:t>tomatos</a:t>
                      </a:r>
                      <a:r>
                        <a:rPr lang="en-US" sz="1600" baseline="0" dirty="0" smtClean="0"/>
                        <a:t>, </a:t>
                      </a:r>
                    </a:p>
                    <a:p>
                      <a:endParaRPr lang="en-US" sz="1600" dirty="0"/>
                    </a:p>
                  </a:txBody>
                  <a:tcPr/>
                </a:tc>
                <a:tc>
                  <a:txBody>
                    <a:bodyPr/>
                    <a:lstStyle/>
                    <a:p>
                      <a:r>
                        <a:rPr lang="en-US" sz="1600" dirty="0" smtClean="0"/>
                        <a:t>May work</a:t>
                      </a:r>
                      <a:r>
                        <a:rPr lang="en-US" sz="1600" baseline="0" dirty="0" smtClean="0"/>
                        <a:t> as antioxidant, improve immune response</a:t>
                      </a:r>
                      <a:endParaRPr lang="en-US" sz="1600" dirty="0"/>
                    </a:p>
                  </a:txBody>
                  <a:tcPr/>
                </a:tc>
              </a:tr>
              <a:tr h="871184">
                <a:tc>
                  <a:txBody>
                    <a:bodyPr/>
                    <a:lstStyle/>
                    <a:p>
                      <a:r>
                        <a:rPr lang="en-US" sz="1600" dirty="0" err="1" smtClean="0"/>
                        <a:t>Flavenoids</a:t>
                      </a:r>
                      <a:endParaRPr lang="en-US" sz="1600" dirty="0" smtClean="0"/>
                    </a:p>
                    <a:p>
                      <a:r>
                        <a:rPr lang="en-US" sz="1600" dirty="0" smtClean="0"/>
                        <a:t>( </a:t>
                      </a:r>
                      <a:r>
                        <a:rPr lang="en-US" sz="1600" dirty="0" err="1" smtClean="0"/>
                        <a:t>anthocyanins</a:t>
                      </a:r>
                      <a:r>
                        <a:rPr lang="en-US" sz="1600" dirty="0" smtClean="0"/>
                        <a:t>)</a:t>
                      </a:r>
                      <a:endParaRPr lang="en-US" sz="1600" dirty="0"/>
                    </a:p>
                  </a:txBody>
                  <a:tcPr/>
                </a:tc>
                <a:tc>
                  <a:txBody>
                    <a:bodyPr/>
                    <a:lstStyle/>
                    <a:p>
                      <a:r>
                        <a:rPr lang="en-US" sz="1600" dirty="0" smtClean="0"/>
                        <a:t>Apples, onions, soy</a:t>
                      </a:r>
                      <a:r>
                        <a:rPr lang="en-US" sz="1600" baseline="0" dirty="0" smtClean="0"/>
                        <a:t> milk, edamame, coffee, tea</a:t>
                      </a:r>
                      <a:endParaRPr lang="en-US" sz="1600" dirty="0"/>
                    </a:p>
                  </a:txBody>
                  <a:tcPr/>
                </a:tc>
                <a:tc>
                  <a:txBody>
                    <a:bodyPr/>
                    <a:lstStyle/>
                    <a:p>
                      <a:r>
                        <a:rPr lang="en-US" sz="1600" dirty="0" smtClean="0"/>
                        <a:t>May inhibit inflammation and tumor growth</a:t>
                      </a:r>
                      <a:endParaRPr lang="en-US" sz="1600" dirty="0"/>
                    </a:p>
                  </a:txBody>
                  <a:tcPr/>
                </a:tc>
              </a:tr>
              <a:tr h="871184">
                <a:tc>
                  <a:txBody>
                    <a:bodyPr/>
                    <a:lstStyle/>
                    <a:p>
                      <a:r>
                        <a:rPr lang="en-US" sz="1600" dirty="0" smtClean="0"/>
                        <a:t>Indoles</a:t>
                      </a:r>
                      <a:endParaRPr lang="en-US" sz="1600" dirty="0"/>
                    </a:p>
                  </a:txBody>
                  <a:tcPr/>
                </a:tc>
                <a:tc>
                  <a:txBody>
                    <a:bodyPr/>
                    <a:lstStyle/>
                    <a:p>
                      <a:r>
                        <a:rPr lang="en-US" sz="1600" dirty="0" smtClean="0"/>
                        <a:t>Cruciferous vegetables</a:t>
                      </a:r>
                      <a:r>
                        <a:rPr lang="en-US" sz="1600" baseline="0" dirty="0" smtClean="0"/>
                        <a:t> ( broccoli)</a:t>
                      </a:r>
                      <a:endParaRPr lang="en-US" sz="1600" dirty="0"/>
                    </a:p>
                  </a:txBody>
                  <a:tcPr/>
                </a:tc>
                <a:tc>
                  <a:txBody>
                    <a:bodyPr/>
                    <a:lstStyle/>
                    <a:p>
                      <a:r>
                        <a:rPr lang="en-US" sz="1600" dirty="0" smtClean="0"/>
                        <a:t>May induce</a:t>
                      </a:r>
                      <a:r>
                        <a:rPr lang="en-US" sz="1600" baseline="0" dirty="0" smtClean="0"/>
                        <a:t> detoxification of carcinogens</a:t>
                      </a:r>
                      <a:endParaRPr lang="en-US" sz="1600" dirty="0"/>
                    </a:p>
                  </a:txBody>
                  <a:tcPr/>
                </a:tc>
              </a:tr>
              <a:tr h="609829">
                <a:tc>
                  <a:txBody>
                    <a:bodyPr/>
                    <a:lstStyle/>
                    <a:p>
                      <a:r>
                        <a:rPr lang="en-US" sz="1600" dirty="0" smtClean="0"/>
                        <a:t>Inositol</a:t>
                      </a:r>
                      <a:endParaRPr lang="en-US" sz="1600" dirty="0"/>
                    </a:p>
                  </a:txBody>
                  <a:tcPr/>
                </a:tc>
                <a:tc>
                  <a:txBody>
                    <a:bodyPr/>
                    <a:lstStyle/>
                    <a:p>
                      <a:r>
                        <a:rPr lang="en-US" sz="1600" dirty="0" smtClean="0"/>
                        <a:t>Bran from corn,</a:t>
                      </a:r>
                      <a:r>
                        <a:rPr lang="en-US" sz="1600" baseline="0" dirty="0" smtClean="0"/>
                        <a:t> oats, nuts</a:t>
                      </a:r>
                      <a:endParaRPr lang="en-US" sz="1600" dirty="0"/>
                    </a:p>
                  </a:txBody>
                  <a:tcPr/>
                </a:tc>
                <a:tc>
                  <a:txBody>
                    <a:bodyPr/>
                    <a:lstStyle/>
                    <a:p>
                      <a:r>
                        <a:rPr lang="en-US" sz="1600" dirty="0" smtClean="0"/>
                        <a:t>May retard cell growth</a:t>
                      </a:r>
                      <a:endParaRPr lang="en-US" sz="1600" dirty="0"/>
                    </a:p>
                  </a:txBody>
                  <a:tcPr/>
                </a:tc>
              </a:tr>
              <a:tr h="609829">
                <a:tc>
                  <a:txBody>
                    <a:bodyPr/>
                    <a:lstStyle/>
                    <a:p>
                      <a:r>
                        <a:rPr lang="en-US" sz="1600" dirty="0" err="1" smtClean="0"/>
                        <a:t>Isoflavones</a:t>
                      </a:r>
                      <a:endParaRPr lang="en-US" sz="1600" dirty="0"/>
                    </a:p>
                  </a:txBody>
                  <a:tcPr/>
                </a:tc>
                <a:tc>
                  <a:txBody>
                    <a:bodyPr/>
                    <a:lstStyle/>
                    <a:p>
                      <a:r>
                        <a:rPr lang="en-US" sz="1600" dirty="0" smtClean="0"/>
                        <a:t>Soybeans</a:t>
                      </a:r>
                      <a:endParaRPr lang="en-US" sz="1600" dirty="0"/>
                    </a:p>
                  </a:txBody>
                  <a:tcPr/>
                </a:tc>
                <a:tc>
                  <a:txBody>
                    <a:bodyPr/>
                    <a:lstStyle/>
                    <a:p>
                      <a:r>
                        <a:rPr lang="en-US" sz="1600" dirty="0" smtClean="0"/>
                        <a:t>May inhibit tumor growth</a:t>
                      </a:r>
                      <a:endParaRPr lang="en-US" sz="1600" dirty="0"/>
                    </a:p>
                  </a:txBody>
                  <a:tcPr/>
                </a:tc>
              </a:tr>
              <a:tr h="871184">
                <a:tc>
                  <a:txBody>
                    <a:bodyPr/>
                    <a:lstStyle/>
                    <a:p>
                      <a:r>
                        <a:rPr lang="en-US" sz="1600" dirty="0" smtClean="0"/>
                        <a:t>Terpenes</a:t>
                      </a:r>
                    </a:p>
                    <a:p>
                      <a:r>
                        <a:rPr lang="en-US" sz="1600" dirty="0" smtClean="0"/>
                        <a:t>(limonene, </a:t>
                      </a:r>
                      <a:r>
                        <a:rPr lang="en-US" sz="1600" dirty="0" err="1" smtClean="0"/>
                        <a:t>carnosol</a:t>
                      </a:r>
                      <a:r>
                        <a:rPr lang="en-US" sz="1600" dirty="0" smtClean="0"/>
                        <a:t>)</a:t>
                      </a:r>
                      <a:endParaRPr lang="en-US" sz="1600" dirty="0"/>
                    </a:p>
                  </a:txBody>
                  <a:tcPr/>
                </a:tc>
                <a:tc>
                  <a:txBody>
                    <a:bodyPr/>
                    <a:lstStyle/>
                    <a:p>
                      <a:r>
                        <a:rPr lang="en-US" sz="1600" dirty="0" smtClean="0"/>
                        <a:t>Cherries, rosemary</a:t>
                      </a:r>
                      <a:endParaRPr lang="en-US" sz="1600" dirty="0"/>
                    </a:p>
                  </a:txBody>
                  <a:tcPr/>
                </a:tc>
                <a:tc>
                  <a:txBody>
                    <a:bodyPr/>
                    <a:lstStyle/>
                    <a:p>
                      <a:r>
                        <a:rPr lang="en-US" sz="1600" dirty="0" smtClean="0"/>
                        <a:t>May</a:t>
                      </a:r>
                      <a:r>
                        <a:rPr lang="en-US" sz="1600" baseline="0" dirty="0" smtClean="0"/>
                        <a:t> f</a:t>
                      </a:r>
                      <a:r>
                        <a:rPr lang="en-US" sz="1600" dirty="0" smtClean="0"/>
                        <a:t>ight viruses,</a:t>
                      </a:r>
                      <a:r>
                        <a:rPr lang="en-US" sz="1600" baseline="0" dirty="0" smtClean="0"/>
                        <a:t> slow cancer cell growth</a:t>
                      </a:r>
                      <a:endParaRPr lang="en-US" sz="1600" dirty="0"/>
                    </a:p>
                  </a:txBody>
                  <a:tcPr/>
                </a:tc>
              </a:tr>
              <a:tr h="609829">
                <a:tc>
                  <a:txBody>
                    <a:bodyPr/>
                    <a:lstStyle/>
                    <a:p>
                      <a:r>
                        <a:rPr lang="en-US" sz="1600" dirty="0" smtClean="0"/>
                        <a:t>Polyphenols</a:t>
                      </a:r>
                      <a:endParaRPr lang="en-US" sz="1600" dirty="0"/>
                    </a:p>
                  </a:txBody>
                  <a:tcPr/>
                </a:tc>
                <a:tc>
                  <a:txBody>
                    <a:bodyPr/>
                    <a:lstStyle/>
                    <a:p>
                      <a:r>
                        <a:rPr lang="en-US" sz="1600" dirty="0" smtClean="0"/>
                        <a:t>Grapes, berries</a:t>
                      </a:r>
                      <a:endParaRPr lang="en-US" sz="1600" dirty="0"/>
                    </a:p>
                  </a:txBody>
                  <a:tcPr/>
                </a:tc>
                <a:tc>
                  <a:txBody>
                    <a:bodyPr/>
                    <a:lstStyle/>
                    <a:p>
                      <a:r>
                        <a:rPr lang="en-US" sz="1600" dirty="0" smtClean="0"/>
                        <a:t>May work as anti-oxidants</a:t>
                      </a:r>
                      <a:endParaRPr lang="en-US" sz="1600" dirty="0"/>
                    </a:p>
                  </a:txBody>
                  <a:tcPr/>
                </a:tc>
              </a:tr>
            </a:tbl>
          </a:graphicData>
        </a:graphic>
      </p:graphicFrame>
      <p:sp>
        <p:nvSpPr>
          <p:cNvPr id="6" name="TextBox 5"/>
          <p:cNvSpPr txBox="1"/>
          <p:nvPr/>
        </p:nvSpPr>
        <p:spPr>
          <a:xfrm>
            <a:off x="76200" y="6400800"/>
            <a:ext cx="3276600" cy="369332"/>
          </a:xfrm>
          <a:prstGeom prst="rect">
            <a:avLst/>
          </a:prstGeom>
          <a:noFill/>
        </p:spPr>
        <p:txBody>
          <a:bodyPr wrap="square" rtlCol="0">
            <a:spAutoFit/>
          </a:bodyPr>
          <a:lstStyle/>
          <a:p>
            <a:r>
              <a:rPr lang="en-US" dirty="0" smtClean="0"/>
              <a:t> AICR.org</a:t>
            </a:r>
            <a:endParaRPr lang="en-US" dirty="0"/>
          </a:p>
        </p:txBody>
      </p:sp>
    </p:spTree>
    <p:extLst>
      <p:ext uri="{BB962C8B-B14F-4D97-AF65-F5344CB8AC3E}">
        <p14:creationId xmlns:p14="http://schemas.microsoft.com/office/powerpoint/2010/main" val="82742628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Healthy Living: </a:t>
            </a:r>
            <a:br>
              <a:rPr lang="en-US" dirty="0" smtClean="0"/>
            </a:br>
            <a:r>
              <a:rPr lang="en-US" dirty="0" smtClean="0"/>
              <a:t>Fad, or Unconventional Diets </a:t>
            </a:r>
            <a:br>
              <a:rPr lang="en-US" dirty="0" smtClean="0"/>
            </a:br>
            <a:endParaRPr lang="en-US" dirty="0"/>
          </a:p>
        </p:txBody>
      </p:sp>
      <p:sp>
        <p:nvSpPr>
          <p:cNvPr id="24579" name="Content Placeholder 2"/>
          <p:cNvSpPr>
            <a:spLocks noGrp="1"/>
          </p:cNvSpPr>
          <p:nvPr>
            <p:ph idx="1"/>
          </p:nvPr>
        </p:nvSpPr>
        <p:spPr/>
        <p:txBody>
          <a:bodyPr/>
          <a:lstStyle/>
          <a:p>
            <a:pPr eaLnBrk="1" hangingPunct="1"/>
            <a:r>
              <a:rPr lang="en-US" altLang="en-US" dirty="0" smtClean="0"/>
              <a:t>Gluten free</a:t>
            </a:r>
          </a:p>
          <a:p>
            <a:pPr eaLnBrk="1" hangingPunct="1"/>
            <a:r>
              <a:rPr lang="en-US" altLang="en-US" dirty="0" smtClean="0"/>
              <a:t>Atkins</a:t>
            </a:r>
          </a:p>
          <a:p>
            <a:pPr eaLnBrk="1" hangingPunct="1"/>
            <a:r>
              <a:rPr lang="en-US" altLang="en-US" dirty="0" smtClean="0"/>
              <a:t>Cleansing etc.</a:t>
            </a:r>
          </a:p>
        </p:txBody>
      </p:sp>
    </p:spTree>
    <p:extLst>
      <p:ext uri="{BB962C8B-B14F-4D97-AF65-F5344CB8AC3E}">
        <p14:creationId xmlns:p14="http://schemas.microsoft.com/office/powerpoint/2010/main" val="366503021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3299397076"/>
              </p:ext>
            </p:extLst>
          </p:nvPr>
        </p:nvGraphicFramePr>
        <p:xfrm>
          <a:off x="1066799" y="635586"/>
          <a:ext cx="7162802" cy="6417858"/>
        </p:xfrm>
        <a:graphic>
          <a:graphicData uri="http://schemas.openxmlformats.org/drawingml/2006/table">
            <a:tbl>
              <a:tblPr firstRow="1" firstCol="1" bandRow="1">
                <a:tableStyleId>{0E3FDE45-AF77-4B5C-9715-49D594BDF05E}</a:tableStyleId>
              </a:tblPr>
              <a:tblGrid>
                <a:gridCol w="2901695"/>
                <a:gridCol w="168414"/>
                <a:gridCol w="168414"/>
                <a:gridCol w="168414"/>
                <a:gridCol w="168414"/>
                <a:gridCol w="3587451"/>
              </a:tblGrid>
              <a:tr h="153174">
                <a:tc gridSpan="6">
                  <a:txBody>
                    <a:bodyPr/>
                    <a:lstStyle/>
                    <a:p>
                      <a:pPr marL="331470" marR="0">
                        <a:lnSpc>
                          <a:spcPct val="115000"/>
                        </a:lnSpc>
                        <a:spcBef>
                          <a:spcPts val="0"/>
                        </a:spcBef>
                        <a:spcAft>
                          <a:spcPts val="0"/>
                        </a:spcAft>
                        <a:tabLst>
                          <a:tab pos="160020" algn="l"/>
                          <a:tab pos="274320" algn="l"/>
                          <a:tab pos="1405890" algn="l"/>
                          <a:tab pos="3417570" algn="ctr"/>
                        </a:tabLst>
                      </a:pPr>
                      <a:r>
                        <a:rPr lang="en-US" sz="1000" dirty="0">
                          <a:effectLst/>
                        </a:rPr>
                        <a:t>		General Information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731" marR="33731"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3174">
                <a:tc gridSpan="3">
                  <a:txBody>
                    <a:bodyPr/>
                    <a:lstStyle/>
                    <a:p>
                      <a:pPr marL="0" marR="0">
                        <a:lnSpc>
                          <a:spcPct val="115000"/>
                        </a:lnSpc>
                        <a:spcBef>
                          <a:spcPts val="0"/>
                        </a:spcBef>
                        <a:spcAft>
                          <a:spcPts val="0"/>
                        </a:spcAft>
                      </a:pPr>
                      <a:r>
                        <a:rPr lang="en-US" sz="1000" dirty="0">
                          <a:effectLst/>
                        </a:rPr>
                        <a:t>Patient Name: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731" marR="33731" marT="0" marB="0"/>
                </a:tc>
                <a:tc hMerge="1">
                  <a:txBody>
                    <a:bodyPr/>
                    <a:lstStyle/>
                    <a:p>
                      <a:endParaRPr lang="en-US"/>
                    </a:p>
                  </a:txBody>
                  <a:tcPr/>
                </a:tc>
                <a:tc hMerge="1">
                  <a:txBody>
                    <a:bodyPr/>
                    <a:lstStyle/>
                    <a:p>
                      <a:endParaRPr lang="en-US"/>
                    </a:p>
                  </a:txBody>
                  <a:tcPr/>
                </a:tc>
                <a:tc gridSpan="3">
                  <a:txBody>
                    <a:bodyPr/>
                    <a:lstStyle/>
                    <a:p>
                      <a:pPr marL="0" marR="0">
                        <a:lnSpc>
                          <a:spcPct val="115000"/>
                        </a:lnSpc>
                        <a:spcBef>
                          <a:spcPts val="0"/>
                        </a:spcBef>
                        <a:spcAft>
                          <a:spcPts val="0"/>
                        </a:spcAft>
                      </a:pPr>
                      <a:r>
                        <a:rPr lang="en-US" sz="1000">
                          <a:effectLst/>
                        </a:rPr>
                        <a:t>Patient DOB:</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3731" marR="33731" marT="0" marB="0"/>
                </a:tc>
                <a:tc hMerge="1">
                  <a:txBody>
                    <a:bodyPr/>
                    <a:lstStyle/>
                    <a:p>
                      <a:endParaRPr lang="en-US"/>
                    </a:p>
                  </a:txBody>
                  <a:tcPr/>
                </a:tc>
                <a:tc hMerge="1">
                  <a:txBody>
                    <a:bodyPr/>
                    <a:lstStyle/>
                    <a:p>
                      <a:endParaRPr lang="en-US"/>
                    </a:p>
                  </a:txBody>
                  <a:tcPr/>
                </a:tc>
              </a:tr>
              <a:tr h="153174">
                <a:tc gridSpan="3">
                  <a:txBody>
                    <a:bodyPr/>
                    <a:lstStyle/>
                    <a:p>
                      <a:pPr marL="0" marR="0">
                        <a:lnSpc>
                          <a:spcPct val="115000"/>
                        </a:lnSpc>
                        <a:spcBef>
                          <a:spcPts val="0"/>
                        </a:spcBef>
                        <a:spcAft>
                          <a:spcPts val="0"/>
                        </a:spcAft>
                        <a:tabLst>
                          <a:tab pos="1343025" algn="l"/>
                        </a:tabLst>
                      </a:pPr>
                      <a:r>
                        <a:rPr lang="en-US" sz="1000">
                          <a:effectLst/>
                        </a:rPr>
                        <a:t>Patient phone: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3731" marR="33731" marT="0" marB="0"/>
                </a:tc>
                <a:tc hMerge="1">
                  <a:txBody>
                    <a:bodyPr/>
                    <a:lstStyle/>
                    <a:p>
                      <a:endParaRPr lang="en-US"/>
                    </a:p>
                  </a:txBody>
                  <a:tcPr/>
                </a:tc>
                <a:tc hMerge="1">
                  <a:txBody>
                    <a:bodyPr/>
                    <a:lstStyle/>
                    <a:p>
                      <a:endParaRPr lang="en-US"/>
                    </a:p>
                  </a:txBody>
                  <a:tcPr/>
                </a:tc>
                <a:tc gridSpan="3">
                  <a:txBody>
                    <a:bodyPr/>
                    <a:lstStyle/>
                    <a:p>
                      <a:pPr marL="0" marR="0">
                        <a:lnSpc>
                          <a:spcPct val="115000"/>
                        </a:lnSpc>
                        <a:spcBef>
                          <a:spcPts val="0"/>
                        </a:spcBef>
                        <a:spcAft>
                          <a:spcPts val="0"/>
                        </a:spcAft>
                      </a:pPr>
                      <a:r>
                        <a:rPr lang="en-US" sz="1000">
                          <a:effectLst/>
                        </a:rPr>
                        <a:t>Email: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3731" marR="33731" marT="0" marB="0"/>
                </a:tc>
                <a:tc hMerge="1">
                  <a:txBody>
                    <a:bodyPr/>
                    <a:lstStyle/>
                    <a:p>
                      <a:endParaRPr lang="en-US"/>
                    </a:p>
                  </a:txBody>
                  <a:tcPr/>
                </a:tc>
                <a:tc hMerge="1">
                  <a:txBody>
                    <a:bodyPr/>
                    <a:lstStyle/>
                    <a:p>
                      <a:endParaRPr lang="en-US"/>
                    </a:p>
                  </a:txBody>
                  <a:tcPr/>
                </a:tc>
              </a:tr>
              <a:tr h="153174">
                <a:tc gridSpan="6">
                  <a:txBody>
                    <a:bodyPr/>
                    <a:lstStyle/>
                    <a:p>
                      <a:pPr marL="0" marR="0" algn="ctr">
                        <a:lnSpc>
                          <a:spcPct val="115000"/>
                        </a:lnSpc>
                        <a:spcBef>
                          <a:spcPts val="0"/>
                        </a:spcBef>
                        <a:spcAft>
                          <a:spcPts val="0"/>
                        </a:spcAft>
                      </a:pPr>
                      <a:r>
                        <a:rPr lang="en-US" sz="1000" dirty="0">
                          <a:effectLst/>
                        </a:rPr>
                        <a:t>Health Care Providers (Including Names, Institution)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731" marR="33731"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3174">
                <a:tc gridSpan="6">
                  <a:txBody>
                    <a:bodyPr/>
                    <a:lstStyle/>
                    <a:p>
                      <a:pPr marL="0" marR="0">
                        <a:lnSpc>
                          <a:spcPct val="115000"/>
                        </a:lnSpc>
                        <a:spcBef>
                          <a:spcPts val="0"/>
                        </a:spcBef>
                        <a:spcAft>
                          <a:spcPts val="0"/>
                        </a:spcAft>
                      </a:pPr>
                      <a:r>
                        <a:rPr lang="en-US" sz="1000" dirty="0">
                          <a:effectLst/>
                        </a:rPr>
                        <a:t>Primary Care Provider: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731" marR="33731"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3174">
                <a:tc gridSpan="6">
                  <a:txBody>
                    <a:bodyPr/>
                    <a:lstStyle/>
                    <a:p>
                      <a:pPr marL="0" marR="0">
                        <a:lnSpc>
                          <a:spcPct val="115000"/>
                        </a:lnSpc>
                        <a:spcBef>
                          <a:spcPts val="0"/>
                        </a:spcBef>
                        <a:spcAft>
                          <a:spcPts val="0"/>
                        </a:spcAft>
                        <a:tabLst>
                          <a:tab pos="749300" algn="l"/>
                        </a:tabLst>
                      </a:pPr>
                      <a:r>
                        <a:rPr lang="en-US" sz="1000" dirty="0">
                          <a:effectLst/>
                        </a:rPr>
                        <a:t>Surgeon: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731" marR="33731"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3174">
                <a:tc gridSpan="6">
                  <a:txBody>
                    <a:bodyPr/>
                    <a:lstStyle/>
                    <a:p>
                      <a:pPr marL="0" marR="0">
                        <a:lnSpc>
                          <a:spcPct val="115000"/>
                        </a:lnSpc>
                        <a:spcBef>
                          <a:spcPts val="0"/>
                        </a:spcBef>
                        <a:spcAft>
                          <a:spcPts val="0"/>
                        </a:spcAft>
                        <a:tabLst>
                          <a:tab pos="603250" algn="l"/>
                        </a:tabLst>
                      </a:pPr>
                      <a:r>
                        <a:rPr lang="en-US" sz="1000">
                          <a:effectLst/>
                        </a:rPr>
                        <a:t>Radiation Oncologist: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3731" marR="33731"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5841">
                <a:tc gridSpan="6">
                  <a:txBody>
                    <a:bodyPr/>
                    <a:lstStyle/>
                    <a:p>
                      <a:pPr marL="0" marR="0">
                        <a:lnSpc>
                          <a:spcPct val="115000"/>
                        </a:lnSpc>
                        <a:spcBef>
                          <a:spcPts val="0"/>
                        </a:spcBef>
                        <a:spcAft>
                          <a:spcPts val="0"/>
                        </a:spcAft>
                        <a:tabLst>
                          <a:tab pos="603250" algn="l"/>
                        </a:tabLst>
                      </a:pPr>
                      <a:r>
                        <a:rPr lang="en-US" sz="1000" dirty="0">
                          <a:effectLst/>
                        </a:rPr>
                        <a:t>Medical Oncologist: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731" marR="33731"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8437">
                <a:tc gridSpan="6">
                  <a:txBody>
                    <a:bodyPr/>
                    <a:lstStyle/>
                    <a:p>
                      <a:pPr marL="0" marR="0">
                        <a:lnSpc>
                          <a:spcPct val="115000"/>
                        </a:lnSpc>
                        <a:spcBef>
                          <a:spcPts val="0"/>
                        </a:spcBef>
                        <a:spcAft>
                          <a:spcPts val="0"/>
                        </a:spcAft>
                        <a:tabLst>
                          <a:tab pos="603250" algn="l"/>
                        </a:tabLst>
                      </a:pPr>
                      <a:r>
                        <a:rPr lang="en-US" sz="1000" dirty="0">
                          <a:effectLst/>
                        </a:rPr>
                        <a:t>Other Providers</a:t>
                      </a:r>
                      <a:r>
                        <a:rPr lang="en-US" sz="1000" dirty="0" smtClean="0">
                          <a:effectLst/>
                        </a:rPr>
                        <a:t>:</a:t>
                      </a:r>
                      <a:endParaRPr lang="en-US" sz="1000" dirty="0">
                        <a:effectLst/>
                      </a:endParaRPr>
                    </a:p>
                  </a:txBody>
                  <a:tcPr marL="33731" marR="33731"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3174">
                <a:tc gridSpan="6">
                  <a:txBody>
                    <a:bodyPr/>
                    <a:lstStyle/>
                    <a:p>
                      <a:pPr marL="0" marR="0" algn="ctr">
                        <a:lnSpc>
                          <a:spcPct val="115000"/>
                        </a:lnSpc>
                        <a:spcBef>
                          <a:spcPts val="0"/>
                        </a:spcBef>
                        <a:spcAft>
                          <a:spcPts val="0"/>
                        </a:spcAft>
                      </a:pPr>
                      <a:r>
                        <a:rPr lang="en-US" sz="1000" dirty="0">
                          <a:effectLst/>
                        </a:rPr>
                        <a:t>Treatment Summary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731" marR="33731"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3174">
                <a:tc gridSpan="6">
                  <a:txBody>
                    <a:bodyPr/>
                    <a:lstStyle/>
                    <a:p>
                      <a:pPr marL="0" marR="0" algn="ctr">
                        <a:lnSpc>
                          <a:spcPct val="115000"/>
                        </a:lnSpc>
                        <a:spcBef>
                          <a:spcPts val="0"/>
                        </a:spcBef>
                        <a:spcAft>
                          <a:spcPts val="0"/>
                        </a:spcAft>
                      </a:pPr>
                      <a:r>
                        <a:rPr lang="en-US" sz="1000">
                          <a:effectLst/>
                        </a:rPr>
                        <a:t>Diagnosis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3731" marR="33731"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6348">
                <a:tc gridSpan="5">
                  <a:txBody>
                    <a:bodyPr/>
                    <a:lstStyle/>
                    <a:p>
                      <a:pPr marL="0" marR="0">
                        <a:lnSpc>
                          <a:spcPct val="115000"/>
                        </a:lnSpc>
                        <a:spcBef>
                          <a:spcPts val="0"/>
                        </a:spcBef>
                        <a:spcAft>
                          <a:spcPts val="0"/>
                        </a:spcAft>
                      </a:pPr>
                      <a:r>
                        <a:rPr lang="en-US" sz="1000">
                          <a:effectLst/>
                        </a:rPr>
                        <a:t>Cancer Type/Location/Histology Subtype: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3731" marR="33731"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n-US" sz="1000">
                          <a:effectLst/>
                        </a:rPr>
                        <a:t>Diagnosis Date (year):</a:t>
                      </a:r>
                    </a:p>
                    <a:p>
                      <a:pPr marL="0" marR="0">
                        <a:lnSpc>
                          <a:spcPct val="115000"/>
                        </a:lnSpc>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3731" marR="33731" marT="0" marB="0"/>
                </a:tc>
              </a:tr>
              <a:tr h="306348">
                <a:tc gridSpan="6">
                  <a:txBody>
                    <a:bodyPr/>
                    <a:lstStyle/>
                    <a:p>
                      <a:pPr marL="0" marR="0">
                        <a:lnSpc>
                          <a:spcPct val="115000"/>
                        </a:lnSpc>
                        <a:spcBef>
                          <a:spcPts val="0"/>
                        </a:spcBef>
                        <a:spcAft>
                          <a:spcPts val="0"/>
                        </a:spcAft>
                      </a:pPr>
                      <a:r>
                        <a:rPr lang="en-US" sz="1000" dirty="0">
                          <a:effectLst/>
                        </a:rPr>
                        <a:t>Stage:   ☐I    ☐II    ☐III    ☐Not applicable</a:t>
                      </a:r>
                    </a:p>
                    <a:p>
                      <a:pPr marL="0" marR="0">
                        <a:lnSpc>
                          <a:spcPct val="115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731" marR="33731"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3174">
                <a:tc gridSpan="6">
                  <a:txBody>
                    <a:bodyPr/>
                    <a:lstStyle/>
                    <a:p>
                      <a:pPr marL="0" marR="0" algn="ctr">
                        <a:lnSpc>
                          <a:spcPct val="115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731" marR="33731"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3174">
                <a:tc gridSpan="6">
                  <a:txBody>
                    <a:bodyPr/>
                    <a:lstStyle/>
                    <a:p>
                      <a:pPr marL="0" marR="0" algn="ctr">
                        <a:lnSpc>
                          <a:spcPct val="115000"/>
                        </a:lnSpc>
                        <a:spcBef>
                          <a:spcPts val="0"/>
                        </a:spcBef>
                        <a:spcAft>
                          <a:spcPts val="0"/>
                        </a:spcAft>
                      </a:pPr>
                      <a:r>
                        <a:rPr lang="en-US" sz="1000">
                          <a:effectLst/>
                        </a:rPr>
                        <a:t>Treatment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3731" marR="33731"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6348">
                <a:tc gridSpan="2">
                  <a:txBody>
                    <a:bodyPr/>
                    <a:lstStyle/>
                    <a:p>
                      <a:pPr marL="0" marR="0">
                        <a:lnSpc>
                          <a:spcPct val="115000"/>
                        </a:lnSpc>
                        <a:spcBef>
                          <a:spcPts val="0"/>
                        </a:spcBef>
                        <a:spcAft>
                          <a:spcPts val="0"/>
                        </a:spcAft>
                      </a:pPr>
                      <a:r>
                        <a:rPr lang="en-US" sz="1000" dirty="0">
                          <a:effectLst/>
                        </a:rPr>
                        <a:t>Surgery ☐ Yes   ☐No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731" marR="33731" marT="0" marB="0"/>
                </a:tc>
                <a:tc hMerge="1">
                  <a:txBody>
                    <a:bodyPr/>
                    <a:lstStyle/>
                    <a:p>
                      <a:endParaRPr lang="en-US"/>
                    </a:p>
                  </a:txBody>
                  <a:tcPr/>
                </a:tc>
                <a:tc gridSpan="4">
                  <a:txBody>
                    <a:bodyPr/>
                    <a:lstStyle/>
                    <a:p>
                      <a:pPr marL="0" marR="0">
                        <a:lnSpc>
                          <a:spcPct val="115000"/>
                        </a:lnSpc>
                        <a:spcBef>
                          <a:spcPts val="0"/>
                        </a:spcBef>
                        <a:spcAft>
                          <a:spcPts val="0"/>
                        </a:spcAft>
                      </a:pPr>
                      <a:r>
                        <a:rPr lang="en-US" sz="1000">
                          <a:effectLst/>
                        </a:rPr>
                        <a:t>Surgery Date(s) (year):</a:t>
                      </a:r>
                    </a:p>
                    <a:p>
                      <a:pPr marL="0" marR="0">
                        <a:lnSpc>
                          <a:spcPct val="115000"/>
                        </a:lnSpc>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3731" marR="33731" marT="0" marB="0"/>
                </a:tc>
                <a:tc hMerge="1">
                  <a:txBody>
                    <a:bodyPr/>
                    <a:lstStyle/>
                    <a:p>
                      <a:endParaRPr lang="en-US"/>
                    </a:p>
                  </a:txBody>
                  <a:tcPr/>
                </a:tc>
                <a:tc hMerge="1">
                  <a:txBody>
                    <a:bodyPr/>
                    <a:lstStyle/>
                    <a:p>
                      <a:endParaRPr lang="en-US"/>
                    </a:p>
                  </a:txBody>
                  <a:tcPr/>
                </a:tc>
                <a:tc hMerge="1">
                  <a:txBody>
                    <a:bodyPr/>
                    <a:lstStyle/>
                    <a:p>
                      <a:endParaRPr lang="en-US"/>
                    </a:p>
                  </a:txBody>
                  <a:tcPr/>
                </a:tc>
              </a:tr>
              <a:tr h="306348">
                <a:tc gridSpan="6">
                  <a:txBody>
                    <a:bodyPr/>
                    <a:lstStyle/>
                    <a:p>
                      <a:pPr marL="0" marR="0">
                        <a:lnSpc>
                          <a:spcPct val="115000"/>
                        </a:lnSpc>
                        <a:spcBef>
                          <a:spcPts val="0"/>
                        </a:spcBef>
                        <a:spcAft>
                          <a:spcPts val="0"/>
                        </a:spcAft>
                      </a:pPr>
                      <a:r>
                        <a:rPr lang="en-US" sz="1000" dirty="0">
                          <a:effectLst/>
                        </a:rPr>
                        <a:t>Surgical procedure/location/findings:</a:t>
                      </a:r>
                    </a:p>
                    <a:p>
                      <a:pPr marL="0" marR="0">
                        <a:lnSpc>
                          <a:spcPct val="115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731" marR="33731"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12695">
                <a:tc>
                  <a:txBody>
                    <a:bodyPr/>
                    <a:lstStyle/>
                    <a:p>
                      <a:pPr marL="0" marR="0">
                        <a:lnSpc>
                          <a:spcPct val="115000"/>
                        </a:lnSpc>
                        <a:spcBef>
                          <a:spcPts val="0"/>
                        </a:spcBef>
                        <a:spcAft>
                          <a:spcPts val="0"/>
                        </a:spcAft>
                        <a:tabLst>
                          <a:tab pos="685800" algn="l"/>
                        </a:tabLst>
                      </a:pPr>
                      <a:r>
                        <a:rPr lang="en-US" sz="1000" dirty="0">
                          <a:effectLst/>
                        </a:rPr>
                        <a:t>Radiation ☐ Yes   ☐No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731" marR="33731" marT="0" marB="0"/>
                </a:tc>
                <a:tc gridSpan="3">
                  <a:txBody>
                    <a:bodyPr/>
                    <a:lstStyle/>
                    <a:p>
                      <a:pPr marL="0" marR="0">
                        <a:lnSpc>
                          <a:spcPct val="115000"/>
                        </a:lnSpc>
                        <a:spcBef>
                          <a:spcPts val="0"/>
                        </a:spcBef>
                        <a:spcAft>
                          <a:spcPts val="0"/>
                        </a:spcAft>
                        <a:tabLst>
                          <a:tab pos="685800" algn="l"/>
                        </a:tabLst>
                      </a:pPr>
                      <a:r>
                        <a:rPr lang="en-US" sz="1000">
                          <a:effectLst/>
                        </a:rPr>
                        <a:t>Body area treated: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3731" marR="33731" marT="0" marB="0"/>
                </a:tc>
                <a:tc hMerge="1">
                  <a:txBody>
                    <a:bodyPr/>
                    <a:lstStyle/>
                    <a:p>
                      <a:endParaRPr lang="en-US"/>
                    </a:p>
                  </a:txBody>
                  <a:tcPr/>
                </a:tc>
                <a:tc hMerge="1">
                  <a:txBody>
                    <a:bodyPr/>
                    <a:lstStyle/>
                    <a:p>
                      <a:endParaRPr lang="en-US"/>
                    </a:p>
                  </a:txBody>
                  <a:tcPr/>
                </a:tc>
                <a:tc gridSpan="2">
                  <a:txBody>
                    <a:bodyPr/>
                    <a:lstStyle/>
                    <a:p>
                      <a:pPr marL="0" marR="0">
                        <a:lnSpc>
                          <a:spcPct val="115000"/>
                        </a:lnSpc>
                        <a:spcBef>
                          <a:spcPts val="0"/>
                        </a:spcBef>
                        <a:spcAft>
                          <a:spcPts val="0"/>
                        </a:spcAft>
                        <a:tabLst>
                          <a:tab pos="685800" algn="l"/>
                        </a:tabLst>
                      </a:pPr>
                      <a:r>
                        <a:rPr lang="en-US" sz="1000" dirty="0">
                          <a:effectLst/>
                        </a:rPr>
                        <a:t>End Date (year):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731" marR="33731" marT="0" marB="0"/>
                </a:tc>
                <a:tc hMerge="1">
                  <a:txBody>
                    <a:bodyPr/>
                    <a:lstStyle/>
                    <a:p>
                      <a:endParaRPr lang="en-US"/>
                    </a:p>
                  </a:txBody>
                  <a:tcPr/>
                </a:tc>
              </a:tr>
              <a:tr h="153174">
                <a:tc gridSpan="6">
                  <a:txBody>
                    <a:bodyPr/>
                    <a:lstStyle/>
                    <a:p>
                      <a:pPr marL="0" marR="0">
                        <a:lnSpc>
                          <a:spcPct val="115000"/>
                        </a:lnSpc>
                        <a:spcBef>
                          <a:spcPts val="0"/>
                        </a:spcBef>
                        <a:spcAft>
                          <a:spcPts val="0"/>
                        </a:spcAft>
                      </a:pPr>
                      <a:r>
                        <a:rPr lang="en-US" sz="1000" dirty="0">
                          <a:effectLst/>
                        </a:rPr>
                        <a:t>Systemic Therapy (chemotherapy, hormonal therapy, other) ☐ Yes   ☐No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731" marR="33731"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3174">
                <a:tc gridSpan="5">
                  <a:txBody>
                    <a:bodyPr/>
                    <a:lstStyle/>
                    <a:p>
                      <a:pPr marL="0" marR="0">
                        <a:lnSpc>
                          <a:spcPct val="115000"/>
                        </a:lnSpc>
                        <a:spcBef>
                          <a:spcPts val="0"/>
                        </a:spcBef>
                        <a:spcAft>
                          <a:spcPts val="0"/>
                        </a:spcAft>
                      </a:pPr>
                      <a:r>
                        <a:rPr lang="en-US" sz="1000" dirty="0">
                          <a:effectLst/>
                        </a:rPr>
                        <a:t>Names of Agents Used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731" marR="33731"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000">
                          <a:effectLst/>
                        </a:rPr>
                        <a:t>End Dates (year)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3731" marR="33731" marT="0" marB="0"/>
                </a:tc>
              </a:tr>
              <a:tr h="153174">
                <a:tc gridSpan="5">
                  <a:txBody>
                    <a:bodyPr/>
                    <a:lstStyle/>
                    <a:p>
                      <a:pPr marL="0" marR="0">
                        <a:lnSpc>
                          <a:spcPct val="115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731" marR="33731"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731" marR="33731" marT="0" marB="0"/>
                </a:tc>
              </a:tr>
              <a:tr h="153174">
                <a:tc gridSpan="5">
                  <a:txBody>
                    <a:bodyPr/>
                    <a:lstStyle/>
                    <a:p>
                      <a:pPr marL="0" marR="0">
                        <a:lnSpc>
                          <a:spcPct val="115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731" marR="33731"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3731" marR="33731" marT="0" marB="0"/>
                </a:tc>
              </a:tr>
              <a:tr h="153174">
                <a:tc gridSpan="5">
                  <a:txBody>
                    <a:bodyPr/>
                    <a:lstStyle/>
                    <a:p>
                      <a:pPr marL="0" marR="0">
                        <a:lnSpc>
                          <a:spcPct val="115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731" marR="33731"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3731" marR="33731" marT="0" marB="0"/>
                </a:tc>
              </a:tr>
              <a:tr h="153174">
                <a:tc gridSpan="5">
                  <a:txBody>
                    <a:bodyPr/>
                    <a:lstStyle/>
                    <a:p>
                      <a:pPr marL="0" marR="0">
                        <a:lnSpc>
                          <a:spcPct val="115000"/>
                        </a:lnSpc>
                        <a:spcBef>
                          <a:spcPts val="0"/>
                        </a:spcBef>
                        <a:spcAft>
                          <a:spcPts val="0"/>
                        </a:spcAf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731" marR="33731"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3731" marR="33731" marT="0" marB="0"/>
                </a:tc>
              </a:tr>
              <a:tr h="612695">
                <a:tc gridSpan="6">
                  <a:txBody>
                    <a:bodyPr/>
                    <a:lstStyle/>
                    <a:p>
                      <a:pPr marL="0" marR="0">
                        <a:lnSpc>
                          <a:spcPct val="115000"/>
                        </a:lnSpc>
                        <a:spcBef>
                          <a:spcPts val="0"/>
                        </a:spcBef>
                        <a:spcAft>
                          <a:spcPts val="0"/>
                        </a:spcAft>
                      </a:pPr>
                      <a:r>
                        <a:rPr lang="en-US" sz="1000" dirty="0">
                          <a:effectLst/>
                        </a:rPr>
                        <a:t>Persistent symptoms or side effects at completion of treatment: □ No □ Yes (enter type(s)) :</a:t>
                      </a:r>
                    </a:p>
                    <a:p>
                      <a:pPr marL="0" marR="0">
                        <a:lnSpc>
                          <a:spcPct val="115000"/>
                        </a:lnSpc>
                        <a:spcBef>
                          <a:spcPts val="0"/>
                        </a:spcBef>
                        <a:spcAft>
                          <a:spcPts val="0"/>
                        </a:spcAft>
                      </a:pPr>
                      <a:r>
                        <a:rPr lang="en-US" sz="1000" dirty="0">
                          <a:effectLst/>
                        </a:rPr>
                        <a:t> </a:t>
                      </a:r>
                    </a:p>
                    <a:p>
                      <a:pPr marL="0" marR="0">
                        <a:lnSpc>
                          <a:spcPct val="115000"/>
                        </a:lnSpc>
                        <a:spcBef>
                          <a:spcPts val="0"/>
                        </a:spcBef>
                        <a:spcAft>
                          <a:spcPts val="0"/>
                        </a:spcAft>
                      </a:pPr>
                      <a:r>
                        <a:rPr lang="en-US" sz="1000" dirty="0">
                          <a:effectLst/>
                        </a:rPr>
                        <a:t> </a:t>
                      </a:r>
                    </a:p>
                    <a:p>
                      <a:pPr marL="73025" marR="73025">
                        <a:lnSpc>
                          <a:spcPct val="115000"/>
                        </a:lnSpc>
                        <a:spcBef>
                          <a:spcPts val="0"/>
                        </a:spcBef>
                        <a:spcAft>
                          <a:spcPts val="0"/>
                        </a:spcAft>
                        <a:tabLst>
                          <a:tab pos="2419350" algn="l"/>
                          <a:tab pos="3429000" algn="ctr"/>
                        </a:tabLst>
                      </a:pP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3731" marR="33731"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117111742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406" y="533400"/>
            <a:ext cx="3985710" cy="1143000"/>
          </a:xfrm>
        </p:spPr>
        <p:txBody>
          <a:bodyPr>
            <a:normAutofit/>
          </a:bodyPr>
          <a:lstStyle/>
          <a:p>
            <a:r>
              <a:rPr lang="en-US" sz="2400" b="1" dirty="0" smtClean="0"/>
              <a:t>Treatment Summary </a:t>
            </a:r>
            <a:r>
              <a:rPr lang="en-US" sz="2400" b="1" dirty="0" err="1" smtClean="0"/>
              <a:t>cont</a:t>
            </a:r>
            <a:endParaRPr lang="en-US" sz="24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99981441"/>
              </p:ext>
            </p:extLst>
          </p:nvPr>
        </p:nvGraphicFramePr>
        <p:xfrm>
          <a:off x="1043490" y="1981200"/>
          <a:ext cx="6777037" cy="1892808"/>
        </p:xfrm>
        <a:graphic>
          <a:graphicData uri="http://schemas.openxmlformats.org/drawingml/2006/table">
            <a:tbl>
              <a:tblPr firstRow="1" firstCol="1" bandRow="1">
                <a:tableStyleId>{0E3FDE45-AF77-4B5C-9715-49D594BDF05E}</a:tableStyleId>
              </a:tblPr>
              <a:tblGrid>
                <a:gridCol w="6777037"/>
              </a:tblGrid>
              <a:tr h="233680">
                <a:tc>
                  <a:txBody>
                    <a:bodyPr/>
                    <a:lstStyle/>
                    <a:p>
                      <a:pPr marL="0" marR="0">
                        <a:lnSpc>
                          <a:spcPct val="115000"/>
                        </a:lnSpc>
                        <a:spcBef>
                          <a:spcPts val="0"/>
                        </a:spcBef>
                        <a:spcAft>
                          <a:spcPts val="0"/>
                        </a:spcAft>
                      </a:pPr>
                      <a:r>
                        <a:rPr lang="en-US" sz="1200" dirty="0">
                          <a:effectLst/>
                        </a:rPr>
                        <a:t>Persistent symptoms or side effects at completion of treatment: □ No □ Yes (enter type(s)) :</a:t>
                      </a:r>
                    </a:p>
                    <a:p>
                      <a:pPr marL="0" marR="0">
                        <a:lnSpc>
                          <a:spcPct val="115000"/>
                        </a:lnSpc>
                        <a:spcBef>
                          <a:spcPts val="0"/>
                        </a:spcBef>
                        <a:spcAft>
                          <a:spcPts val="0"/>
                        </a:spcAft>
                      </a:pPr>
                      <a:r>
                        <a:rPr lang="en-US" sz="1200" dirty="0">
                          <a:effectLst/>
                        </a:rPr>
                        <a:t> </a:t>
                      </a:r>
                    </a:p>
                    <a:p>
                      <a:pPr marL="0" marR="0">
                        <a:lnSpc>
                          <a:spcPct val="115000"/>
                        </a:lnSpc>
                        <a:spcBef>
                          <a:spcPts val="0"/>
                        </a:spcBef>
                        <a:spcAft>
                          <a:spcPts val="0"/>
                        </a:spcAft>
                      </a:pPr>
                      <a:r>
                        <a:rPr lang="en-US" sz="1200" dirty="0">
                          <a:effectLst/>
                        </a:rPr>
                        <a:t> </a:t>
                      </a:r>
                    </a:p>
                    <a:p>
                      <a:pPr marL="73025" marR="73025">
                        <a:lnSpc>
                          <a:spcPct val="115000"/>
                        </a:lnSpc>
                        <a:spcBef>
                          <a:spcPts val="0"/>
                        </a:spcBef>
                        <a:spcAft>
                          <a:spcPts val="0"/>
                        </a:spcAft>
                        <a:tabLst>
                          <a:tab pos="2419350" algn="l"/>
                          <a:tab pos="3429000" algn="ctr"/>
                        </a:tabLs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15000"/>
                        </a:lnSpc>
                        <a:spcBef>
                          <a:spcPts val="0"/>
                        </a:spcBef>
                        <a:spcAft>
                          <a:spcPts val="0"/>
                        </a:spcAft>
                        <a:tabLst>
                          <a:tab pos="2419350" algn="l"/>
                          <a:tab pos="3429000" algn="ctr"/>
                        </a:tabLst>
                      </a:pPr>
                      <a:r>
                        <a:rPr lang="en-US" sz="1200" dirty="0">
                          <a:effectLst/>
                        </a:rPr>
                        <a:t>		Familial Cancer Risk Assessment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47598">
                <a:tc>
                  <a:txBody>
                    <a:bodyPr/>
                    <a:lstStyle/>
                    <a:p>
                      <a:pPr marL="0" marR="0">
                        <a:lnSpc>
                          <a:spcPct val="115000"/>
                        </a:lnSpc>
                        <a:spcBef>
                          <a:spcPts val="0"/>
                        </a:spcBef>
                        <a:spcAft>
                          <a:spcPts val="0"/>
                        </a:spcAft>
                      </a:pPr>
                      <a:r>
                        <a:rPr lang="en-US" sz="1200" dirty="0">
                          <a:effectLst/>
                        </a:rPr>
                        <a:t>Genetic/hereditary risk factor(s) or predisposing conditions:</a:t>
                      </a:r>
                    </a:p>
                    <a:p>
                      <a:pPr marL="0" marR="0">
                        <a:lnSpc>
                          <a:spcPct val="115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15000"/>
                        </a:lnSpc>
                        <a:spcBef>
                          <a:spcPts val="0"/>
                        </a:spcBef>
                        <a:spcAft>
                          <a:spcPts val="0"/>
                        </a:spcAft>
                      </a:pPr>
                      <a:r>
                        <a:rPr lang="en-US" sz="1200" dirty="0">
                          <a:effectLst/>
                        </a:rPr>
                        <a:t>Genetic counseling: □ Yes  □ No                            Genetic testing results:</a:t>
                      </a:r>
                    </a:p>
                    <a:p>
                      <a:pPr marL="0" marR="0">
                        <a:lnSpc>
                          <a:spcPct val="115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4" name="Title 1"/>
          <p:cNvSpPr txBox="1">
            <a:spLocks/>
          </p:cNvSpPr>
          <p:nvPr/>
        </p:nvSpPr>
        <p:spPr>
          <a:xfrm>
            <a:off x="1043492" y="990600"/>
            <a:ext cx="7024744" cy="1143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a:p>
        </p:txBody>
      </p:sp>
    </p:spTree>
    <p:extLst>
      <p:ext uri="{BB962C8B-B14F-4D97-AF65-F5344CB8AC3E}">
        <p14:creationId xmlns:p14="http://schemas.microsoft.com/office/powerpoint/2010/main" val="154227214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30371226"/>
              </p:ext>
            </p:extLst>
          </p:nvPr>
        </p:nvGraphicFramePr>
        <p:xfrm>
          <a:off x="990600" y="685800"/>
          <a:ext cx="7162800" cy="6135719"/>
        </p:xfrm>
        <a:graphic>
          <a:graphicData uri="http://schemas.openxmlformats.org/drawingml/2006/table">
            <a:tbl>
              <a:tblPr firstRow="1" firstCol="1" bandRow="1">
                <a:tableStyleId>{0E3FDE45-AF77-4B5C-9715-49D594BDF05E}</a:tableStyleId>
              </a:tblPr>
              <a:tblGrid>
                <a:gridCol w="2523069"/>
                <a:gridCol w="114146"/>
                <a:gridCol w="114146"/>
                <a:gridCol w="1731125"/>
                <a:gridCol w="2680314"/>
              </a:tblGrid>
              <a:tr h="177297">
                <a:tc gridSpan="5">
                  <a:txBody>
                    <a:bodyPr/>
                    <a:lstStyle/>
                    <a:p>
                      <a:pPr marL="0" marR="0" algn="ctr">
                        <a:lnSpc>
                          <a:spcPct val="115000"/>
                        </a:lnSpc>
                        <a:spcBef>
                          <a:spcPts val="0"/>
                        </a:spcBef>
                        <a:spcAft>
                          <a:spcPts val="0"/>
                        </a:spcAft>
                      </a:pPr>
                      <a:r>
                        <a:rPr lang="en-US" sz="1100" dirty="0">
                          <a:effectLst/>
                        </a:rPr>
                        <a:t>Follow-up Care Plan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687" marR="43687"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7297">
                <a:tc gridSpan="5">
                  <a:txBody>
                    <a:bodyPr/>
                    <a:lstStyle/>
                    <a:p>
                      <a:pPr marL="0" marR="0">
                        <a:lnSpc>
                          <a:spcPct val="115000"/>
                        </a:lnSpc>
                        <a:spcBef>
                          <a:spcPts val="0"/>
                        </a:spcBef>
                        <a:spcAft>
                          <a:spcPts val="0"/>
                        </a:spcAft>
                      </a:pPr>
                      <a:r>
                        <a:rPr lang="en-US" sz="1100">
                          <a:effectLst/>
                        </a:rPr>
                        <a:t>Need for ongoing (adjuvant) treatment for cancer   ☐ Yes   ☐ 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687" marR="43687"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7297">
                <a:tc gridSpan="3">
                  <a:txBody>
                    <a:bodyPr/>
                    <a:lstStyle/>
                    <a:p>
                      <a:pPr marL="0" marR="0" algn="ctr">
                        <a:lnSpc>
                          <a:spcPct val="115000"/>
                        </a:lnSpc>
                        <a:spcBef>
                          <a:spcPts val="0"/>
                        </a:spcBef>
                        <a:spcAft>
                          <a:spcPts val="0"/>
                        </a:spcAft>
                      </a:pPr>
                      <a:r>
                        <a:rPr lang="en-US" sz="1100">
                          <a:effectLst/>
                        </a:rPr>
                        <a:t>Additional treatment name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687" marR="43687" marT="0" marB="0"/>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100">
                          <a:effectLst/>
                        </a:rPr>
                        <a:t>Planned duration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687" marR="43687" marT="0" marB="0"/>
                </a:tc>
                <a:tc>
                  <a:txBody>
                    <a:bodyPr/>
                    <a:lstStyle/>
                    <a:p>
                      <a:pPr marL="0" marR="0" algn="ctr">
                        <a:lnSpc>
                          <a:spcPct val="115000"/>
                        </a:lnSpc>
                        <a:spcBef>
                          <a:spcPts val="0"/>
                        </a:spcBef>
                        <a:spcAft>
                          <a:spcPts val="0"/>
                        </a:spcAft>
                      </a:pPr>
                      <a:r>
                        <a:rPr lang="en-US" sz="1100">
                          <a:effectLst/>
                        </a:rPr>
                        <a:t>Possible Side effects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687" marR="43687" marT="0" marB="0"/>
                </a:tc>
              </a:tr>
              <a:tr h="177297">
                <a:tc gridSpan="3">
                  <a:txBody>
                    <a:bodyPr/>
                    <a:lstStyle/>
                    <a:p>
                      <a:pPr marL="0" marR="0">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687" marR="43687" marT="0" marB="0"/>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687" marR="43687" marT="0" marB="0"/>
                </a:tc>
                <a:tc>
                  <a:txBody>
                    <a:bodyPr/>
                    <a:lstStyle/>
                    <a:p>
                      <a:pPr marL="0" marR="0">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687" marR="43687" marT="0" marB="0"/>
                </a:tc>
              </a:tr>
              <a:tr h="177297">
                <a:tc gridSpan="3">
                  <a:txBody>
                    <a:bodyPr/>
                    <a:lstStyle/>
                    <a:p>
                      <a:pPr marL="0" marR="0">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687" marR="43687" marT="0" marB="0"/>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687" marR="43687" marT="0" marB="0"/>
                </a:tc>
                <a:tc>
                  <a:txBody>
                    <a:bodyPr/>
                    <a:lstStyle/>
                    <a:p>
                      <a:pPr marL="0" marR="0">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687" marR="43687" marT="0" marB="0"/>
                </a:tc>
              </a:tr>
              <a:tr h="177297">
                <a:tc gridSpan="3">
                  <a:txBody>
                    <a:bodyPr/>
                    <a:lstStyle/>
                    <a:p>
                      <a:pPr marL="0" marR="0">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687" marR="43687" marT="0" marB="0"/>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687" marR="43687" marT="0" marB="0"/>
                </a:tc>
                <a:tc>
                  <a:txBody>
                    <a:bodyPr/>
                    <a:lstStyle/>
                    <a:p>
                      <a:pPr marL="0" marR="0">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687" marR="43687" marT="0" marB="0"/>
                </a:tc>
              </a:tr>
              <a:tr h="177297">
                <a:tc gridSpan="5">
                  <a:txBody>
                    <a:bodyPr/>
                    <a:lstStyle/>
                    <a:p>
                      <a:pPr marL="0" marR="0" algn="ctr">
                        <a:lnSpc>
                          <a:spcPct val="115000"/>
                        </a:lnSpc>
                        <a:spcBef>
                          <a:spcPts val="0"/>
                        </a:spcBef>
                        <a:spcAft>
                          <a:spcPts val="0"/>
                        </a:spcAft>
                      </a:pPr>
                      <a:r>
                        <a:rPr lang="en-US" sz="1100" dirty="0">
                          <a:effectLst/>
                        </a:rPr>
                        <a:t>Schedule of clinical visits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687" marR="43687"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7297">
                <a:tc>
                  <a:txBody>
                    <a:bodyPr/>
                    <a:lstStyle/>
                    <a:p>
                      <a:pPr marL="0" marR="0" algn="ctr">
                        <a:lnSpc>
                          <a:spcPct val="115000"/>
                        </a:lnSpc>
                        <a:spcBef>
                          <a:spcPts val="0"/>
                        </a:spcBef>
                        <a:spcAft>
                          <a:spcPts val="0"/>
                        </a:spcAft>
                      </a:pPr>
                      <a:r>
                        <a:rPr lang="en-US" sz="1100">
                          <a:effectLst/>
                        </a:rPr>
                        <a:t>Coordinating Provider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687" marR="43687" marT="0" marB="0"/>
                </a:tc>
                <a:tc gridSpan="4">
                  <a:txBody>
                    <a:bodyPr/>
                    <a:lstStyle/>
                    <a:p>
                      <a:pPr marL="0" marR="0" algn="ctr">
                        <a:lnSpc>
                          <a:spcPct val="115000"/>
                        </a:lnSpc>
                        <a:spcBef>
                          <a:spcPts val="0"/>
                        </a:spcBef>
                        <a:spcAft>
                          <a:spcPts val="0"/>
                        </a:spcAft>
                      </a:pPr>
                      <a:r>
                        <a:rPr lang="en-US" sz="1100">
                          <a:effectLst/>
                        </a:rPr>
                        <a:t>When/How often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687" marR="43687" marT="0" marB="0"/>
                </a:tc>
                <a:tc hMerge="1">
                  <a:txBody>
                    <a:bodyPr/>
                    <a:lstStyle/>
                    <a:p>
                      <a:endParaRPr lang="en-US"/>
                    </a:p>
                  </a:txBody>
                  <a:tcPr/>
                </a:tc>
                <a:tc hMerge="1">
                  <a:txBody>
                    <a:bodyPr/>
                    <a:lstStyle/>
                    <a:p>
                      <a:endParaRPr lang="en-US"/>
                    </a:p>
                  </a:txBody>
                  <a:tcPr/>
                </a:tc>
                <a:tc hMerge="1">
                  <a:txBody>
                    <a:bodyPr/>
                    <a:lstStyle/>
                    <a:p>
                      <a:endParaRPr lang="en-US"/>
                    </a:p>
                  </a:txBody>
                  <a:tcPr/>
                </a:tc>
              </a:tr>
              <a:tr h="185559">
                <a:tc>
                  <a:txBody>
                    <a:bodyPr/>
                    <a:lstStyle/>
                    <a:p>
                      <a:pPr marL="0" marR="0">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687" marR="43687" marT="0" marB="0"/>
                </a:tc>
                <a:tc gridSpan="4">
                  <a:txBody>
                    <a:bodyPr/>
                    <a:lstStyle/>
                    <a:p>
                      <a:pPr marL="0" marR="0">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687" marR="43687" marT="0" marB="0"/>
                </a:tc>
                <a:tc hMerge="1">
                  <a:txBody>
                    <a:bodyPr/>
                    <a:lstStyle/>
                    <a:p>
                      <a:endParaRPr lang="en-US"/>
                    </a:p>
                  </a:txBody>
                  <a:tcPr/>
                </a:tc>
                <a:tc hMerge="1">
                  <a:txBody>
                    <a:bodyPr/>
                    <a:lstStyle/>
                    <a:p>
                      <a:endParaRPr lang="en-US"/>
                    </a:p>
                  </a:txBody>
                  <a:tcPr/>
                </a:tc>
                <a:tc hMerge="1">
                  <a:txBody>
                    <a:bodyPr/>
                    <a:lstStyle/>
                    <a:p>
                      <a:endParaRPr lang="en-US"/>
                    </a:p>
                  </a:txBody>
                  <a:tcPr/>
                </a:tc>
              </a:tr>
              <a:tr h="451300">
                <a:tc>
                  <a:txBody>
                    <a:bodyPr/>
                    <a:lstStyle/>
                    <a:p>
                      <a:pPr marL="0" marR="0">
                        <a:lnSpc>
                          <a:spcPct val="115000"/>
                        </a:lnSpc>
                        <a:spcBef>
                          <a:spcPts val="0"/>
                        </a:spcBef>
                        <a:spcAft>
                          <a:spcPts val="0"/>
                        </a:spcAft>
                      </a:pPr>
                      <a:r>
                        <a:rPr lang="en-US" sz="1400" dirty="0">
                          <a:solidFill>
                            <a:srgbClr val="550B0D"/>
                          </a:solidFill>
                          <a:effectLst/>
                        </a:rPr>
                        <a:t> </a:t>
                      </a:r>
                      <a:r>
                        <a:rPr lang="en-US" sz="1400" dirty="0" smtClean="0">
                          <a:solidFill>
                            <a:srgbClr val="550B0D"/>
                          </a:solidFill>
                          <a:effectLst/>
                        </a:rPr>
                        <a:t>Dr.</a:t>
                      </a:r>
                      <a:r>
                        <a:rPr lang="en-US" sz="1400" baseline="0" dirty="0" smtClean="0">
                          <a:solidFill>
                            <a:srgbClr val="550B0D"/>
                          </a:solidFill>
                          <a:effectLst/>
                        </a:rPr>
                        <a:t> Jones( surgeon)</a:t>
                      </a:r>
                      <a:endParaRPr lang="en-US" sz="1400" dirty="0">
                        <a:solidFill>
                          <a:srgbClr val="550B0D"/>
                        </a:solidFill>
                        <a:effectLst/>
                        <a:latin typeface="Calibri" panose="020F0502020204030204" pitchFamily="34" charset="0"/>
                        <a:ea typeface="Calibri" panose="020F0502020204030204" pitchFamily="34" charset="0"/>
                        <a:cs typeface="Times New Roman" panose="02020603050405020304" pitchFamily="18" charset="0"/>
                      </a:endParaRPr>
                    </a:p>
                  </a:txBody>
                  <a:tcPr marL="43687" marR="43687" marT="0" marB="0"/>
                </a:tc>
                <a:tc gridSpan="4">
                  <a:txBody>
                    <a:bodyPr/>
                    <a:lstStyle/>
                    <a:p>
                      <a:pPr marL="0" marR="0">
                        <a:lnSpc>
                          <a:spcPct val="115000"/>
                        </a:lnSpc>
                        <a:spcBef>
                          <a:spcPts val="0"/>
                        </a:spcBef>
                        <a:spcAft>
                          <a:spcPts val="0"/>
                        </a:spcAft>
                      </a:pPr>
                      <a:r>
                        <a:rPr lang="en-US" sz="1400" dirty="0">
                          <a:solidFill>
                            <a:srgbClr val="550B0D"/>
                          </a:solidFill>
                          <a:effectLst/>
                        </a:rPr>
                        <a:t> </a:t>
                      </a:r>
                      <a:r>
                        <a:rPr lang="en-US" sz="1400" dirty="0" smtClean="0">
                          <a:solidFill>
                            <a:srgbClr val="550B0D"/>
                          </a:solidFill>
                          <a:effectLst/>
                        </a:rPr>
                        <a:t>    </a:t>
                      </a:r>
                      <a:r>
                        <a:rPr lang="en-US" sz="1400" b="1" dirty="0" smtClean="0">
                          <a:solidFill>
                            <a:srgbClr val="550B0D"/>
                          </a:solidFill>
                          <a:effectLst/>
                        </a:rPr>
                        <a:t>Breast</a:t>
                      </a:r>
                      <a:r>
                        <a:rPr lang="en-US" sz="1400" b="1" baseline="0" dirty="0" smtClean="0">
                          <a:solidFill>
                            <a:srgbClr val="550B0D"/>
                          </a:solidFill>
                          <a:effectLst/>
                        </a:rPr>
                        <a:t> exam Q3-6 mosx3 </a:t>
                      </a:r>
                      <a:r>
                        <a:rPr lang="en-US" sz="1400" b="1" baseline="0" dirty="0" err="1" smtClean="0">
                          <a:solidFill>
                            <a:srgbClr val="550B0D"/>
                          </a:solidFill>
                          <a:effectLst/>
                        </a:rPr>
                        <a:t>yrs</a:t>
                      </a:r>
                      <a:r>
                        <a:rPr lang="en-US" sz="1400" b="1" baseline="0" dirty="0" smtClean="0">
                          <a:solidFill>
                            <a:srgbClr val="550B0D"/>
                          </a:solidFill>
                          <a:effectLst/>
                        </a:rPr>
                        <a:t> then Q6-12 then</a:t>
                      </a:r>
                      <a:r>
                        <a:rPr lang="en-US" sz="1400" b="1" baseline="0" dirty="0" smtClean="0">
                          <a:solidFill>
                            <a:srgbClr val="550B0D"/>
                          </a:solidFill>
                          <a:effectLst/>
                          <a:latin typeface="Calibri" panose="020F0502020204030204" pitchFamily="34" charset="0"/>
                          <a:ea typeface="Calibri" panose="020F0502020204030204" pitchFamily="34" charset="0"/>
                          <a:cs typeface="Times New Roman" panose="02020603050405020304" pitchFamily="18" charset="0"/>
                        </a:rPr>
                        <a:t>       annually</a:t>
                      </a:r>
                      <a:endParaRPr lang="en-US" sz="1400" b="1" dirty="0">
                        <a:solidFill>
                          <a:srgbClr val="550B0D"/>
                        </a:solidFill>
                        <a:effectLst/>
                        <a:latin typeface="Calibri" panose="020F0502020204030204" pitchFamily="34" charset="0"/>
                        <a:ea typeface="Calibri" panose="020F0502020204030204" pitchFamily="34" charset="0"/>
                        <a:cs typeface="Times New Roman" panose="02020603050405020304" pitchFamily="18" charset="0"/>
                      </a:endParaRPr>
                    </a:p>
                  </a:txBody>
                  <a:tcPr marL="43687" marR="43687" marT="0" marB="0"/>
                </a:tc>
                <a:tc hMerge="1">
                  <a:txBody>
                    <a:bodyPr/>
                    <a:lstStyle/>
                    <a:p>
                      <a:endParaRPr lang="en-US"/>
                    </a:p>
                  </a:txBody>
                  <a:tcPr/>
                </a:tc>
                <a:tc hMerge="1">
                  <a:txBody>
                    <a:bodyPr/>
                    <a:lstStyle/>
                    <a:p>
                      <a:endParaRPr lang="en-US"/>
                    </a:p>
                  </a:txBody>
                  <a:tcPr/>
                </a:tc>
                <a:tc hMerge="1">
                  <a:txBody>
                    <a:bodyPr/>
                    <a:lstStyle/>
                    <a:p>
                      <a:endParaRPr lang="en-US"/>
                    </a:p>
                  </a:txBody>
                  <a:tcPr/>
                </a:tc>
              </a:tr>
              <a:tr h="177297">
                <a:tc>
                  <a:txBody>
                    <a:bodyPr/>
                    <a:lstStyle/>
                    <a:p>
                      <a:pPr marL="0" marR="0">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687" marR="43687" marT="0" marB="0"/>
                </a:tc>
                <a:tc gridSpan="4">
                  <a:txBody>
                    <a:bodyPr/>
                    <a:lstStyle/>
                    <a:p>
                      <a:pPr marL="0" marR="0">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687" marR="43687" marT="0" marB="0"/>
                </a:tc>
                <a:tc hMerge="1">
                  <a:txBody>
                    <a:bodyPr/>
                    <a:lstStyle/>
                    <a:p>
                      <a:endParaRPr lang="en-US"/>
                    </a:p>
                  </a:txBody>
                  <a:tcPr/>
                </a:tc>
                <a:tc hMerge="1">
                  <a:txBody>
                    <a:bodyPr/>
                    <a:lstStyle/>
                    <a:p>
                      <a:endParaRPr lang="en-US"/>
                    </a:p>
                  </a:txBody>
                  <a:tcPr/>
                </a:tc>
                <a:tc hMerge="1">
                  <a:txBody>
                    <a:bodyPr/>
                    <a:lstStyle/>
                    <a:p>
                      <a:endParaRPr lang="en-US"/>
                    </a:p>
                  </a:txBody>
                  <a:tcPr/>
                </a:tc>
              </a:tr>
              <a:tr h="177297">
                <a:tc>
                  <a:txBody>
                    <a:bodyPr/>
                    <a:lstStyle/>
                    <a:p>
                      <a:pPr marL="0" marR="0">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687" marR="43687" marT="0" marB="0"/>
                </a:tc>
                <a:tc gridSpan="4">
                  <a:txBody>
                    <a:bodyPr/>
                    <a:lstStyle/>
                    <a:p>
                      <a:pPr marL="0" marR="0">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687" marR="43687" marT="0" marB="0"/>
                </a:tc>
                <a:tc hMerge="1">
                  <a:txBody>
                    <a:bodyPr/>
                    <a:lstStyle/>
                    <a:p>
                      <a:endParaRPr lang="en-US"/>
                    </a:p>
                  </a:txBody>
                  <a:tcPr/>
                </a:tc>
                <a:tc hMerge="1">
                  <a:txBody>
                    <a:bodyPr/>
                    <a:lstStyle/>
                    <a:p>
                      <a:endParaRPr lang="en-US"/>
                    </a:p>
                  </a:txBody>
                  <a:tcPr/>
                </a:tc>
                <a:tc hMerge="1">
                  <a:txBody>
                    <a:bodyPr/>
                    <a:lstStyle/>
                    <a:p>
                      <a:endParaRPr lang="en-US"/>
                    </a:p>
                  </a:txBody>
                  <a:tcPr/>
                </a:tc>
              </a:tr>
              <a:tr h="354593">
                <a:tc gridSpan="5">
                  <a:txBody>
                    <a:bodyPr/>
                    <a:lstStyle/>
                    <a:p>
                      <a:pPr marL="0" marR="0" algn="ctr">
                        <a:lnSpc>
                          <a:spcPct val="115000"/>
                        </a:lnSpc>
                        <a:spcBef>
                          <a:spcPts val="0"/>
                        </a:spcBef>
                        <a:spcAft>
                          <a:spcPts val="0"/>
                        </a:spcAft>
                      </a:pPr>
                      <a:r>
                        <a:rPr lang="en-US" sz="1100" dirty="0">
                          <a:effectLst/>
                        </a:rPr>
                        <a:t/>
                      </a:r>
                      <a:br>
                        <a:rPr lang="en-US" sz="1100" dirty="0">
                          <a:effectLst/>
                        </a:rPr>
                      </a:br>
                      <a:r>
                        <a:rPr lang="en-US" sz="1100" dirty="0">
                          <a:effectLst/>
                        </a:rPr>
                        <a:t>Cancer surveillance or other recommended related tests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687" marR="43687"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8906">
                <a:tc gridSpan="2">
                  <a:txBody>
                    <a:bodyPr/>
                    <a:lstStyle/>
                    <a:p>
                      <a:pPr marL="0" marR="0" algn="ctr">
                        <a:lnSpc>
                          <a:spcPct val="115000"/>
                        </a:lnSpc>
                        <a:spcBef>
                          <a:spcPts val="0"/>
                        </a:spcBef>
                        <a:spcAft>
                          <a:spcPts val="0"/>
                        </a:spcAft>
                      </a:pPr>
                      <a:r>
                        <a:rPr lang="en-US" sz="1100" dirty="0">
                          <a:effectLst/>
                        </a:rPr>
                        <a:t>Coordinating Provider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687" marR="43687" marT="0" marB="0"/>
                </a:tc>
                <a:tc hMerge="1">
                  <a:txBody>
                    <a:bodyPr/>
                    <a:lstStyle/>
                    <a:p>
                      <a:endParaRPr lang="en-US"/>
                    </a:p>
                  </a:txBody>
                  <a:tcPr/>
                </a:tc>
                <a:tc gridSpan="3">
                  <a:txBody>
                    <a:bodyPr/>
                    <a:lstStyle/>
                    <a:p>
                      <a:pPr marL="0" marR="0" algn="ctr">
                        <a:lnSpc>
                          <a:spcPct val="115000"/>
                        </a:lnSpc>
                        <a:spcBef>
                          <a:spcPts val="0"/>
                        </a:spcBef>
                        <a:spcAft>
                          <a:spcPts val="0"/>
                        </a:spcAft>
                      </a:pPr>
                      <a:r>
                        <a:rPr lang="en-US" sz="1100">
                          <a:effectLst/>
                        </a:rPr>
                        <a:t>What/When/How Often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687" marR="43687" marT="0" marB="0"/>
                </a:tc>
                <a:tc hMerge="1">
                  <a:txBody>
                    <a:bodyPr/>
                    <a:lstStyle/>
                    <a:p>
                      <a:endParaRPr lang="en-US"/>
                    </a:p>
                  </a:txBody>
                  <a:tcPr/>
                </a:tc>
                <a:tc hMerge="1">
                  <a:txBody>
                    <a:bodyPr/>
                    <a:lstStyle/>
                    <a:p>
                      <a:endParaRPr lang="en-US"/>
                    </a:p>
                  </a:txBody>
                  <a:tcPr/>
                </a:tc>
              </a:tr>
              <a:tr h="451300">
                <a:tc gridSpan="2">
                  <a:txBody>
                    <a:bodyPr/>
                    <a:lstStyle/>
                    <a:p>
                      <a:pPr marL="0" marR="0">
                        <a:lnSpc>
                          <a:spcPct val="115000"/>
                        </a:lnSpc>
                        <a:spcBef>
                          <a:spcPts val="0"/>
                        </a:spcBef>
                        <a:spcAft>
                          <a:spcPts val="0"/>
                        </a:spcAft>
                      </a:pPr>
                      <a:r>
                        <a:rPr lang="en-US" sz="1400" b="1" dirty="0">
                          <a:solidFill>
                            <a:srgbClr val="550B0D"/>
                          </a:solidFill>
                          <a:effectLst/>
                        </a:rPr>
                        <a:t> </a:t>
                      </a:r>
                      <a:r>
                        <a:rPr lang="en-US" sz="1400" b="1" dirty="0" smtClean="0">
                          <a:solidFill>
                            <a:srgbClr val="550B0D"/>
                          </a:solidFill>
                          <a:effectLst/>
                        </a:rPr>
                        <a:t>Dr. Jones ( surgeon) </a:t>
                      </a:r>
                      <a:endParaRPr lang="en-US" sz="1400" b="1" dirty="0">
                        <a:solidFill>
                          <a:srgbClr val="550B0D"/>
                        </a:solidFill>
                        <a:effectLst/>
                        <a:latin typeface="Calibri" panose="020F0502020204030204" pitchFamily="34" charset="0"/>
                        <a:ea typeface="Calibri" panose="020F0502020204030204" pitchFamily="34" charset="0"/>
                        <a:cs typeface="Times New Roman" panose="02020603050405020304" pitchFamily="18" charset="0"/>
                      </a:endParaRPr>
                    </a:p>
                  </a:txBody>
                  <a:tcPr marL="43687" marR="43687" marT="0" marB="0"/>
                </a:tc>
                <a:tc hMerge="1">
                  <a:txBody>
                    <a:bodyPr/>
                    <a:lstStyle/>
                    <a:p>
                      <a:endParaRPr lang="en-US"/>
                    </a:p>
                  </a:txBody>
                  <a:tcPr/>
                </a:tc>
                <a:tc gridSpan="3">
                  <a:txBody>
                    <a:bodyPr/>
                    <a:lstStyle/>
                    <a:p>
                      <a:pPr marL="0" marR="0">
                        <a:lnSpc>
                          <a:spcPct val="115000"/>
                        </a:lnSpc>
                        <a:spcBef>
                          <a:spcPts val="0"/>
                        </a:spcBef>
                        <a:spcAft>
                          <a:spcPts val="0"/>
                        </a:spcAft>
                      </a:pPr>
                      <a:r>
                        <a:rPr lang="en-US" sz="1400" b="1" dirty="0">
                          <a:solidFill>
                            <a:srgbClr val="550B0D"/>
                          </a:solidFill>
                          <a:effectLst/>
                        </a:rPr>
                        <a:t> </a:t>
                      </a:r>
                      <a:r>
                        <a:rPr lang="en-US" sz="1400" b="1" dirty="0" err="1" smtClean="0">
                          <a:solidFill>
                            <a:srgbClr val="550B0D"/>
                          </a:solidFill>
                          <a:effectLst/>
                        </a:rPr>
                        <a:t>Mammos</a:t>
                      </a:r>
                      <a:r>
                        <a:rPr lang="en-US" sz="1400" b="1" baseline="0" dirty="0" smtClean="0">
                          <a:solidFill>
                            <a:srgbClr val="550B0D"/>
                          </a:solidFill>
                          <a:effectLst/>
                        </a:rPr>
                        <a:t> at 6mos then Q6-12 months x3 years then annually</a:t>
                      </a:r>
                      <a:endParaRPr lang="en-US" sz="1400" b="1" dirty="0">
                        <a:solidFill>
                          <a:srgbClr val="550B0D"/>
                        </a:solidFill>
                        <a:effectLst/>
                        <a:latin typeface="Calibri" panose="020F0502020204030204" pitchFamily="34" charset="0"/>
                        <a:ea typeface="Calibri" panose="020F0502020204030204" pitchFamily="34" charset="0"/>
                        <a:cs typeface="Times New Roman" panose="02020603050405020304" pitchFamily="18" charset="0"/>
                      </a:endParaRPr>
                    </a:p>
                  </a:txBody>
                  <a:tcPr marL="43687" marR="43687" marT="0" marB="0"/>
                </a:tc>
                <a:tc hMerge="1">
                  <a:txBody>
                    <a:bodyPr/>
                    <a:lstStyle/>
                    <a:p>
                      <a:endParaRPr lang="en-US"/>
                    </a:p>
                  </a:txBody>
                  <a:tcPr/>
                </a:tc>
                <a:tc hMerge="1">
                  <a:txBody>
                    <a:bodyPr/>
                    <a:lstStyle/>
                    <a:p>
                      <a:endParaRPr lang="en-US"/>
                    </a:p>
                  </a:txBody>
                  <a:tcPr/>
                </a:tc>
              </a:tr>
              <a:tr h="177297">
                <a:tc gridSpan="2">
                  <a:txBody>
                    <a:bodyPr/>
                    <a:lstStyle/>
                    <a:p>
                      <a:pPr marL="0" marR="0">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687" marR="43687" marT="0" marB="0"/>
                </a:tc>
                <a:tc hMerge="1">
                  <a:txBody>
                    <a:bodyPr/>
                    <a:lstStyle/>
                    <a:p>
                      <a:endParaRPr lang="en-US"/>
                    </a:p>
                  </a:txBody>
                  <a:tcPr/>
                </a:tc>
                <a:tc gridSpan="3">
                  <a:txBody>
                    <a:bodyPr/>
                    <a:lstStyle/>
                    <a:p>
                      <a:pPr marL="0" marR="0">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687" marR="43687" marT="0" marB="0"/>
                </a:tc>
                <a:tc hMerge="1">
                  <a:txBody>
                    <a:bodyPr/>
                    <a:lstStyle/>
                    <a:p>
                      <a:endParaRPr lang="en-US"/>
                    </a:p>
                  </a:txBody>
                  <a:tcPr/>
                </a:tc>
                <a:tc hMerge="1">
                  <a:txBody>
                    <a:bodyPr/>
                    <a:lstStyle/>
                    <a:p>
                      <a:endParaRPr lang="en-US"/>
                    </a:p>
                  </a:txBody>
                  <a:tcPr/>
                </a:tc>
              </a:tr>
              <a:tr h="177297">
                <a:tc gridSpan="2">
                  <a:txBody>
                    <a:bodyPr/>
                    <a:lstStyle/>
                    <a:p>
                      <a:pPr marL="0" marR="0">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687" marR="43687" marT="0" marB="0"/>
                </a:tc>
                <a:tc hMerge="1">
                  <a:txBody>
                    <a:bodyPr/>
                    <a:lstStyle/>
                    <a:p>
                      <a:endParaRPr lang="en-US"/>
                    </a:p>
                  </a:txBody>
                  <a:tcPr/>
                </a:tc>
                <a:tc gridSpan="3">
                  <a:txBody>
                    <a:bodyPr/>
                    <a:lstStyle/>
                    <a:p>
                      <a:pPr marL="0" marR="0">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687" marR="43687" marT="0" marB="0"/>
                </a:tc>
                <a:tc hMerge="1">
                  <a:txBody>
                    <a:bodyPr/>
                    <a:lstStyle/>
                    <a:p>
                      <a:endParaRPr lang="en-US"/>
                    </a:p>
                  </a:txBody>
                  <a:tcPr/>
                </a:tc>
                <a:tc hMerge="1">
                  <a:txBody>
                    <a:bodyPr/>
                    <a:lstStyle/>
                    <a:p>
                      <a:endParaRPr lang="en-US"/>
                    </a:p>
                  </a:txBody>
                  <a:tcPr/>
                </a:tc>
              </a:tr>
              <a:tr h="177297">
                <a:tc gridSpan="2">
                  <a:txBody>
                    <a:bodyPr/>
                    <a:lstStyle/>
                    <a:p>
                      <a:pPr marL="0" marR="0">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687" marR="43687" marT="0" marB="0"/>
                </a:tc>
                <a:tc hMerge="1">
                  <a:txBody>
                    <a:bodyPr/>
                    <a:lstStyle/>
                    <a:p>
                      <a:endParaRPr lang="en-US"/>
                    </a:p>
                  </a:txBody>
                  <a:tcPr/>
                </a:tc>
                <a:tc gridSpan="3">
                  <a:txBody>
                    <a:bodyPr/>
                    <a:lstStyle/>
                    <a:p>
                      <a:pPr marL="0" marR="0">
                        <a:lnSpc>
                          <a:spcPct val="115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687" marR="43687" marT="0" marB="0"/>
                </a:tc>
                <a:tc hMerge="1">
                  <a:txBody>
                    <a:bodyPr/>
                    <a:lstStyle/>
                    <a:p>
                      <a:endParaRPr lang="en-US"/>
                    </a:p>
                  </a:txBody>
                  <a:tcPr/>
                </a:tc>
                <a:tc hMerge="1">
                  <a:txBody>
                    <a:bodyPr/>
                    <a:lstStyle/>
                    <a:p>
                      <a:endParaRPr lang="en-US"/>
                    </a:p>
                  </a:txBody>
                  <a:tcPr/>
                </a:tc>
              </a:tr>
              <a:tr h="994403">
                <a:tc gridSpan="5">
                  <a:txBody>
                    <a:bodyPr/>
                    <a:lstStyle/>
                    <a:p>
                      <a:pPr marL="0" marR="0">
                        <a:lnSpc>
                          <a:spcPct val="115000"/>
                        </a:lnSpc>
                        <a:spcBef>
                          <a:spcPts val="0"/>
                        </a:spcBef>
                        <a:spcAft>
                          <a:spcPts val="0"/>
                        </a:spcAft>
                      </a:pPr>
                      <a:r>
                        <a:rPr lang="en-US" sz="1100">
                          <a:effectLst/>
                        </a:rPr>
                        <a:t>Please continue to see your primary care provider for all general health care recommended for a (man) (woman) your age, including cancer screening tests. Any symptoms should be brought to the attention of your provider: </a:t>
                      </a:r>
                    </a:p>
                    <a:p>
                      <a:pPr marL="342900" marR="0" lvl="0" indent="-342900">
                        <a:spcBef>
                          <a:spcPts val="0"/>
                        </a:spcBef>
                        <a:spcAft>
                          <a:spcPts val="0"/>
                        </a:spcAft>
                        <a:buFont typeface="+mj-lt"/>
                        <a:buAutoNum type="arabicPeriod"/>
                      </a:pPr>
                      <a:r>
                        <a:rPr lang="en-US" sz="1100">
                          <a:effectLst/>
                        </a:rPr>
                        <a:t>Anything that represents a brand new symptom;</a:t>
                      </a:r>
                    </a:p>
                    <a:p>
                      <a:pPr marL="342900" marR="0" lvl="0" indent="-342900">
                        <a:spcBef>
                          <a:spcPts val="0"/>
                        </a:spcBef>
                        <a:spcAft>
                          <a:spcPts val="0"/>
                        </a:spcAft>
                        <a:buFont typeface="+mj-lt"/>
                        <a:buAutoNum type="arabicPeriod"/>
                      </a:pPr>
                      <a:r>
                        <a:rPr lang="en-US" sz="1100">
                          <a:effectLst/>
                        </a:rPr>
                        <a:t>Anything that represents a persistent symptom;</a:t>
                      </a:r>
                    </a:p>
                    <a:p>
                      <a:pPr marL="342900" marR="0" lvl="0" indent="-342900">
                        <a:spcBef>
                          <a:spcPts val="0"/>
                        </a:spcBef>
                        <a:spcAft>
                          <a:spcPts val="0"/>
                        </a:spcAft>
                        <a:buFont typeface="+mj-lt"/>
                        <a:buAutoNum type="arabicPeriod"/>
                      </a:pPr>
                      <a:r>
                        <a:rPr lang="en-US" sz="1100">
                          <a:effectLst/>
                        </a:rPr>
                        <a:t>Anything you are worried about that might be related to the cancer coming back.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3687" marR="43687"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86483">
                <a:tc gridSpan="5">
                  <a:txBody>
                    <a:bodyPr/>
                    <a:lstStyle/>
                    <a:p>
                      <a:pPr marL="0" marR="0">
                        <a:lnSpc>
                          <a:spcPct val="115000"/>
                        </a:lnSpc>
                        <a:spcBef>
                          <a:spcPts val="0"/>
                        </a:spcBef>
                        <a:spcAft>
                          <a:spcPts val="0"/>
                        </a:spcAft>
                      </a:pPr>
                      <a:r>
                        <a:rPr lang="en-US" sz="1100" dirty="0">
                          <a:effectLst/>
                        </a:rPr>
                        <a:t>Possible late- and long-term effects that someone with this type of cancer and treatment may experience:</a:t>
                      </a:r>
                    </a:p>
                    <a:p>
                      <a:pPr marL="0" marR="0">
                        <a:lnSpc>
                          <a:spcPct val="115000"/>
                        </a:lnSpc>
                        <a:spcBef>
                          <a:spcPts val="0"/>
                        </a:spcBef>
                        <a:spcAft>
                          <a:spcPts val="0"/>
                        </a:spcAft>
                      </a:pPr>
                      <a:r>
                        <a:rPr lang="en-US" sz="1100" dirty="0">
                          <a:effectLst/>
                        </a:rPr>
                        <a:t> </a:t>
                      </a:r>
                    </a:p>
                    <a:p>
                      <a:pPr marL="0" marR="0">
                        <a:lnSpc>
                          <a:spcPct val="115000"/>
                        </a:lnSpc>
                        <a:spcBef>
                          <a:spcPts val="0"/>
                        </a:spcBef>
                        <a:spcAft>
                          <a:spcPts val="0"/>
                        </a:spcAft>
                      </a:pPr>
                      <a:r>
                        <a:rPr lang="en-US" sz="1100" dirty="0">
                          <a:effectLst/>
                        </a:rPr>
                        <a:t> </a:t>
                      </a:r>
                    </a:p>
                    <a:p>
                      <a:pPr marL="0" marR="0">
                        <a:lnSpc>
                          <a:spcPct val="115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3687" marR="43687"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217092831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3528510" cy="496336"/>
          </a:xfrm>
        </p:spPr>
        <p:txBody>
          <a:bodyPr>
            <a:normAutofit/>
          </a:bodyPr>
          <a:lstStyle/>
          <a:p>
            <a:r>
              <a:rPr lang="en-US" sz="2400" b="1" dirty="0" smtClean="0"/>
              <a:t>Follow-up cont.</a:t>
            </a:r>
            <a:endParaRPr lang="en-US" sz="24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94444529"/>
              </p:ext>
            </p:extLst>
          </p:nvPr>
        </p:nvGraphicFramePr>
        <p:xfrm>
          <a:off x="1066800" y="1143000"/>
          <a:ext cx="6957510" cy="5468112"/>
        </p:xfrm>
        <a:graphic>
          <a:graphicData uri="http://schemas.openxmlformats.org/drawingml/2006/table">
            <a:tbl>
              <a:tblPr firstRow="1" firstCol="1" bandRow="1">
                <a:tableStyleId>{0E3FDE45-AF77-4B5C-9715-49D594BDF05E}</a:tableStyleId>
              </a:tblPr>
              <a:tblGrid>
                <a:gridCol w="6957510"/>
              </a:tblGrid>
              <a:tr h="1275773">
                <a:tc>
                  <a:txBody>
                    <a:bodyPr/>
                    <a:lstStyle/>
                    <a:p>
                      <a:pPr marL="0" marR="0">
                        <a:lnSpc>
                          <a:spcPct val="115000"/>
                        </a:lnSpc>
                        <a:spcBef>
                          <a:spcPts val="0"/>
                        </a:spcBef>
                        <a:spcAft>
                          <a:spcPts val="0"/>
                        </a:spcAft>
                      </a:pPr>
                      <a:r>
                        <a:rPr lang="en-US" sz="1200" dirty="0">
                          <a:effectLst/>
                        </a:rPr>
                        <a:t>Cancer survivors may experience issues with the areas listed below. If you have any concerns in these or other areas, please speak with your doctors or nurses to find out how you can get help with them.</a:t>
                      </a:r>
                    </a:p>
                    <a:p>
                      <a:pPr marL="0" marR="0">
                        <a:lnSpc>
                          <a:spcPct val="115000"/>
                        </a:lnSpc>
                        <a:spcBef>
                          <a:spcPts val="0"/>
                        </a:spcBef>
                        <a:spcAft>
                          <a:spcPts val="0"/>
                        </a:spcAft>
                      </a:pPr>
                      <a:r>
                        <a:rPr lang="en-US" sz="1200" dirty="0">
                          <a:effectLst/>
                        </a:rPr>
                        <a:t>☐ Emotional and mental health        ☐ Fatigue                    ☐ Weight changes              ☐Stopping smoking          </a:t>
                      </a:r>
                    </a:p>
                    <a:p>
                      <a:pPr marL="0" marR="0">
                        <a:lnSpc>
                          <a:spcPct val="115000"/>
                        </a:lnSpc>
                        <a:spcBef>
                          <a:spcPts val="0"/>
                        </a:spcBef>
                        <a:spcAft>
                          <a:spcPts val="0"/>
                        </a:spcAft>
                      </a:pPr>
                      <a:r>
                        <a:rPr lang="en-US" sz="1200" dirty="0">
                          <a:effectLst/>
                        </a:rPr>
                        <a:t>☐ Physical Functioning                        ☐ Insurance               ☐ School/Work                    ☐Financial advice or assistance        </a:t>
                      </a:r>
                    </a:p>
                    <a:p>
                      <a:pPr marL="0" marR="0">
                        <a:lnSpc>
                          <a:spcPct val="115000"/>
                        </a:lnSpc>
                        <a:spcBef>
                          <a:spcPts val="0"/>
                        </a:spcBef>
                        <a:spcAft>
                          <a:spcPts val="0"/>
                        </a:spcAft>
                      </a:pPr>
                      <a:r>
                        <a:rPr lang="en-US" sz="1200" dirty="0">
                          <a:effectLst/>
                        </a:rPr>
                        <a:t>☐ Memory or concentration loss      ☐ Parenting               ☐ Fertility                               ☐ Sexual functioning</a:t>
                      </a:r>
                    </a:p>
                    <a:p>
                      <a:pPr marL="0" marR="0">
                        <a:lnSpc>
                          <a:spcPct val="115000"/>
                        </a:lnSpc>
                        <a:spcBef>
                          <a:spcPts val="0"/>
                        </a:spcBef>
                        <a:spcAft>
                          <a:spcPts val="0"/>
                        </a:spcAft>
                      </a:pPr>
                      <a:r>
                        <a:rPr lang="en-US" sz="1200" dirty="0">
                          <a:effectLst/>
                        </a:rPr>
                        <a:t>☐ Other</a:t>
                      </a:r>
                    </a:p>
                    <a:p>
                      <a:pPr marL="0" marR="0">
                        <a:lnSpc>
                          <a:spcPct val="115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729" marR="56729" marT="0" marB="0"/>
                </a:tc>
              </a:tr>
              <a:tr h="956830">
                <a:tc>
                  <a:txBody>
                    <a:bodyPr/>
                    <a:lstStyle/>
                    <a:p>
                      <a:pPr marL="0" marR="0">
                        <a:lnSpc>
                          <a:spcPct val="115000"/>
                        </a:lnSpc>
                        <a:spcBef>
                          <a:spcPts val="0"/>
                        </a:spcBef>
                        <a:spcAft>
                          <a:spcPts val="0"/>
                        </a:spcAft>
                      </a:pPr>
                      <a:r>
                        <a:rPr lang="en-US" sz="1200">
                          <a:effectLst/>
                        </a:rPr>
                        <a:t>A number of lifestyle/behaviors can affect your ongoing health, including the risk for the cancer coming back or developing another cancer. Discuss these recommendations with your doctor or nurse:</a:t>
                      </a:r>
                    </a:p>
                    <a:p>
                      <a:pPr marL="0" marR="0">
                        <a:lnSpc>
                          <a:spcPct val="115000"/>
                        </a:lnSpc>
                        <a:spcBef>
                          <a:spcPts val="0"/>
                        </a:spcBef>
                        <a:spcAft>
                          <a:spcPts val="0"/>
                        </a:spcAft>
                      </a:pPr>
                      <a:r>
                        <a:rPr lang="en-US" sz="1200">
                          <a:effectLst/>
                        </a:rPr>
                        <a:t>☐Tobacco use/cessation                                                                            ☐ Diet</a:t>
                      </a:r>
                    </a:p>
                    <a:p>
                      <a:pPr marL="0" marR="0">
                        <a:lnSpc>
                          <a:spcPct val="115000"/>
                        </a:lnSpc>
                        <a:spcBef>
                          <a:spcPts val="0"/>
                        </a:spcBef>
                        <a:spcAft>
                          <a:spcPts val="0"/>
                        </a:spcAft>
                      </a:pPr>
                      <a:r>
                        <a:rPr lang="en-US" sz="1200">
                          <a:effectLst/>
                        </a:rPr>
                        <a:t>☐Alcohol use                                                                                                ☐Sun screen use              </a:t>
                      </a:r>
                    </a:p>
                    <a:p>
                      <a:pPr marL="0" marR="0">
                        <a:lnSpc>
                          <a:spcPct val="115000"/>
                        </a:lnSpc>
                        <a:spcBef>
                          <a:spcPts val="0"/>
                        </a:spcBef>
                        <a:spcAft>
                          <a:spcPts val="0"/>
                        </a:spcAft>
                      </a:pPr>
                      <a:r>
                        <a:rPr lang="en-US" sz="1200">
                          <a:effectLst/>
                        </a:rPr>
                        <a:t>☐Weight management (loss/gain)                                                           ☐Physical activity</a:t>
                      </a:r>
                    </a:p>
                    <a:p>
                      <a:pPr marL="0" marR="0">
                        <a:lnSpc>
                          <a:spcPct val="115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729" marR="56729" marT="0" marB="0"/>
                </a:tc>
              </a:tr>
              <a:tr h="478415">
                <a:tc>
                  <a:txBody>
                    <a:bodyPr/>
                    <a:lstStyle/>
                    <a:p>
                      <a:pPr marL="0" marR="0">
                        <a:lnSpc>
                          <a:spcPct val="115000"/>
                        </a:lnSpc>
                        <a:spcBef>
                          <a:spcPts val="0"/>
                        </a:spcBef>
                        <a:spcAft>
                          <a:spcPts val="0"/>
                        </a:spcAft>
                      </a:pPr>
                      <a:r>
                        <a:rPr lang="en-US" sz="1200">
                          <a:effectLst/>
                        </a:rPr>
                        <a:t>Resources you may be interested in: </a:t>
                      </a:r>
                    </a:p>
                    <a:p>
                      <a:pPr marL="0" marR="0">
                        <a:lnSpc>
                          <a:spcPct val="115000"/>
                        </a:lnSpc>
                        <a:spcBef>
                          <a:spcPts val="0"/>
                        </a:spcBef>
                        <a:spcAft>
                          <a:spcPts val="0"/>
                        </a:spcAft>
                      </a:pPr>
                      <a:r>
                        <a:rPr lang="en-US" sz="1200">
                          <a:effectLst/>
                        </a:rPr>
                        <a:t> </a:t>
                      </a:r>
                    </a:p>
                    <a:p>
                      <a:pPr marL="0" marR="0">
                        <a:lnSpc>
                          <a:spcPct val="115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729" marR="56729" marT="0" marB="0"/>
                </a:tc>
              </a:tr>
              <a:tr h="478415">
                <a:tc>
                  <a:txBody>
                    <a:bodyPr/>
                    <a:lstStyle/>
                    <a:p>
                      <a:pPr marL="0" marR="0">
                        <a:lnSpc>
                          <a:spcPct val="115000"/>
                        </a:lnSpc>
                        <a:spcBef>
                          <a:spcPts val="0"/>
                        </a:spcBef>
                        <a:spcAft>
                          <a:spcPts val="0"/>
                        </a:spcAft>
                      </a:pPr>
                      <a:r>
                        <a:rPr lang="en-US" sz="1200">
                          <a:effectLst/>
                        </a:rPr>
                        <a:t>Other comments:</a:t>
                      </a:r>
                    </a:p>
                    <a:p>
                      <a:pPr marL="0" marR="0">
                        <a:lnSpc>
                          <a:spcPct val="115000"/>
                        </a:lnSpc>
                        <a:spcBef>
                          <a:spcPts val="0"/>
                        </a:spcBef>
                        <a:spcAft>
                          <a:spcPts val="0"/>
                        </a:spcAft>
                      </a:pPr>
                      <a:r>
                        <a:rPr lang="en-US" sz="1200">
                          <a:effectLst/>
                        </a:rPr>
                        <a:t> </a:t>
                      </a:r>
                    </a:p>
                    <a:p>
                      <a:pPr marL="0" marR="0">
                        <a:lnSpc>
                          <a:spcPct val="115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6729" marR="56729" marT="0" marB="0"/>
                </a:tc>
              </a:tr>
              <a:tr h="318943">
                <a:tc>
                  <a:txBody>
                    <a:bodyPr/>
                    <a:lstStyle/>
                    <a:p>
                      <a:pPr marL="0" marR="0">
                        <a:lnSpc>
                          <a:spcPct val="115000"/>
                        </a:lnSpc>
                        <a:spcBef>
                          <a:spcPts val="0"/>
                        </a:spcBef>
                        <a:spcAft>
                          <a:spcPts val="0"/>
                        </a:spcAft>
                      </a:pPr>
                      <a:r>
                        <a:rPr lang="en-US" sz="1200" dirty="0">
                          <a:effectLst/>
                        </a:rPr>
                        <a:t>Prepared by:                                                                                      Delivered on: </a:t>
                      </a:r>
                    </a:p>
                    <a:p>
                      <a:pPr marL="0" marR="0">
                        <a:lnSpc>
                          <a:spcPct val="115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6729" marR="56729" marT="0" marB="0"/>
                </a:tc>
              </a:tr>
            </a:tbl>
          </a:graphicData>
        </a:graphic>
      </p:graphicFrame>
    </p:spTree>
    <p:extLst>
      <p:ext uri="{BB962C8B-B14F-4D97-AF65-F5344CB8AC3E}">
        <p14:creationId xmlns:p14="http://schemas.microsoft.com/office/powerpoint/2010/main" val="321373935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NOT Recommended F/U</a:t>
            </a:r>
            <a:br>
              <a:rPr lang="en-US" sz="2800" dirty="0" smtClean="0"/>
            </a:br>
            <a:r>
              <a:rPr lang="en-US" sz="2800" dirty="0" smtClean="0"/>
              <a:t>(In asymptomatic patients) </a:t>
            </a:r>
            <a:endParaRPr lang="en-US" sz="2800" dirty="0"/>
          </a:p>
        </p:txBody>
      </p:sp>
      <p:sp>
        <p:nvSpPr>
          <p:cNvPr id="3" name="Content Placeholder 2"/>
          <p:cNvSpPr>
            <a:spLocks noGrp="1"/>
          </p:cNvSpPr>
          <p:nvPr>
            <p:ph idx="1"/>
          </p:nvPr>
        </p:nvSpPr>
        <p:spPr/>
        <p:txBody>
          <a:bodyPr/>
          <a:lstStyle/>
          <a:p>
            <a:pPr lvl="3">
              <a:defRPr/>
            </a:pPr>
            <a:r>
              <a:rPr lang="en-US" dirty="0"/>
              <a:t>Chest x-rays</a:t>
            </a:r>
          </a:p>
          <a:p>
            <a:pPr lvl="3">
              <a:defRPr/>
            </a:pPr>
            <a:r>
              <a:rPr lang="en-US" dirty="0"/>
              <a:t>Tumor Markers </a:t>
            </a:r>
          </a:p>
          <a:p>
            <a:pPr lvl="3">
              <a:defRPr/>
            </a:pPr>
            <a:r>
              <a:rPr lang="en-US" dirty="0"/>
              <a:t>CBCs</a:t>
            </a:r>
          </a:p>
          <a:p>
            <a:pPr lvl="3">
              <a:defRPr/>
            </a:pPr>
            <a:r>
              <a:rPr lang="en-US" dirty="0"/>
              <a:t>Chemistry panels </a:t>
            </a:r>
          </a:p>
          <a:p>
            <a:pPr lvl="3">
              <a:defRPr/>
            </a:pPr>
            <a:r>
              <a:rPr lang="en-US" dirty="0"/>
              <a:t>Bone scans </a:t>
            </a:r>
          </a:p>
          <a:p>
            <a:pPr lvl="3">
              <a:defRPr/>
            </a:pPr>
            <a:r>
              <a:rPr lang="en-US" dirty="0"/>
              <a:t>Liver ultrasounds, </a:t>
            </a:r>
          </a:p>
          <a:p>
            <a:pPr lvl="3">
              <a:defRPr/>
            </a:pPr>
            <a:r>
              <a:rPr lang="en-US" dirty="0"/>
              <a:t>CTs, PET-CTs, MRIs</a:t>
            </a:r>
          </a:p>
          <a:p>
            <a:endParaRPr lang="en-US" dirty="0"/>
          </a:p>
        </p:txBody>
      </p:sp>
    </p:spTree>
    <p:extLst>
      <p:ext uri="{BB962C8B-B14F-4D97-AF65-F5344CB8AC3E}">
        <p14:creationId xmlns:p14="http://schemas.microsoft.com/office/powerpoint/2010/main" val="126182574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143000" y="1066800"/>
            <a:ext cx="7024744" cy="1905000"/>
          </a:xfrm>
        </p:spPr>
        <p:txBody>
          <a:bodyPr>
            <a:normAutofit fontScale="90000"/>
          </a:bodyPr>
          <a:lstStyle/>
          <a:p>
            <a:r>
              <a:rPr lang="en-US" altLang="en-US" dirty="0"/>
              <a:t/>
            </a:r>
            <a:br>
              <a:rPr lang="en-US" altLang="en-US" dirty="0"/>
            </a:br>
            <a:r>
              <a:rPr lang="en-US" altLang="en-US" dirty="0"/>
              <a:t>Healthy Living: What to Limit or Eliminate?</a:t>
            </a:r>
            <a:r>
              <a:rPr lang="en-US" altLang="en-US" dirty="0" smtClean="0"/>
              <a:t/>
            </a:r>
            <a:br>
              <a:rPr lang="en-US" altLang="en-US" dirty="0" smtClean="0"/>
            </a:br>
            <a:endParaRPr lang="en-US" altLang="en-US" dirty="0" smtClean="0"/>
          </a:p>
        </p:txBody>
      </p:sp>
      <p:sp>
        <p:nvSpPr>
          <p:cNvPr id="17411" name="Content Placeholder 2"/>
          <p:cNvSpPr>
            <a:spLocks noGrp="1"/>
          </p:cNvSpPr>
          <p:nvPr>
            <p:ph idx="1"/>
          </p:nvPr>
        </p:nvSpPr>
        <p:spPr>
          <a:xfrm>
            <a:off x="762000" y="2971800"/>
            <a:ext cx="8229600" cy="4525963"/>
          </a:xfrm>
        </p:spPr>
        <p:txBody>
          <a:bodyPr/>
          <a:lstStyle/>
          <a:p>
            <a:pPr lvl="1" eaLnBrk="1" hangingPunct="1">
              <a:defRPr/>
            </a:pPr>
            <a:r>
              <a:rPr lang="en-US" altLang="en-US" dirty="0" smtClean="0"/>
              <a:t>Saturated fat</a:t>
            </a:r>
          </a:p>
          <a:p>
            <a:pPr lvl="1" eaLnBrk="1" hangingPunct="1">
              <a:defRPr/>
            </a:pPr>
            <a:r>
              <a:rPr lang="en-US" altLang="en-US" dirty="0" smtClean="0"/>
              <a:t>Alcohol</a:t>
            </a:r>
          </a:p>
          <a:p>
            <a:pPr lvl="1" eaLnBrk="1" hangingPunct="1">
              <a:defRPr/>
            </a:pPr>
            <a:r>
              <a:rPr lang="en-US" altLang="en-US" dirty="0" smtClean="0"/>
              <a:t>Tobacco</a:t>
            </a:r>
          </a:p>
          <a:p>
            <a:pPr lvl="1" eaLnBrk="1" hangingPunct="1">
              <a:defRPr/>
            </a:pPr>
            <a:r>
              <a:rPr lang="en-US" altLang="en-US" dirty="0" smtClean="0"/>
              <a:t>Processed sugars</a:t>
            </a:r>
          </a:p>
          <a:p>
            <a:pPr lvl="1" eaLnBrk="1" hangingPunct="1">
              <a:defRPr/>
            </a:pPr>
            <a:r>
              <a:rPr lang="en-US" altLang="en-US" dirty="0" smtClean="0"/>
              <a:t>Meat intake/processed/red meat</a:t>
            </a:r>
          </a:p>
          <a:p>
            <a:pPr marL="0" indent="0" eaLnBrk="1" hangingPunct="1">
              <a:buFont typeface="Arial" charset="0"/>
              <a:buNone/>
              <a:defRPr/>
            </a:pPr>
            <a:endParaRPr lang="en-US" altLang="en-US" dirty="0" smtClean="0"/>
          </a:p>
        </p:txBody>
      </p:sp>
    </p:spTree>
    <p:extLst>
      <p:ext uri="{BB962C8B-B14F-4D97-AF65-F5344CB8AC3E}">
        <p14:creationId xmlns:p14="http://schemas.microsoft.com/office/powerpoint/2010/main" val="204908567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COC updated their scope and </a:t>
            </a:r>
            <a:r>
              <a:rPr lang="en-US" sz="2800" b="1" dirty="0" smtClean="0"/>
              <a:t>timing</a:t>
            </a:r>
            <a:r>
              <a:rPr lang="en-US" dirty="0"/>
              <a:t/>
            </a:r>
            <a:br>
              <a:rPr lang="en-US" dirty="0"/>
            </a:br>
            <a:endParaRPr lang="en-US" dirty="0"/>
          </a:p>
        </p:txBody>
      </p:sp>
      <p:sp>
        <p:nvSpPr>
          <p:cNvPr id="3" name="Content Placeholder 2"/>
          <p:cNvSpPr>
            <a:spLocks noGrp="1"/>
          </p:cNvSpPr>
          <p:nvPr>
            <p:ph idx="1"/>
          </p:nvPr>
        </p:nvSpPr>
        <p:spPr/>
        <p:txBody>
          <a:bodyPr/>
          <a:lstStyle/>
          <a:p>
            <a:r>
              <a:rPr lang="en-US" dirty="0" smtClean="0"/>
              <a:t>only </a:t>
            </a:r>
            <a:r>
              <a:rPr lang="en-US" dirty="0"/>
              <a:t>37% of </a:t>
            </a:r>
            <a:r>
              <a:rPr lang="en-US" dirty="0" smtClean="0"/>
              <a:t> </a:t>
            </a:r>
            <a:r>
              <a:rPr lang="en-US" dirty="0"/>
              <a:t>cancer programs felt “completely confident” that their program could implement </a:t>
            </a:r>
            <a:r>
              <a:rPr lang="en-US" dirty="0" smtClean="0"/>
              <a:t>the SCP  </a:t>
            </a:r>
            <a:r>
              <a:rPr lang="en-US" dirty="0"/>
              <a:t>by 2015. </a:t>
            </a:r>
          </a:p>
          <a:p>
            <a:r>
              <a:rPr lang="en-US" dirty="0" smtClean="0"/>
              <a:t>only </a:t>
            </a:r>
            <a:r>
              <a:rPr lang="en-US" dirty="0"/>
              <a:t>21% had a Survivorship care plan process that had been developed.</a:t>
            </a:r>
          </a:p>
          <a:p>
            <a:endParaRPr lang="en-US" dirty="0"/>
          </a:p>
        </p:txBody>
      </p:sp>
    </p:spTree>
    <p:extLst>
      <p:ext uri="{BB962C8B-B14F-4D97-AF65-F5344CB8AC3E}">
        <p14:creationId xmlns:p14="http://schemas.microsoft.com/office/powerpoint/2010/main" val="30554836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Essential Components of Survivorship Care</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PREVENTION </a:t>
            </a:r>
            <a:r>
              <a:rPr lang="en-US" dirty="0" smtClean="0"/>
              <a:t>of recurrent and new cancers and other late effects</a:t>
            </a:r>
          </a:p>
          <a:p>
            <a:r>
              <a:rPr lang="en-US" b="1" dirty="0" smtClean="0"/>
              <a:t>SURVEILLANCE</a:t>
            </a:r>
            <a:r>
              <a:rPr lang="en-US" dirty="0" smtClean="0"/>
              <a:t> for cancer spread, new cancers and medical and psychosocial late effects</a:t>
            </a:r>
          </a:p>
          <a:p>
            <a:r>
              <a:rPr lang="en-US" b="1" dirty="0" smtClean="0"/>
              <a:t>INTERVENTION </a:t>
            </a:r>
            <a:r>
              <a:rPr lang="en-US" dirty="0" smtClean="0"/>
              <a:t>for consequences of cancer and its treatment ( medical, symptoms, psych distress</a:t>
            </a:r>
          </a:p>
          <a:p>
            <a:r>
              <a:rPr lang="en-US" b="1" dirty="0" smtClean="0"/>
              <a:t>COORDINATION</a:t>
            </a:r>
            <a:r>
              <a:rPr lang="en-US" dirty="0" smtClean="0"/>
              <a:t> between specialists and PCP to ensure all health needs are met </a:t>
            </a:r>
            <a:endParaRPr lang="en-US" dirty="0"/>
          </a:p>
        </p:txBody>
      </p:sp>
      <p:sp>
        <p:nvSpPr>
          <p:cNvPr id="4" name="TextBox 3"/>
          <p:cNvSpPr txBox="1"/>
          <p:nvPr/>
        </p:nvSpPr>
        <p:spPr>
          <a:xfrm>
            <a:off x="457200" y="6096000"/>
            <a:ext cx="3429000" cy="523220"/>
          </a:xfrm>
          <a:prstGeom prst="rect">
            <a:avLst/>
          </a:prstGeom>
          <a:noFill/>
        </p:spPr>
        <p:txBody>
          <a:bodyPr wrap="square" rtlCol="0">
            <a:spAutoFit/>
          </a:bodyPr>
          <a:lstStyle/>
          <a:p>
            <a:r>
              <a:rPr lang="en-US" sz="1400" dirty="0" smtClean="0"/>
              <a:t>IOM: Hewitt, From Cancer Patient to Cancer Survivor: Lost in Transition 2005</a:t>
            </a:r>
            <a:endParaRPr lang="en-US" sz="1400" dirty="0"/>
          </a:p>
        </p:txBody>
      </p:sp>
    </p:spTree>
    <p:extLst>
      <p:ext uri="{BB962C8B-B14F-4D97-AF65-F5344CB8AC3E}">
        <p14:creationId xmlns:p14="http://schemas.microsoft.com/office/powerpoint/2010/main" val="12850513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Custom 4">
      <a:dk1>
        <a:sysClr val="windowText" lastClr="000000"/>
      </a:dk1>
      <a:lt1>
        <a:sysClr val="window" lastClr="FFFFFF"/>
      </a:lt1>
      <a:dk2>
        <a:srgbClr val="5B6973"/>
      </a:dk2>
      <a:lt2>
        <a:srgbClr val="E7ECED"/>
      </a:lt2>
      <a:accent1>
        <a:srgbClr val="285B60"/>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2182</TotalTime>
  <Words>11929</Words>
  <Application>Microsoft Office PowerPoint</Application>
  <PresentationFormat>On-screen Show (4:3)</PresentationFormat>
  <Paragraphs>1246</Paragraphs>
  <Slides>89</Slides>
  <Notes>60</Notes>
  <HiddenSlides>0</HiddenSlides>
  <MMClips>0</MMClips>
  <ScaleCrop>false</ScaleCrop>
  <HeadingPairs>
    <vt:vector size="4" baseType="variant">
      <vt:variant>
        <vt:lpstr>Theme</vt:lpstr>
      </vt:variant>
      <vt:variant>
        <vt:i4>1</vt:i4>
      </vt:variant>
      <vt:variant>
        <vt:lpstr>Slide Titles</vt:lpstr>
      </vt:variant>
      <vt:variant>
        <vt:i4>89</vt:i4>
      </vt:variant>
    </vt:vector>
  </HeadingPairs>
  <TitlesOfParts>
    <vt:vector size="90" baseType="lpstr">
      <vt:lpstr>Austin</vt:lpstr>
      <vt:lpstr>Navigating Your Patients on the Path to Survivorship</vt:lpstr>
      <vt:lpstr>Defining Survivorship</vt:lpstr>
      <vt:lpstr>The State of Cancer Survivorship</vt:lpstr>
      <vt:lpstr>Post-Treatment Needs of Survivors Physical, Emotional, &amp; Practical Concerns </vt:lpstr>
      <vt:lpstr>Penn State Breast Center: Emotion Thermometer</vt:lpstr>
      <vt:lpstr>Emotional Upset and Impact</vt:lpstr>
      <vt:lpstr>Commonly Cited Concerns</vt:lpstr>
      <vt:lpstr>Overall Health and Survival of Breast Cancer Survivors</vt:lpstr>
      <vt:lpstr>Essential Components of Survivorship Care</vt:lpstr>
      <vt:lpstr>Essential Component of Survivorship Care: Asking Life Goals  </vt:lpstr>
      <vt:lpstr>COC: Completion and Delivery of Survivorship Care Plan </vt:lpstr>
      <vt:lpstr>SCP timing</vt:lpstr>
      <vt:lpstr>Treatment Summary:  Key components</vt:lpstr>
      <vt:lpstr> Follow-up Care Plan</vt:lpstr>
      <vt:lpstr>Who prepares the SCP?</vt:lpstr>
      <vt:lpstr>Survivorship Care Plans</vt:lpstr>
      <vt:lpstr>Penn State Survivorship Model: Reflections Clinic</vt:lpstr>
      <vt:lpstr>Survivorship Topics</vt:lpstr>
      <vt:lpstr>A Comprehensive Survivorship Program</vt:lpstr>
      <vt:lpstr>Fatigue Managment</vt:lpstr>
      <vt:lpstr>Fatigue Management</vt:lpstr>
      <vt:lpstr>Fatigue Management: Sleep Hygiene</vt:lpstr>
      <vt:lpstr>Other Recommendations for Treatment</vt:lpstr>
      <vt:lpstr>Fatigue Management: Acupuncture</vt:lpstr>
      <vt:lpstr>Fatigue Management: Yoga</vt:lpstr>
      <vt:lpstr>Treatments </vt:lpstr>
      <vt:lpstr>Healthy Eating Habits</vt:lpstr>
      <vt:lpstr>Healthy Living: Weight </vt:lpstr>
      <vt:lpstr>Impact of obesity</vt:lpstr>
      <vt:lpstr>Healthy Living: What to Eat? Fruits and Veggies </vt:lpstr>
      <vt:lpstr>Healthy Living: What to Eat? Limit These</vt:lpstr>
      <vt:lpstr>Healthy Living: What to Eat? Dietary fat</vt:lpstr>
      <vt:lpstr>Healthy Living: Drinks</vt:lpstr>
      <vt:lpstr>Healthy Living: Controversial </vt:lpstr>
      <vt:lpstr>Healthy Living: Mediterranean Diet</vt:lpstr>
      <vt:lpstr>Healthy Living: World Cancer Research Fund(WCRF) and American Institute for Cancer Research( AICR) guidelines </vt:lpstr>
      <vt:lpstr>Physical Activity</vt:lpstr>
      <vt:lpstr>How Much Exercise is Needed?</vt:lpstr>
      <vt:lpstr>Recommend Activity Levels</vt:lpstr>
      <vt:lpstr>Weight-bearing Activity</vt:lpstr>
      <vt:lpstr>Strength training/ Lymphedema</vt:lpstr>
      <vt:lpstr>Osteoporosis Prevention/Management  </vt:lpstr>
      <vt:lpstr>Mind/Body</vt:lpstr>
      <vt:lpstr>Staying Motivated </vt:lpstr>
      <vt:lpstr>Tips for Overcoming  Physical Activity Barriers: </vt:lpstr>
      <vt:lpstr>Sexuality</vt:lpstr>
      <vt:lpstr>PowerPoint Presentation</vt:lpstr>
      <vt:lpstr>What is Sexuality?</vt:lpstr>
      <vt:lpstr>Sexuality and Intimacy </vt:lpstr>
      <vt:lpstr>What is Sexual Dysfunction?</vt:lpstr>
      <vt:lpstr>What is Sexual Dysfunction?</vt:lpstr>
      <vt:lpstr>Talking about Sexuality  and Sexual Dysfunction</vt:lpstr>
      <vt:lpstr>Who is at Greatest Risk</vt:lpstr>
      <vt:lpstr>Sexual Dysfunction Can Result in </vt:lpstr>
      <vt:lpstr>Tips to Overcoming Side Effects Fatigue</vt:lpstr>
      <vt:lpstr>Tips to Overcoming Side Effects Lubricants and Moisturizers</vt:lpstr>
      <vt:lpstr>Tips to Overcoming Side Effects Lubricants and Moisturizers cont.</vt:lpstr>
      <vt:lpstr>Vaginal Estrogens</vt:lpstr>
      <vt:lpstr>Tips to Overcoming Side Effects The Mental Piece</vt:lpstr>
      <vt:lpstr>Tips to Overcoming Side Effects Explore Accessories</vt:lpstr>
      <vt:lpstr>Tips to Overcoming Side Effects Get Out Of “Cancerland”</vt:lpstr>
      <vt:lpstr>Tips to Overcoming Side Effects Return to The Basics</vt:lpstr>
      <vt:lpstr>Possible Interventions</vt:lpstr>
      <vt:lpstr>Medication</vt:lpstr>
      <vt:lpstr>Psychological Support</vt:lpstr>
      <vt:lpstr>Bringing in the Partner</vt:lpstr>
      <vt:lpstr>The Provider</vt:lpstr>
      <vt:lpstr>Concerns to be Addressed</vt:lpstr>
      <vt:lpstr>Barriers to Interventions</vt:lpstr>
      <vt:lpstr>Ways to Address Concerns</vt:lpstr>
      <vt:lpstr>Depression and Anxiety</vt:lpstr>
      <vt:lpstr>Depression</vt:lpstr>
      <vt:lpstr>Depression</vt:lpstr>
      <vt:lpstr>Anxiety </vt:lpstr>
      <vt:lpstr>Cognitive Dysfunction </vt:lpstr>
      <vt:lpstr>What Can Be Done</vt:lpstr>
      <vt:lpstr>Interventions</vt:lpstr>
      <vt:lpstr>Fear of recurrence</vt:lpstr>
      <vt:lpstr>Fear of Recurrence</vt:lpstr>
      <vt:lpstr>Questions?</vt:lpstr>
      <vt:lpstr>PowerPoint Presentation</vt:lpstr>
      <vt:lpstr>Healthy Living:  Fad, or Unconventional Diets  </vt:lpstr>
      <vt:lpstr>PowerPoint Presentation</vt:lpstr>
      <vt:lpstr>Treatment Summary cont</vt:lpstr>
      <vt:lpstr>PowerPoint Presentation</vt:lpstr>
      <vt:lpstr>Follow-up cont.</vt:lpstr>
      <vt:lpstr>NOT Recommended F/U (In asymptomatic patients) </vt:lpstr>
      <vt:lpstr> Healthy Living: What to Limit or Eliminate? </vt:lpstr>
      <vt:lpstr>COC updated their scope and timing </vt:lpstr>
    </vt:vector>
  </TitlesOfParts>
  <Company>Penn State Hershey Medical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PABCC:Survivorship</dc:title>
  <dc:creator>rkass</dc:creator>
  <cp:lastModifiedBy>Erica Croce</cp:lastModifiedBy>
  <cp:revision>273</cp:revision>
  <dcterms:created xsi:type="dcterms:W3CDTF">2015-09-18T15:27:51Z</dcterms:created>
  <dcterms:modified xsi:type="dcterms:W3CDTF">2015-10-06T12:58:59Z</dcterms:modified>
</cp:coreProperties>
</file>